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3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drawings/drawing8.xml" ContentType="application/vnd.openxmlformats-officedocument.drawingml.chartshap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notesSlides/notesSlide4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charts/chart12.xml" ContentType="application/vnd.openxmlformats-officedocument.drawingml.chart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drawing1.xml" ContentType="application/vnd.openxmlformats-officedocument.drawingml.chartshapes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drawings/drawing7.xml" ContentType="application/vnd.openxmlformats-officedocument.drawingml.chartshapes+xml"/>
  <Override PartName="/ppt/slides/slide25.xml" ContentType="application/vnd.openxmlformats-officedocument.presentationml.slide+xml"/>
  <Override PartName="/ppt/drawings/drawing4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drawings/drawing5.xml" ContentType="application/vnd.openxmlformats-officedocument.drawingml.chartshapes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drawings/drawing2.xml" ContentType="application/vnd.openxmlformats-officedocument.drawingml.chartshapes+xml"/>
  <Override PartName="/ppt/notesSlides/notesSlide44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charts/chart14.xml" ContentType="application/vnd.openxmlformats-officedocument.drawingml.chart+xml"/>
  <Override PartName="/ppt/notesSlides/notesSlide49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drawings/drawing3.xml" ContentType="application/vnd.openxmlformats-officedocument.drawingml.chartshapes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>
  <p:sldMasterIdLst>
    <p:sldMasterId id="2147483816" r:id="rId1"/>
  </p:sldMasterIdLst>
  <p:notesMasterIdLst>
    <p:notesMasterId r:id="rId65"/>
  </p:notesMasterIdLst>
  <p:handoutMasterIdLst>
    <p:handoutMasterId r:id="rId66"/>
  </p:handoutMasterIdLst>
  <p:sldIdLst>
    <p:sldId id="256" r:id="rId2"/>
    <p:sldId id="452" r:id="rId3"/>
    <p:sldId id="382" r:id="rId4"/>
    <p:sldId id="427" r:id="rId5"/>
    <p:sldId id="288" r:id="rId6"/>
    <p:sldId id="258" r:id="rId7"/>
    <p:sldId id="390" r:id="rId8"/>
    <p:sldId id="515" r:id="rId9"/>
    <p:sldId id="389" r:id="rId10"/>
    <p:sldId id="458" r:id="rId11"/>
    <p:sldId id="395" r:id="rId12"/>
    <p:sldId id="396" r:id="rId13"/>
    <p:sldId id="397" r:id="rId14"/>
    <p:sldId id="398" r:id="rId15"/>
    <p:sldId id="414" r:id="rId16"/>
    <p:sldId id="399" r:id="rId17"/>
    <p:sldId id="400" r:id="rId18"/>
    <p:sldId id="401" r:id="rId19"/>
    <p:sldId id="402" r:id="rId20"/>
    <p:sldId id="403" r:id="rId21"/>
    <p:sldId id="463" r:id="rId22"/>
    <p:sldId id="462" r:id="rId23"/>
    <p:sldId id="404" r:id="rId24"/>
    <p:sldId id="436" r:id="rId25"/>
    <p:sldId id="336" r:id="rId26"/>
    <p:sldId id="392" r:id="rId27"/>
    <p:sldId id="393" r:id="rId28"/>
    <p:sldId id="394" r:id="rId29"/>
    <p:sldId id="502" r:id="rId30"/>
    <p:sldId id="503" r:id="rId31"/>
    <p:sldId id="504" r:id="rId32"/>
    <p:sldId id="479" r:id="rId33"/>
    <p:sldId id="500" r:id="rId34"/>
    <p:sldId id="437" r:id="rId35"/>
    <p:sldId id="281" r:id="rId36"/>
    <p:sldId id="472" r:id="rId37"/>
    <p:sldId id="271" r:id="rId38"/>
    <p:sldId id="380" r:id="rId39"/>
    <p:sldId id="381" r:id="rId40"/>
    <p:sldId id="419" r:id="rId41"/>
    <p:sldId id="369" r:id="rId42"/>
    <p:sldId id="505" r:id="rId43"/>
    <p:sldId id="506" r:id="rId44"/>
    <p:sldId id="507" r:id="rId45"/>
    <p:sldId id="508" r:id="rId46"/>
    <p:sldId id="509" r:id="rId47"/>
    <p:sldId id="510" r:id="rId48"/>
    <p:sldId id="511" r:id="rId49"/>
    <p:sldId id="512" r:id="rId50"/>
    <p:sldId id="518" r:id="rId51"/>
    <p:sldId id="376" r:id="rId52"/>
    <p:sldId id="378" r:id="rId53"/>
    <p:sldId id="486" r:id="rId54"/>
    <p:sldId id="279" r:id="rId55"/>
    <p:sldId id="284" r:id="rId56"/>
    <p:sldId id="514" r:id="rId57"/>
    <p:sldId id="471" r:id="rId58"/>
    <p:sldId id="491" r:id="rId59"/>
    <p:sldId id="496" r:id="rId60"/>
    <p:sldId id="495" r:id="rId61"/>
    <p:sldId id="497" r:id="rId62"/>
    <p:sldId id="498" r:id="rId63"/>
    <p:sldId id="499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408000"/>
    <a:srgbClr val="00FF00"/>
    <a:srgbClr val="FF6666"/>
    <a:srgbClr val="8000FF"/>
    <a:srgbClr val="CCFF66"/>
    <a:srgbClr val="B52032"/>
    <a:srgbClr val="FF66FF"/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7541" autoAdjust="0"/>
    <p:restoredTop sz="86583" autoAdjust="0"/>
  </p:normalViewPr>
  <p:slideViewPr>
    <p:cSldViewPr>
      <p:cViewPr varScale="1">
        <p:scale>
          <a:sx n="96" d="100"/>
          <a:sy n="96" d="100"/>
        </p:scale>
        <p:origin x="-11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viewProps" Target="view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handoutMaster" Target="handoutMasters/handoutMaster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notesMaster" Target="notesMasters/notesMaster1.xml"/><Relationship Id="rId67" Type="http://schemas.openxmlformats.org/officeDocument/2006/relationships/printerSettings" Target="printerSettings/printerSettings1.bin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esProps" Target="presProps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Macintosh%20HD:Users:aputnam:Documents:Research:papers:isca2009-chimps:ISCA_Talk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Sheet2!$A$52</c:f>
              <c:strCache>
                <c:ptCount val="1"/>
                <c:pt idx="0">
                  <c:v>1 Bank</c:v>
                </c:pt>
              </c:strCache>
            </c:strRef>
          </c:tx>
          <c:spPr>
            <a:solidFill>
              <a:srgbClr val="660066"/>
            </a:solidFill>
          </c:spPr>
          <c:cat>
            <c:strRef>
              <c:f>Sheet2!$B$51:$H$51</c:f>
              <c:strCache>
                <c:ptCount val="7"/>
                <c:pt idx="0">
                  <c:v>bs</c:v>
                </c:pt>
                <c:pt idx="1">
                  <c:v>sw</c:v>
                </c:pt>
                <c:pt idx="2">
                  <c:v>dgemm</c:v>
                </c:pt>
                <c:pt idx="3">
                  <c:v>mmul</c:v>
                </c:pt>
                <c:pt idx="4">
                  <c:v>idct</c:v>
                </c:pt>
                <c:pt idx="6">
                  <c:v>Geo Mean</c:v>
                </c:pt>
              </c:strCache>
            </c:strRef>
          </c:cat>
          <c:val>
            <c:numRef>
              <c:f>Sheet2!$B$52:$H$52</c:f>
              <c:numCache>
                <c:formatCode>General</c:formatCode>
                <c:ptCount val="7"/>
                <c:pt idx="0">
                  <c:v>3.817774205427304</c:v>
                </c:pt>
                <c:pt idx="1">
                  <c:v>1.082762448526054</c:v>
                </c:pt>
                <c:pt idx="2">
                  <c:v>0.498974009668874</c:v>
                </c:pt>
                <c:pt idx="3">
                  <c:v>0.383156908312766</c:v>
                </c:pt>
                <c:pt idx="4">
                  <c:v>1.888931820722922</c:v>
                </c:pt>
                <c:pt idx="6">
                  <c:v>1.083434993362827</c:v>
                </c:pt>
              </c:numCache>
            </c:numRef>
          </c:val>
        </c:ser>
        <c:shape val="box"/>
        <c:axId val="475034872"/>
        <c:axId val="475037960"/>
        <c:axId val="0"/>
      </c:bar3DChart>
      <c:catAx>
        <c:axId val="475034872"/>
        <c:scaling>
          <c:orientation val="minMax"/>
        </c:scaling>
        <c:axPos val="b"/>
        <c:tickLblPos val="nextTo"/>
        <c:crossAx val="475037960"/>
        <c:crosses val="autoZero"/>
        <c:auto val="1"/>
        <c:lblAlgn val="ctr"/>
        <c:lblOffset val="100"/>
      </c:catAx>
      <c:valAx>
        <c:axId val="47503796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75034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6"/>
      <c:rotY val="4"/>
      <c:perspective val="30"/>
    </c:view3D>
    <c:plotArea>
      <c:layout>
        <c:manualLayout>
          <c:layoutTarget val="inner"/>
          <c:xMode val="edge"/>
          <c:yMode val="edge"/>
          <c:x val="0.149208405162372"/>
          <c:y val="0.0791783318751823"/>
          <c:w val="0.831701532870521"/>
          <c:h val="0.616618987037101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Submission_Data_Mapped!$K$564:$N$564</c:f>
              <c:numCache>
                <c:formatCode>General</c:formatCode>
                <c:ptCount val="4"/>
                <c:pt idx="0">
                  <c:v>4.03221108024095</c:v>
                </c:pt>
                <c:pt idx="1">
                  <c:v>4.563715189740241</c:v>
                </c:pt>
                <c:pt idx="2">
                  <c:v>4.507650096210561</c:v>
                </c:pt>
                <c:pt idx="3">
                  <c:v>3.63959772374182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Submission_Data_Mapped!$K$565:$N$565</c:f>
              <c:numCache>
                <c:formatCode>General</c:formatCode>
                <c:ptCount val="4"/>
                <c:pt idx="0">
                  <c:v>5.094411923030671</c:v>
                </c:pt>
                <c:pt idx="1">
                  <c:v>7.525395269910981</c:v>
                </c:pt>
                <c:pt idx="2">
                  <c:v>7.417067553838415</c:v>
                </c:pt>
                <c:pt idx="3">
                  <c:v>6.185941478427805</c:v>
                </c:pt>
              </c:numCache>
            </c:numRef>
          </c:val>
        </c:ser>
        <c:shape val="box"/>
        <c:axId val="476000056"/>
        <c:axId val="476002952"/>
        <c:axId val="0"/>
      </c:bar3DChart>
      <c:catAx>
        <c:axId val="476000056"/>
        <c:scaling>
          <c:orientation val="minMax"/>
        </c:scaling>
        <c:axPos val="b"/>
        <c:numFmt formatCode="General" sourceLinked="1"/>
        <c:tickLblPos val="nextTo"/>
        <c:crossAx val="476002952"/>
        <c:crosses val="autoZero"/>
        <c:auto val="1"/>
        <c:lblAlgn val="ctr"/>
        <c:lblOffset val="100"/>
      </c:catAx>
      <c:valAx>
        <c:axId val="4760029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760000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6"/>
      <c:rotY val="4"/>
      <c:perspective val="30"/>
    </c:view3D>
    <c:plotArea>
      <c:layout>
        <c:manualLayout>
          <c:layoutTarget val="inner"/>
          <c:xMode val="edge"/>
          <c:yMode val="edge"/>
          <c:x val="0.149208405162372"/>
          <c:y val="0.0791783318751823"/>
          <c:w val="0.831701532870521"/>
          <c:h val="0.616618987037101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Submission_Data_Mapped!$K$564:$N$564</c:f>
              <c:numCache>
                <c:formatCode>General</c:formatCode>
                <c:ptCount val="4"/>
                <c:pt idx="0">
                  <c:v>4.03221108024095</c:v>
                </c:pt>
                <c:pt idx="1">
                  <c:v>4.563715189740241</c:v>
                </c:pt>
                <c:pt idx="2">
                  <c:v>4.507650096210561</c:v>
                </c:pt>
                <c:pt idx="3">
                  <c:v>3.63959772374182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Submission_Data_Mapped!$K$565:$N$565</c:f>
              <c:numCache>
                <c:formatCode>General</c:formatCode>
                <c:ptCount val="4"/>
                <c:pt idx="0">
                  <c:v>5.094411923030671</c:v>
                </c:pt>
                <c:pt idx="1">
                  <c:v>7.525395269910978</c:v>
                </c:pt>
                <c:pt idx="2">
                  <c:v>7.417067553838415</c:v>
                </c:pt>
                <c:pt idx="3">
                  <c:v>6.185941478427805</c:v>
                </c:pt>
              </c:numCache>
            </c:numRef>
          </c:val>
        </c:ser>
        <c:shape val="box"/>
        <c:axId val="493917064"/>
        <c:axId val="493904040"/>
        <c:axId val="0"/>
      </c:bar3DChart>
      <c:catAx>
        <c:axId val="493917064"/>
        <c:scaling>
          <c:orientation val="minMax"/>
        </c:scaling>
        <c:axPos val="b"/>
        <c:numFmt formatCode="General" sourceLinked="1"/>
        <c:tickLblPos val="nextTo"/>
        <c:crossAx val="493904040"/>
        <c:crosses val="autoZero"/>
        <c:auto val="1"/>
        <c:lblAlgn val="ctr"/>
        <c:lblOffset val="100"/>
      </c:catAx>
      <c:valAx>
        <c:axId val="493904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9391706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6"/>
      <c:rotY val="4"/>
      <c:perspective val="30"/>
    </c:view3D>
    <c:plotArea>
      <c:layout>
        <c:manualLayout>
          <c:layoutTarget val="inner"/>
          <c:xMode val="edge"/>
          <c:yMode val="edge"/>
          <c:x val="0.149208405162372"/>
          <c:y val="0.0791783318751823"/>
          <c:w val="0.831701532870521"/>
          <c:h val="0.616618987037101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Submission_Data_Mapped!$K$564:$N$564</c:f>
              <c:numCache>
                <c:formatCode>General</c:formatCode>
                <c:ptCount val="4"/>
                <c:pt idx="0">
                  <c:v>4.03221108024095</c:v>
                </c:pt>
                <c:pt idx="1">
                  <c:v>4.563715189740241</c:v>
                </c:pt>
                <c:pt idx="2">
                  <c:v>4.507650096210561</c:v>
                </c:pt>
                <c:pt idx="3">
                  <c:v>3.63959772374182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Submission_Data_Mapped!$K$565:$N$565</c:f>
              <c:numCache>
                <c:formatCode>General</c:formatCode>
                <c:ptCount val="4"/>
                <c:pt idx="0">
                  <c:v>5.094411923030671</c:v>
                </c:pt>
                <c:pt idx="1">
                  <c:v>7.525395269910981</c:v>
                </c:pt>
                <c:pt idx="2">
                  <c:v>7.417067553838415</c:v>
                </c:pt>
                <c:pt idx="3">
                  <c:v>6.185941478427805</c:v>
                </c:pt>
              </c:numCache>
            </c:numRef>
          </c:val>
        </c:ser>
        <c:shape val="box"/>
        <c:axId val="493984712"/>
        <c:axId val="475975944"/>
        <c:axId val="0"/>
      </c:bar3DChart>
      <c:catAx>
        <c:axId val="493984712"/>
        <c:scaling>
          <c:orientation val="minMax"/>
        </c:scaling>
        <c:axPos val="b"/>
        <c:numFmt formatCode="General" sourceLinked="1"/>
        <c:tickLblPos val="nextTo"/>
        <c:crossAx val="475975944"/>
        <c:crosses val="autoZero"/>
        <c:auto val="1"/>
        <c:lblAlgn val="ctr"/>
        <c:lblOffset val="100"/>
      </c:catAx>
      <c:valAx>
        <c:axId val="4759759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939847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Sheet2!$A$114</c:f>
              <c:strCache>
                <c:ptCount val="1"/>
                <c:pt idx="0">
                  <c:v>CHiMPS</c:v>
                </c:pt>
              </c:strCache>
            </c:strRef>
          </c:tx>
          <c:cat>
            <c:strRef>
              <c:f>Sheet2!$B$113:$R$113</c:f>
              <c:strCache>
                <c:ptCount val="17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bs-u8</c:v>
                </c:pt>
                <c:pt idx="4">
                  <c:v>sw</c:v>
                </c:pt>
                <c:pt idx="5">
                  <c:v>sw-u2</c:v>
                </c:pt>
                <c:pt idx="6">
                  <c:v>sw-u4</c:v>
                </c:pt>
                <c:pt idx="7">
                  <c:v>sw-u8</c:v>
                </c:pt>
                <c:pt idx="8">
                  <c:v>dgemm</c:v>
                </c:pt>
                <c:pt idx="9">
                  <c:v>dgemm-t2</c:v>
                </c:pt>
                <c:pt idx="10">
                  <c:v>mmul</c:v>
                </c:pt>
                <c:pt idx="11">
                  <c:v>mmul-t2</c:v>
                </c:pt>
                <c:pt idx="12">
                  <c:v>mmul-t4</c:v>
                </c:pt>
                <c:pt idx="13">
                  <c:v>idct</c:v>
                </c:pt>
                <c:pt idx="14">
                  <c:v>idct-t2</c:v>
                </c:pt>
                <c:pt idx="16">
                  <c:v>Geo Mean</c:v>
                </c:pt>
              </c:strCache>
            </c:strRef>
          </c:cat>
          <c:val>
            <c:numRef>
              <c:f>Sheet2!$B$114:$R$114</c:f>
              <c:numCache>
                <c:formatCode>General</c:formatCode>
                <c:ptCount val="17"/>
                <c:pt idx="0">
                  <c:v>3.774459458809782</c:v>
                </c:pt>
                <c:pt idx="1">
                  <c:v>5.020371076851148</c:v>
                </c:pt>
                <c:pt idx="2">
                  <c:v>7.361628823970645</c:v>
                </c:pt>
                <c:pt idx="3">
                  <c:v>12.07296070710638</c:v>
                </c:pt>
                <c:pt idx="4">
                  <c:v>4.07245732979682</c:v>
                </c:pt>
                <c:pt idx="5">
                  <c:v>6.649174485620858</c:v>
                </c:pt>
                <c:pt idx="6">
                  <c:v>11.06781141126954</c:v>
                </c:pt>
                <c:pt idx="7">
                  <c:v>19.59821906920692</c:v>
                </c:pt>
                <c:pt idx="8">
                  <c:v>3.4808640692887</c:v>
                </c:pt>
                <c:pt idx="9">
                  <c:v>5.91746891779079</c:v>
                </c:pt>
                <c:pt idx="10">
                  <c:v>3.559478975123878</c:v>
                </c:pt>
                <c:pt idx="11">
                  <c:v>6.40706215522301</c:v>
                </c:pt>
                <c:pt idx="12">
                  <c:v>13.49042531571955</c:v>
                </c:pt>
                <c:pt idx="13">
                  <c:v>3.339593576832495</c:v>
                </c:pt>
                <c:pt idx="14">
                  <c:v>5.74299419509457</c:v>
                </c:pt>
                <c:pt idx="16">
                  <c:v>8.187971160359837</c:v>
                </c:pt>
              </c:numCache>
            </c:numRef>
          </c:val>
        </c:ser>
        <c:ser>
          <c:idx val="1"/>
          <c:order val="1"/>
          <c:tx>
            <c:strRef>
              <c:f>Sheet2!$A$115</c:f>
              <c:strCache>
                <c:ptCount val="1"/>
                <c:pt idx="0">
                  <c:v>CPU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Sheet2!$B$113:$R$113</c:f>
              <c:strCache>
                <c:ptCount val="17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bs-u8</c:v>
                </c:pt>
                <c:pt idx="4">
                  <c:v>sw</c:v>
                </c:pt>
                <c:pt idx="5">
                  <c:v>sw-u2</c:v>
                </c:pt>
                <c:pt idx="6">
                  <c:v>sw-u4</c:v>
                </c:pt>
                <c:pt idx="7">
                  <c:v>sw-u8</c:v>
                </c:pt>
                <c:pt idx="8">
                  <c:v>dgemm</c:v>
                </c:pt>
                <c:pt idx="9">
                  <c:v>dgemm-t2</c:v>
                </c:pt>
                <c:pt idx="10">
                  <c:v>mmul</c:v>
                </c:pt>
                <c:pt idx="11">
                  <c:v>mmul-t2</c:v>
                </c:pt>
                <c:pt idx="12">
                  <c:v>mmul-t4</c:v>
                </c:pt>
                <c:pt idx="13">
                  <c:v>idct</c:v>
                </c:pt>
                <c:pt idx="14">
                  <c:v>idct-t2</c:v>
                </c:pt>
                <c:pt idx="16">
                  <c:v>Geo Mean</c:v>
                </c:pt>
              </c:strCache>
            </c:strRef>
          </c:cat>
          <c:val>
            <c:numRef>
              <c:f>Sheet2!$B$115:$R$115</c:f>
              <c:numCache>
                <c:formatCode>General</c:formatCode>
                <c:ptCount val="17"/>
                <c:pt idx="0">
                  <c:v>28.0</c:v>
                </c:pt>
                <c:pt idx="1">
                  <c:v>29.0</c:v>
                </c:pt>
                <c:pt idx="2">
                  <c:v>29.0</c:v>
                </c:pt>
                <c:pt idx="3">
                  <c:v>29.6666667</c:v>
                </c:pt>
                <c:pt idx="4">
                  <c:v>38.33333333333334</c:v>
                </c:pt>
                <c:pt idx="5">
                  <c:v>38.0</c:v>
                </c:pt>
                <c:pt idx="6">
                  <c:v>38.0</c:v>
                </c:pt>
                <c:pt idx="7">
                  <c:v>38.66666666666643</c:v>
                </c:pt>
                <c:pt idx="8">
                  <c:v>30.0</c:v>
                </c:pt>
                <c:pt idx="9">
                  <c:v>34.0</c:v>
                </c:pt>
                <c:pt idx="10">
                  <c:v>31.66666666666667</c:v>
                </c:pt>
                <c:pt idx="11">
                  <c:v>39.66666666666643</c:v>
                </c:pt>
                <c:pt idx="12">
                  <c:v>42.0</c:v>
                </c:pt>
                <c:pt idx="13">
                  <c:v>30.0</c:v>
                </c:pt>
                <c:pt idx="14">
                  <c:v>33.33333333333334</c:v>
                </c:pt>
                <c:pt idx="16">
                  <c:v>35.15052859565112</c:v>
                </c:pt>
              </c:numCache>
            </c:numRef>
          </c:val>
        </c:ser>
        <c:shape val="box"/>
        <c:axId val="494229176"/>
        <c:axId val="494220168"/>
        <c:axId val="0"/>
      </c:bar3DChart>
      <c:catAx>
        <c:axId val="494229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94220168"/>
        <c:crosses val="autoZero"/>
        <c:auto val="1"/>
        <c:lblAlgn val="ctr"/>
        <c:lblOffset val="100"/>
      </c:catAx>
      <c:valAx>
        <c:axId val="4942201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 (W)</a:t>
                </a:r>
              </a:p>
            </c:rich>
          </c:tx>
          <c:layout/>
        </c:title>
        <c:numFmt formatCode="General" sourceLinked="1"/>
        <c:tickLblPos val="nextTo"/>
        <c:crossAx val="494229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view3D>
      <c:rAngAx val="1"/>
    </c:view3D>
    <c:plotArea>
      <c:layout>
        <c:manualLayout>
          <c:layoutTarget val="inner"/>
          <c:xMode val="edge"/>
          <c:yMode val="edge"/>
          <c:x val="0.156891294838145"/>
          <c:y val="0.0277777777777778"/>
          <c:w val="0.840330927384077"/>
          <c:h val="0.682506926217556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3366FF"/>
            </a:solidFill>
          </c:spPr>
          <c:cat>
            <c:strRef>
              <c:f>Sheet2!$B$88:$R$88</c:f>
              <c:strCache>
                <c:ptCount val="17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bs-u8</c:v>
                </c:pt>
                <c:pt idx="4">
                  <c:v>sw</c:v>
                </c:pt>
                <c:pt idx="5">
                  <c:v>sw-u2</c:v>
                </c:pt>
                <c:pt idx="6">
                  <c:v>sw-u4</c:v>
                </c:pt>
                <c:pt idx="7">
                  <c:v>sw-u8</c:v>
                </c:pt>
                <c:pt idx="8">
                  <c:v>dgemm</c:v>
                </c:pt>
                <c:pt idx="9">
                  <c:v>dgemm-t2</c:v>
                </c:pt>
                <c:pt idx="10">
                  <c:v>mmul</c:v>
                </c:pt>
                <c:pt idx="11">
                  <c:v>mmul-t2</c:v>
                </c:pt>
                <c:pt idx="12">
                  <c:v>mmul-t4</c:v>
                </c:pt>
                <c:pt idx="13">
                  <c:v>idct</c:v>
                </c:pt>
                <c:pt idx="14">
                  <c:v>idct-t2</c:v>
                </c:pt>
                <c:pt idx="16">
                  <c:v>Geo Mean</c:v>
                </c:pt>
              </c:strCache>
            </c:strRef>
          </c:cat>
          <c:val>
            <c:numRef>
              <c:f>Sheet2!$B$89:$R$89</c:f>
              <c:numCache>
                <c:formatCode>General</c:formatCode>
                <c:ptCount val="17"/>
                <c:pt idx="0">
                  <c:v>104.9946716213247</c:v>
                </c:pt>
                <c:pt idx="1">
                  <c:v>137.4953350646748</c:v>
                </c:pt>
                <c:pt idx="2">
                  <c:v>137.872612648265</c:v>
                </c:pt>
                <c:pt idx="3">
                  <c:v>122.855243403212</c:v>
                </c:pt>
                <c:pt idx="4">
                  <c:v>47.95281437426024</c:v>
                </c:pt>
                <c:pt idx="5">
                  <c:v>43.00759754087222</c:v>
                </c:pt>
                <c:pt idx="6">
                  <c:v>25.46560982769118</c:v>
                </c:pt>
                <c:pt idx="7">
                  <c:v>12.20466698128172</c:v>
                </c:pt>
                <c:pt idx="8">
                  <c:v>8.609997363520868</c:v>
                </c:pt>
                <c:pt idx="9">
                  <c:v>5.739998242347247</c:v>
                </c:pt>
                <c:pt idx="10">
                  <c:v>19.37003348622234</c:v>
                </c:pt>
                <c:pt idx="11">
                  <c:v>12.91335565748156</c:v>
                </c:pt>
                <c:pt idx="12">
                  <c:v>6.893250350968804</c:v>
                </c:pt>
                <c:pt idx="13">
                  <c:v>49.73669873728703</c:v>
                </c:pt>
                <c:pt idx="14">
                  <c:v>32.73481569654504</c:v>
                </c:pt>
                <c:pt idx="16">
                  <c:v>33.11032009384169</c:v>
                </c:pt>
              </c:numCache>
            </c:numRef>
          </c:val>
        </c:ser>
        <c:shape val="box"/>
        <c:axId val="494010008"/>
        <c:axId val="475547672"/>
        <c:axId val="0"/>
      </c:bar3DChart>
      <c:catAx>
        <c:axId val="494010008"/>
        <c:scaling>
          <c:orientation val="minMax"/>
        </c:scaling>
        <c:axPos val="b"/>
        <c:tickLblPos val="nextTo"/>
        <c:crossAx val="475547672"/>
        <c:crosses val="autoZero"/>
        <c:auto val="1"/>
        <c:lblAlgn val="ctr"/>
        <c:lblOffset val="100"/>
      </c:catAx>
      <c:valAx>
        <c:axId val="47554767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Performance per watt   (speedup / W)</a:t>
                </a:r>
              </a:p>
            </c:rich>
          </c:tx>
          <c:layout/>
        </c:title>
        <c:numFmt formatCode="General" sourceLinked="1"/>
        <c:tickLblPos val="nextTo"/>
        <c:crossAx val="49401000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'V5 CHiMPS Caches'!$J$69</c:f>
              <c:strCache>
                <c:ptCount val="1"/>
                <c:pt idx="0">
                  <c:v>1 Bank</c:v>
                </c:pt>
              </c:strCache>
            </c:strRef>
          </c:tx>
          <c:spPr>
            <a:solidFill>
              <a:srgbClr val="660066"/>
            </a:solidFill>
          </c:spPr>
          <c:cat>
            <c:strRef>
              <c:f>'V5 CHiMPS Caches'!$K$24:$P$24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'V5 CHiMPS Caches'!$K$69:$P$69</c:f>
              <c:numCache>
                <c:formatCode>General</c:formatCode>
                <c:ptCount val="6"/>
                <c:pt idx="0">
                  <c:v>179.1793585378964</c:v>
                </c:pt>
                <c:pt idx="1">
                  <c:v>168.3501683501683</c:v>
                </c:pt>
                <c:pt idx="2">
                  <c:v>162.7869119322806</c:v>
                </c:pt>
                <c:pt idx="3">
                  <c:v>158.5791309863622</c:v>
                </c:pt>
                <c:pt idx="4">
                  <c:v>145.0</c:v>
                </c:pt>
                <c:pt idx="5">
                  <c:v>101.0</c:v>
                </c:pt>
              </c:numCache>
            </c:numRef>
          </c:val>
        </c:ser>
        <c:ser>
          <c:idx val="1"/>
          <c:order val="1"/>
          <c:tx>
            <c:strRef>
              <c:f>'V5 CHiMPS Caches'!$J$70</c:f>
              <c:strCache>
                <c:ptCount val="1"/>
                <c:pt idx="0">
                  <c:v>2 Banks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'V5 CHiMPS Caches'!$K$24:$P$24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'V5 CHiMPS Caches'!$K$70:$P$70</c:f>
              <c:numCache>
                <c:formatCode>General</c:formatCode>
                <c:ptCount val="6"/>
                <c:pt idx="1">
                  <c:v>164.9892756970797</c:v>
                </c:pt>
                <c:pt idx="2">
                  <c:v>160.8234158893535</c:v>
                </c:pt>
                <c:pt idx="3">
                  <c:v>152.9285823520416</c:v>
                </c:pt>
                <c:pt idx="4">
                  <c:v>140.0</c:v>
                </c:pt>
                <c:pt idx="5">
                  <c:v>83.70302167908262</c:v>
                </c:pt>
              </c:numCache>
            </c:numRef>
          </c:val>
        </c:ser>
        <c:ser>
          <c:idx val="2"/>
          <c:order val="2"/>
          <c:tx>
            <c:strRef>
              <c:f>'V5 CHiMPS Caches'!$J$71</c:f>
              <c:strCache>
                <c:ptCount val="1"/>
                <c:pt idx="0">
                  <c:v>4 Banks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'V5 CHiMPS Caches'!$K$24:$P$24</c:f>
              <c:strCache>
                <c:ptCount val="6"/>
                <c:pt idx="0">
                  <c:v>8k</c:v>
                </c:pt>
                <c:pt idx="1">
                  <c:v>16k</c:v>
                </c:pt>
                <c:pt idx="2">
                  <c:v>32k</c:v>
                </c:pt>
                <c:pt idx="3">
                  <c:v>64k</c:v>
                </c:pt>
                <c:pt idx="4">
                  <c:v>128k</c:v>
                </c:pt>
                <c:pt idx="5">
                  <c:v>256k</c:v>
                </c:pt>
              </c:strCache>
            </c:strRef>
          </c:cat>
          <c:val>
            <c:numRef>
              <c:f>'V5 CHiMPS Caches'!$K$71:$P$71</c:f>
              <c:numCache>
                <c:formatCode>General</c:formatCode>
                <c:ptCount val="6"/>
                <c:pt idx="2">
                  <c:v>158.378207158695</c:v>
                </c:pt>
                <c:pt idx="3">
                  <c:v>148.6104919007282</c:v>
                </c:pt>
                <c:pt idx="4">
                  <c:v>138.0</c:v>
                </c:pt>
                <c:pt idx="5">
                  <c:v>79.5924864692773</c:v>
                </c:pt>
              </c:numCache>
            </c:numRef>
          </c:val>
        </c:ser>
        <c:shape val="box"/>
        <c:axId val="494438200"/>
        <c:axId val="494445384"/>
        <c:axId val="0"/>
      </c:bar3DChart>
      <c:catAx>
        <c:axId val="4944382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Cache Size (kB)</a:t>
                </a:r>
              </a:p>
            </c:rich>
          </c:tx>
          <c:layout/>
        </c:title>
        <c:tickLblPos val="nextTo"/>
        <c:crossAx val="494445384"/>
        <c:crosses val="autoZero"/>
        <c:auto val="1"/>
        <c:lblAlgn val="ctr"/>
        <c:lblOffset val="100"/>
      </c:catAx>
      <c:valAx>
        <c:axId val="49444538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 (MHz)</a:t>
                </a:r>
              </a:p>
            </c:rich>
          </c:tx>
          <c:layout/>
        </c:title>
        <c:numFmt formatCode="General" sourceLinked="1"/>
        <c:tickLblPos val="nextTo"/>
        <c:crossAx val="4944382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AngAx val="1"/>
    </c:view3D>
    <c:plotArea>
      <c:layout>
        <c:manualLayout>
          <c:layoutTarget val="inner"/>
          <c:xMode val="edge"/>
          <c:yMode val="edge"/>
          <c:x val="0.117927259092613"/>
          <c:y val="0.0487654320987654"/>
          <c:w val="0.84434495688039"/>
          <c:h val="0.752965636239914"/>
        </c:manualLayout>
      </c:layout>
      <c:bar3DChart>
        <c:barDir val="col"/>
        <c:grouping val="clustered"/>
        <c:ser>
          <c:idx val="0"/>
          <c:order val="0"/>
          <c:tx>
            <c:strRef>
              <c:f>Sheet2!$A$43</c:f>
              <c:strCache>
                <c:ptCount val="1"/>
                <c:pt idx="0">
                  <c:v>1 Bank</c:v>
                </c:pt>
              </c:strCache>
            </c:strRef>
          </c:tx>
          <c:spPr>
            <a:solidFill>
              <a:srgbClr val="660066"/>
            </a:solidFill>
          </c:spPr>
          <c:cat>
            <c:strRef>
              <c:f>Sheet2!$B$42:$H$42</c:f>
              <c:strCache>
                <c:ptCount val="7"/>
                <c:pt idx="0">
                  <c:v>bs</c:v>
                </c:pt>
                <c:pt idx="1">
                  <c:v>sw</c:v>
                </c:pt>
                <c:pt idx="2">
                  <c:v>dgemm</c:v>
                </c:pt>
                <c:pt idx="3">
                  <c:v>mmul</c:v>
                </c:pt>
                <c:pt idx="4">
                  <c:v>idct</c:v>
                </c:pt>
                <c:pt idx="6">
                  <c:v>Geo Mean</c:v>
                </c:pt>
              </c:strCache>
            </c:strRef>
          </c:cat>
          <c:val>
            <c:numRef>
              <c:f>Sheet2!$B$43:$H$43</c:f>
              <c:numCache>
                <c:formatCode>General</c:formatCode>
                <c:ptCount val="7"/>
                <c:pt idx="0">
                  <c:v>3.817774205427304</c:v>
                </c:pt>
                <c:pt idx="1">
                  <c:v>1.082762448526054</c:v>
                </c:pt>
                <c:pt idx="2">
                  <c:v>0.498974009668874</c:v>
                </c:pt>
                <c:pt idx="3">
                  <c:v>0.383156908312766</c:v>
                </c:pt>
                <c:pt idx="4">
                  <c:v>1.888931820722922</c:v>
                </c:pt>
                <c:pt idx="6">
                  <c:v>1.083434993362827</c:v>
                </c:pt>
              </c:numCache>
            </c:numRef>
          </c:val>
        </c:ser>
        <c:ser>
          <c:idx val="1"/>
          <c:order val="1"/>
          <c:tx>
            <c:strRef>
              <c:f>Sheet2!$A$44</c:f>
              <c:strCache>
                <c:ptCount val="1"/>
                <c:pt idx="0">
                  <c:v>2 Banks</c:v>
                </c:pt>
              </c:strCache>
            </c:strRef>
          </c:tx>
          <c:spPr>
            <a:solidFill>
              <a:srgbClr val="FF6600"/>
            </a:solidFill>
          </c:spPr>
          <c:cat>
            <c:strRef>
              <c:f>Sheet2!$B$42:$H$42</c:f>
              <c:strCache>
                <c:ptCount val="7"/>
                <c:pt idx="0">
                  <c:v>bs</c:v>
                </c:pt>
                <c:pt idx="1">
                  <c:v>sw</c:v>
                </c:pt>
                <c:pt idx="2">
                  <c:v>dgemm</c:v>
                </c:pt>
                <c:pt idx="3">
                  <c:v>mmul</c:v>
                </c:pt>
                <c:pt idx="4">
                  <c:v>idct</c:v>
                </c:pt>
                <c:pt idx="6">
                  <c:v>Geo Mean</c:v>
                </c:pt>
              </c:strCache>
            </c:strRef>
          </c:cat>
          <c:val>
            <c:numRef>
              <c:f>Sheet2!$B$44:$H$44</c:f>
              <c:numCache>
                <c:formatCode>General</c:formatCode>
                <c:ptCount val="7"/>
                <c:pt idx="0">
                  <c:v>7.857695086433407</c:v>
                </c:pt>
                <c:pt idx="1">
                  <c:v>2.231102646934225</c:v>
                </c:pt>
                <c:pt idx="2">
                  <c:v>1.258354071259123</c:v>
                </c:pt>
                <c:pt idx="3">
                  <c:v>0.592216623884176</c:v>
                </c:pt>
                <c:pt idx="4">
                  <c:v>3.741367714494415</c:v>
                </c:pt>
                <c:pt idx="6">
                  <c:v>2.176836015225247</c:v>
                </c:pt>
              </c:numCache>
            </c:numRef>
          </c:val>
        </c:ser>
        <c:ser>
          <c:idx val="2"/>
          <c:order val="2"/>
          <c:tx>
            <c:strRef>
              <c:f>Sheet2!$A$45</c:f>
              <c:strCache>
                <c:ptCount val="1"/>
                <c:pt idx="0">
                  <c:v>4 Banks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Sheet2!$B$42:$H$42</c:f>
              <c:strCache>
                <c:ptCount val="7"/>
                <c:pt idx="0">
                  <c:v>bs</c:v>
                </c:pt>
                <c:pt idx="1">
                  <c:v>sw</c:v>
                </c:pt>
                <c:pt idx="2">
                  <c:v>dgemm</c:v>
                </c:pt>
                <c:pt idx="3">
                  <c:v>mmul</c:v>
                </c:pt>
                <c:pt idx="4">
                  <c:v>idct</c:v>
                </c:pt>
                <c:pt idx="6">
                  <c:v>Geo Mean</c:v>
                </c:pt>
              </c:strCache>
            </c:strRef>
          </c:cat>
          <c:val>
            <c:numRef>
              <c:f>Sheet2!$B$45:$H$45</c:f>
              <c:numCache>
                <c:formatCode>General</c:formatCode>
                <c:ptCount val="7"/>
                <c:pt idx="0">
                  <c:v>14.32402884671335</c:v>
                </c:pt>
                <c:pt idx="1">
                  <c:v>4.03221108024095</c:v>
                </c:pt>
                <c:pt idx="2">
                  <c:v>1.084982693223585</c:v>
                </c:pt>
                <c:pt idx="3">
                  <c:v>0.725708496737597</c:v>
                </c:pt>
                <c:pt idx="4">
                  <c:v>5.53667865452989</c:v>
                </c:pt>
                <c:pt idx="6">
                  <c:v>3.021402306922151</c:v>
                </c:pt>
              </c:numCache>
            </c:numRef>
          </c:val>
        </c:ser>
        <c:shape val="box"/>
        <c:axId val="475141096"/>
        <c:axId val="475144152"/>
        <c:axId val="0"/>
      </c:bar3DChart>
      <c:catAx>
        <c:axId val="475141096"/>
        <c:scaling>
          <c:orientation val="minMax"/>
        </c:scaling>
        <c:axPos val="b"/>
        <c:tickLblPos val="nextTo"/>
        <c:crossAx val="475144152"/>
        <c:crosses val="autoZero"/>
        <c:auto val="1"/>
        <c:lblAlgn val="ctr"/>
        <c:lblOffset val="100"/>
      </c:catAx>
      <c:valAx>
        <c:axId val="4751441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75141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796025496813"/>
          <c:y val="0.112290026246719"/>
          <c:w val="0.139315085614298"/>
          <c:h val="0.256901428988043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6320687186829"/>
          <c:y val="0.11685393258427"/>
          <c:w val="0.840900771924394"/>
          <c:h val="0.662494691674776"/>
        </c:manualLayout>
      </c:layout>
      <c:bar3DChart>
        <c:barDir val="col"/>
        <c:grouping val="clustered"/>
        <c:ser>
          <c:idx val="0"/>
          <c:order val="0"/>
          <c:tx>
            <c:strRef>
              <c:f>Sheet2!$A$10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Sheet2!$B$9:$H$9</c:f>
              <c:strCache>
                <c:ptCount val="7"/>
                <c:pt idx="0">
                  <c:v>bs</c:v>
                </c:pt>
                <c:pt idx="1">
                  <c:v>sw</c:v>
                </c:pt>
                <c:pt idx="2">
                  <c:v>dgemm</c:v>
                </c:pt>
                <c:pt idx="3">
                  <c:v>mmul</c:v>
                </c:pt>
                <c:pt idx="4">
                  <c:v>idct</c:v>
                </c:pt>
                <c:pt idx="6">
                  <c:v>Geo Mean</c:v>
                </c:pt>
              </c:strCache>
            </c:strRef>
          </c:cat>
          <c:val>
            <c:numRef>
              <c:f>Sheet2!$B$10:$H$10</c:f>
              <c:numCache>
                <c:formatCode>General</c:formatCode>
                <c:ptCount val="7"/>
                <c:pt idx="0">
                  <c:v>14.32402884671335</c:v>
                </c:pt>
                <c:pt idx="1">
                  <c:v>4.03221108024095</c:v>
                </c:pt>
                <c:pt idx="2">
                  <c:v>1.000612367262696</c:v>
                </c:pt>
                <c:pt idx="3">
                  <c:v>0.725708496737597</c:v>
                </c:pt>
                <c:pt idx="4">
                  <c:v>5.53667865452989</c:v>
                </c:pt>
                <c:pt idx="6">
                  <c:v>2.972878550743553</c:v>
                </c:pt>
              </c:numCache>
            </c:numRef>
          </c:val>
        </c:ser>
        <c:ser>
          <c:idx val="1"/>
          <c:order val="1"/>
          <c:tx>
            <c:strRef>
              <c:f>Sheet2!$A$11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Sheet2!$B$9:$H$9</c:f>
              <c:strCache>
                <c:ptCount val="7"/>
                <c:pt idx="0">
                  <c:v>bs</c:v>
                </c:pt>
                <c:pt idx="1">
                  <c:v>sw</c:v>
                </c:pt>
                <c:pt idx="2">
                  <c:v>dgemm</c:v>
                </c:pt>
                <c:pt idx="3">
                  <c:v>mmul</c:v>
                </c:pt>
                <c:pt idx="4">
                  <c:v>idct</c:v>
                </c:pt>
                <c:pt idx="6">
                  <c:v>Geo Mean</c:v>
                </c:pt>
              </c:strCache>
            </c:strRef>
          </c:cat>
          <c:val>
            <c:numRef>
              <c:f>Sheet2!$B$11:$H$11</c:f>
              <c:numCache>
                <c:formatCode>General</c:formatCode>
                <c:ptCount val="7"/>
                <c:pt idx="0">
                  <c:v>14.32402884671335</c:v>
                </c:pt>
                <c:pt idx="1">
                  <c:v>5.094411923030671</c:v>
                </c:pt>
                <c:pt idx="2">
                  <c:v>1.258354071259123</c:v>
                </c:pt>
                <c:pt idx="3">
                  <c:v>1.139704244309699</c:v>
                </c:pt>
                <c:pt idx="4">
                  <c:v>5.53667865452989</c:v>
                </c:pt>
                <c:pt idx="6">
                  <c:v>3.569445188806616</c:v>
                </c:pt>
              </c:numCache>
            </c:numRef>
          </c:val>
        </c:ser>
        <c:shape val="box"/>
        <c:axId val="475216968"/>
        <c:axId val="475234552"/>
        <c:axId val="0"/>
      </c:bar3DChart>
      <c:catAx>
        <c:axId val="47521696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475234552"/>
        <c:crosses val="autoZero"/>
        <c:auto val="1"/>
        <c:lblAlgn val="ctr"/>
        <c:lblOffset val="100"/>
      </c:catAx>
      <c:valAx>
        <c:axId val="4752345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75216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5559545441435"/>
          <c:y val="0.141059232062284"/>
          <c:w val="0.29758530183727"/>
          <c:h val="0.197313987436964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AngAx val="1"/>
    </c:view3D>
    <c:plotArea>
      <c:layout>
        <c:manualLayout>
          <c:layoutTarget val="inner"/>
          <c:xMode val="edge"/>
          <c:yMode val="edge"/>
          <c:x val="0.101855983279868"/>
          <c:y val="0.0448979591836735"/>
          <c:w val="0.898144016720132"/>
          <c:h val="0.694577534950988"/>
        </c:manualLayout>
      </c:layout>
      <c:bar3DChart>
        <c:barDir val="col"/>
        <c:grouping val="clustered"/>
        <c:ser>
          <c:idx val="0"/>
          <c:order val="0"/>
          <c:tx>
            <c:strRef>
              <c:f>Sheet2!$A$5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Sheet2!$B$4:$R$4</c:f>
              <c:strCache>
                <c:ptCount val="17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bs-u8</c:v>
                </c:pt>
                <c:pt idx="4">
                  <c:v>sw</c:v>
                </c:pt>
                <c:pt idx="5">
                  <c:v>sw-u2</c:v>
                </c:pt>
                <c:pt idx="6">
                  <c:v>sw-u4</c:v>
                </c:pt>
                <c:pt idx="7">
                  <c:v>sw-u8</c:v>
                </c:pt>
                <c:pt idx="8">
                  <c:v>dgemm</c:v>
                </c:pt>
                <c:pt idx="9">
                  <c:v>dgemm-t2</c:v>
                </c:pt>
                <c:pt idx="10">
                  <c:v>mmul</c:v>
                </c:pt>
                <c:pt idx="11">
                  <c:v>mmul-t2</c:v>
                </c:pt>
                <c:pt idx="12">
                  <c:v>mmul-t4</c:v>
                </c:pt>
                <c:pt idx="13">
                  <c:v>idct</c:v>
                </c:pt>
                <c:pt idx="14">
                  <c:v>idct-t2</c:v>
                </c:pt>
                <c:pt idx="16">
                  <c:v>Geo Mean</c:v>
                </c:pt>
              </c:strCache>
            </c:strRef>
          </c:cat>
          <c:val>
            <c:numRef>
              <c:f>Sheet2!$B$5:$R$5</c:f>
              <c:numCache>
                <c:formatCode>General</c:formatCode>
                <c:ptCount val="17"/>
                <c:pt idx="0">
                  <c:v>14.32402884671335</c:v>
                </c:pt>
                <c:pt idx="1">
                  <c:v>14.502150117499</c:v>
                </c:pt>
                <c:pt idx="2">
                  <c:v>14.56333537587363</c:v>
                </c:pt>
                <c:pt idx="3">
                  <c:v>14.7848826907571</c:v>
                </c:pt>
                <c:pt idx="4">
                  <c:v>4.03221108024095</c:v>
                </c:pt>
                <c:pt idx="5">
                  <c:v>4.563715189740241</c:v>
                </c:pt>
                <c:pt idx="6">
                  <c:v>4.507650096210561</c:v>
                </c:pt>
                <c:pt idx="7">
                  <c:v>3.63959772374182</c:v>
                </c:pt>
                <c:pt idx="8">
                  <c:v>1.000612367262696</c:v>
                </c:pt>
                <c:pt idx="9">
                  <c:v>1.931181868817004</c:v>
                </c:pt>
                <c:pt idx="10">
                  <c:v>0.725708496737597</c:v>
                </c:pt>
                <c:pt idx="11">
                  <c:v>1.415131568638313</c:v>
                </c:pt>
                <c:pt idx="12">
                  <c:v>2.539979738581588</c:v>
                </c:pt>
                <c:pt idx="13">
                  <c:v>5.53667865452989</c:v>
                </c:pt>
                <c:pt idx="14">
                  <c:v>4.596359751730883</c:v>
                </c:pt>
                <c:pt idx="16">
                  <c:v>4.48018993431473</c:v>
                </c:pt>
              </c:numCache>
            </c:numRef>
          </c:val>
        </c:ser>
        <c:ser>
          <c:idx val="1"/>
          <c:order val="1"/>
          <c:tx>
            <c:strRef>
              <c:f>Sheet2!$A$6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Sheet2!$B$4:$R$4</c:f>
              <c:strCache>
                <c:ptCount val="17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bs-u8</c:v>
                </c:pt>
                <c:pt idx="4">
                  <c:v>sw</c:v>
                </c:pt>
                <c:pt idx="5">
                  <c:v>sw-u2</c:v>
                </c:pt>
                <c:pt idx="6">
                  <c:v>sw-u4</c:v>
                </c:pt>
                <c:pt idx="7">
                  <c:v>sw-u8</c:v>
                </c:pt>
                <c:pt idx="8">
                  <c:v>dgemm</c:v>
                </c:pt>
                <c:pt idx="9">
                  <c:v>dgemm-t2</c:v>
                </c:pt>
                <c:pt idx="10">
                  <c:v>mmul</c:v>
                </c:pt>
                <c:pt idx="11">
                  <c:v>mmul-t2</c:v>
                </c:pt>
                <c:pt idx="12">
                  <c:v>mmul-t4</c:v>
                </c:pt>
                <c:pt idx="13">
                  <c:v>idct</c:v>
                </c:pt>
                <c:pt idx="14">
                  <c:v>idct-t2</c:v>
                </c:pt>
                <c:pt idx="16">
                  <c:v>Geo Mean</c:v>
                </c:pt>
              </c:strCache>
            </c:strRef>
          </c:cat>
          <c:val>
            <c:numRef>
              <c:f>Sheet2!$B$6:$R$6</c:f>
              <c:numCache>
                <c:formatCode>General</c:formatCode>
                <c:ptCount val="17"/>
                <c:pt idx="0">
                  <c:v>14.32402884671335</c:v>
                </c:pt>
                <c:pt idx="1">
                  <c:v>23.80267597795349</c:v>
                </c:pt>
                <c:pt idx="2">
                  <c:v>34.99886204508991</c:v>
                </c:pt>
                <c:pt idx="3">
                  <c:v>66.816255110116</c:v>
                </c:pt>
                <c:pt idx="4">
                  <c:v>5.094411923030671</c:v>
                </c:pt>
                <c:pt idx="5">
                  <c:v>7.525395269910984</c:v>
                </c:pt>
                <c:pt idx="6">
                  <c:v>7.417067553838415</c:v>
                </c:pt>
                <c:pt idx="7">
                  <c:v>6.185941478427805</c:v>
                </c:pt>
                <c:pt idx="8">
                  <c:v>1.258354071259123</c:v>
                </c:pt>
                <c:pt idx="9">
                  <c:v>2.428623357530108</c:v>
                </c:pt>
                <c:pt idx="10">
                  <c:v>1.139704244309699</c:v>
                </c:pt>
                <c:pt idx="11">
                  <c:v>2.222423276403913</c:v>
                </c:pt>
                <c:pt idx="12">
                  <c:v>3.988964855083946</c:v>
                </c:pt>
                <c:pt idx="13">
                  <c:v>5.53667865452989</c:v>
                </c:pt>
                <c:pt idx="14">
                  <c:v>5.99986776136433</c:v>
                </c:pt>
                <c:pt idx="16">
                  <c:v>7.819062788295871</c:v>
                </c:pt>
              </c:numCache>
            </c:numRef>
          </c:val>
        </c:ser>
        <c:shape val="box"/>
        <c:axId val="475292552"/>
        <c:axId val="475310152"/>
        <c:axId val="0"/>
      </c:bar3DChart>
      <c:catAx>
        <c:axId val="47529255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75310152"/>
        <c:crosses val="autoZero"/>
        <c:auto val="1"/>
        <c:lblAlgn val="ctr"/>
        <c:lblOffset val="100"/>
      </c:catAx>
      <c:valAx>
        <c:axId val="475310152"/>
        <c:scaling>
          <c:orientation val="minMax"/>
          <c:max val="4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Speedup (vs. CPU-only)</a:t>
                </a:r>
              </a:p>
            </c:rich>
          </c:tx>
          <c:layout>
            <c:manualLayout>
              <c:xMode val="edge"/>
              <c:yMode val="edge"/>
              <c:x val="0.0106318654612618"/>
              <c:y val="0.0746343471771911"/>
            </c:manualLayout>
          </c:layout>
        </c:title>
        <c:numFmt formatCode="General" sourceLinked="1"/>
        <c:tickLblPos val="nextTo"/>
        <c:crossAx val="475292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0125350710471"/>
          <c:y val="0.0735761154855643"/>
          <c:w val="0.221041044438411"/>
          <c:h val="0.191755249343832"/>
        </c:manualLayout>
      </c:layout>
      <c:spPr>
        <a:solidFill>
          <a:schemeClr val="bg1"/>
        </a:solidFill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view3D>
      <c:rotX val="7"/>
      <c:rotY val="0"/>
      <c:perspective val="30"/>
    </c:view3D>
    <c:plotArea>
      <c:layout>
        <c:manualLayout>
          <c:layoutTarget val="inner"/>
          <c:xMode val="edge"/>
          <c:yMode val="edge"/>
          <c:x val="0.165879265091864"/>
          <c:y val="0.0791783318751823"/>
          <c:w val="0.803565179352581"/>
          <c:h val="0.578005249343832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Submission_Data_Mapped!$G$564:$J$564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14.502150117499</c:v>
                </c:pt>
                <c:pt idx="2">
                  <c:v>14.56333537587363</c:v>
                </c:pt>
                <c:pt idx="3">
                  <c:v>14.7848826907571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Submission_Data_Mapped!$G$565:$J$565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23.80267597795349</c:v>
                </c:pt>
                <c:pt idx="2">
                  <c:v>34.99886204508991</c:v>
                </c:pt>
                <c:pt idx="3">
                  <c:v>66.816255110116</c:v>
                </c:pt>
              </c:numCache>
            </c:numRef>
          </c:val>
        </c:ser>
        <c:shape val="box"/>
        <c:axId val="475338312"/>
        <c:axId val="475341368"/>
        <c:axId val="0"/>
      </c:bar3DChart>
      <c:catAx>
        <c:axId val="475338312"/>
        <c:scaling>
          <c:orientation val="minMax"/>
        </c:scaling>
        <c:axPos val="b"/>
        <c:numFmt formatCode="General" sourceLinked="1"/>
        <c:tickLblPos val="nextTo"/>
        <c:crossAx val="475341368"/>
        <c:crosses val="autoZero"/>
        <c:auto val="1"/>
        <c:lblAlgn val="ctr"/>
        <c:lblOffset val="100"/>
      </c:catAx>
      <c:valAx>
        <c:axId val="4753413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Speedup (vs. CPU-Only)</a:t>
                </a:r>
              </a:p>
            </c:rich>
          </c:tx>
          <c:layout>
            <c:manualLayout>
              <c:xMode val="edge"/>
              <c:yMode val="edge"/>
              <c:x val="0.0174150958402927"/>
              <c:y val="0.10695610965296"/>
            </c:manualLayout>
          </c:layout>
        </c:title>
        <c:numFmt formatCode="General" sourceLinked="1"/>
        <c:tickLblPos val="nextTo"/>
        <c:crossAx val="4753383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view3D>
      <c:rotX val="7"/>
      <c:rotY val="0"/>
      <c:perspective val="30"/>
    </c:view3D>
    <c:plotArea>
      <c:layout>
        <c:manualLayout>
          <c:layoutTarget val="inner"/>
          <c:xMode val="edge"/>
          <c:yMode val="edge"/>
          <c:x val="0.165879265091864"/>
          <c:y val="0.0791783318751823"/>
          <c:w val="0.803565179352581"/>
          <c:h val="0.578005249343832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Submission_Data_Mapped!$G$564:$J$564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14.502150117499</c:v>
                </c:pt>
                <c:pt idx="2">
                  <c:v>14.56333537587363</c:v>
                </c:pt>
                <c:pt idx="3">
                  <c:v>14.7848826907571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Submission_Data_Mapped!$G$565:$J$565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23.80267597795349</c:v>
                </c:pt>
                <c:pt idx="2">
                  <c:v>34.99886204508991</c:v>
                </c:pt>
                <c:pt idx="3">
                  <c:v>66.816255110116</c:v>
                </c:pt>
              </c:numCache>
            </c:numRef>
          </c:val>
        </c:ser>
        <c:shape val="box"/>
        <c:axId val="475242392"/>
        <c:axId val="475207784"/>
        <c:axId val="0"/>
      </c:bar3DChart>
      <c:catAx>
        <c:axId val="475242392"/>
        <c:scaling>
          <c:orientation val="minMax"/>
        </c:scaling>
        <c:axPos val="b"/>
        <c:numFmt formatCode="General" sourceLinked="1"/>
        <c:tickLblPos val="nextTo"/>
        <c:crossAx val="475207784"/>
        <c:crosses val="autoZero"/>
        <c:auto val="1"/>
        <c:lblAlgn val="ctr"/>
        <c:lblOffset val="100"/>
      </c:catAx>
      <c:valAx>
        <c:axId val="47520778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Speedup (vs. CPU-Only)</a:t>
                </a:r>
              </a:p>
            </c:rich>
          </c:tx>
          <c:layout>
            <c:manualLayout>
              <c:xMode val="edge"/>
              <c:yMode val="edge"/>
              <c:x val="0.0174150958402927"/>
              <c:y val="0.10695610965296"/>
            </c:manualLayout>
          </c:layout>
        </c:title>
        <c:numFmt formatCode="General" sourceLinked="1"/>
        <c:tickLblPos val="nextTo"/>
        <c:crossAx val="475242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view3D>
      <c:rotX val="7"/>
      <c:rotY val="0"/>
      <c:perspective val="30"/>
    </c:view3D>
    <c:plotArea>
      <c:layout>
        <c:manualLayout>
          <c:layoutTarget val="inner"/>
          <c:xMode val="edge"/>
          <c:yMode val="edge"/>
          <c:x val="0.165879265091864"/>
          <c:y val="0.0791783318751823"/>
          <c:w val="0.803565179352581"/>
          <c:h val="0.578005249343832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Submission_Data_Mapped!$G$564:$J$564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14.502150117499</c:v>
                </c:pt>
                <c:pt idx="2">
                  <c:v>14.56333537587363</c:v>
                </c:pt>
                <c:pt idx="3">
                  <c:v>14.7848826907571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Submission_Data_Mapped!$G$565:$J$565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23.80267597795349</c:v>
                </c:pt>
                <c:pt idx="2">
                  <c:v>34.99886204508991</c:v>
                </c:pt>
                <c:pt idx="3">
                  <c:v>66.816255110116</c:v>
                </c:pt>
              </c:numCache>
            </c:numRef>
          </c:val>
        </c:ser>
        <c:shape val="box"/>
        <c:axId val="475502520"/>
        <c:axId val="475505640"/>
        <c:axId val="0"/>
      </c:bar3DChart>
      <c:catAx>
        <c:axId val="475502520"/>
        <c:scaling>
          <c:orientation val="minMax"/>
        </c:scaling>
        <c:axPos val="b"/>
        <c:numFmt formatCode="General" sourceLinked="1"/>
        <c:tickLblPos val="nextTo"/>
        <c:crossAx val="475505640"/>
        <c:crosses val="autoZero"/>
        <c:auto val="1"/>
        <c:lblAlgn val="ctr"/>
        <c:lblOffset val="100"/>
      </c:catAx>
      <c:valAx>
        <c:axId val="4755056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Speedup (vs. CPU-Only)</a:t>
                </a:r>
              </a:p>
            </c:rich>
          </c:tx>
          <c:layout>
            <c:manualLayout>
              <c:xMode val="edge"/>
              <c:yMode val="edge"/>
              <c:x val="0.0174150958402927"/>
              <c:y val="0.10695610965296"/>
            </c:manualLayout>
          </c:layout>
        </c:title>
        <c:numFmt formatCode="General" sourceLinked="1"/>
        <c:tickLblPos val="nextTo"/>
        <c:crossAx val="4755025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view3D>
      <c:rotX val="7"/>
      <c:rotY val="0"/>
      <c:perspective val="30"/>
    </c:view3D>
    <c:plotArea>
      <c:layout>
        <c:manualLayout>
          <c:layoutTarget val="inner"/>
          <c:xMode val="edge"/>
          <c:yMode val="edge"/>
          <c:x val="0.165879265091864"/>
          <c:y val="0.0791783318751823"/>
          <c:w val="0.803565179352581"/>
          <c:h val="0.578005249343832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Submission_Data_Mapped!$G$564:$J$564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14.502150117499</c:v>
                </c:pt>
                <c:pt idx="2">
                  <c:v>14.56333537587363</c:v>
                </c:pt>
                <c:pt idx="3">
                  <c:v>14.7848826907571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Submission_Data_Mapped!$G$563:$J$563</c:f>
              <c:strCache>
                <c:ptCount val="4"/>
                <c:pt idx="0">
                  <c:v>bs</c:v>
                </c:pt>
                <c:pt idx="1">
                  <c:v>bs-u2</c:v>
                </c:pt>
                <c:pt idx="2">
                  <c:v>bs-u4</c:v>
                </c:pt>
                <c:pt idx="3">
                  <c:v>*bs-u8</c:v>
                </c:pt>
              </c:strCache>
            </c:strRef>
          </c:cat>
          <c:val>
            <c:numRef>
              <c:f>Submission_Data_Mapped!$G$565:$J$565</c:f>
              <c:numCache>
                <c:formatCode>General</c:formatCode>
                <c:ptCount val="4"/>
                <c:pt idx="0">
                  <c:v>14.32402884671335</c:v>
                </c:pt>
                <c:pt idx="1">
                  <c:v>23.80267597795349</c:v>
                </c:pt>
                <c:pt idx="2">
                  <c:v>34.99886204508991</c:v>
                </c:pt>
                <c:pt idx="3">
                  <c:v>66.816255110116</c:v>
                </c:pt>
              </c:numCache>
            </c:numRef>
          </c:val>
        </c:ser>
        <c:shape val="box"/>
        <c:axId val="475704104"/>
        <c:axId val="475707128"/>
        <c:axId val="0"/>
      </c:bar3DChart>
      <c:catAx>
        <c:axId val="475704104"/>
        <c:scaling>
          <c:orientation val="minMax"/>
        </c:scaling>
        <c:axPos val="b"/>
        <c:numFmt formatCode="General" sourceLinked="1"/>
        <c:tickLblPos val="nextTo"/>
        <c:crossAx val="475707128"/>
        <c:crosses val="autoZero"/>
        <c:auto val="1"/>
        <c:lblAlgn val="ctr"/>
        <c:lblOffset val="100"/>
      </c:catAx>
      <c:valAx>
        <c:axId val="47570712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Speedup (vs. CPU-Only)</a:t>
                </a:r>
              </a:p>
            </c:rich>
          </c:tx>
          <c:layout>
            <c:manualLayout>
              <c:xMode val="edge"/>
              <c:yMode val="edge"/>
              <c:x val="0.0174150958402927"/>
              <c:y val="0.10695610965296"/>
            </c:manualLayout>
          </c:layout>
        </c:title>
        <c:numFmt formatCode="General" sourceLinked="1"/>
        <c:tickLblPos val="nextTo"/>
        <c:crossAx val="475704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view3D>
      <c:rotX val="6"/>
      <c:rotY val="4"/>
      <c:perspective val="30"/>
    </c:view3D>
    <c:plotArea>
      <c:layout>
        <c:manualLayout>
          <c:layoutTarget val="inner"/>
          <c:xMode val="edge"/>
          <c:yMode val="edge"/>
          <c:x val="0.149208405162372"/>
          <c:y val="0.0791783318751823"/>
          <c:w val="0.831701532870521"/>
          <c:h val="0.616618987037101"/>
        </c:manualLayout>
      </c:layout>
      <c:bar3DChart>
        <c:barDir val="col"/>
        <c:grouping val="clustered"/>
        <c:ser>
          <c:idx val="0"/>
          <c:order val="0"/>
          <c:tx>
            <c:strRef>
              <c:f>Submission_Data_Mapped!$F$564</c:f>
              <c:strCache>
                <c:ptCount val="1"/>
                <c:pt idx="0">
                  <c:v>1 Cache</c:v>
                </c:pt>
              </c:strCache>
            </c:strRef>
          </c:tx>
          <c:spPr>
            <a:solidFill>
              <a:srgbClr val="B52032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Submission_Data_Mapped!$K$564:$N$564</c:f>
              <c:numCache>
                <c:formatCode>General</c:formatCode>
                <c:ptCount val="4"/>
                <c:pt idx="0">
                  <c:v>4.03221108024095</c:v>
                </c:pt>
                <c:pt idx="1">
                  <c:v>4.563715189740241</c:v>
                </c:pt>
                <c:pt idx="2">
                  <c:v>4.507650096210561</c:v>
                </c:pt>
                <c:pt idx="3">
                  <c:v>3.63959772374182</c:v>
                </c:pt>
              </c:numCache>
            </c:numRef>
          </c:val>
        </c:ser>
        <c:ser>
          <c:idx val="1"/>
          <c:order val="1"/>
          <c:tx>
            <c:strRef>
              <c:f>Submission_Data_Mapped!$F$565</c:f>
              <c:strCache>
                <c:ptCount val="1"/>
                <c:pt idx="0">
                  <c:v>Multiple Caches</c:v>
                </c:pt>
              </c:strCache>
            </c:strRef>
          </c:tx>
          <c:spPr>
            <a:solidFill>
              <a:srgbClr val="3366FF"/>
            </a:solidFill>
          </c:spPr>
          <c:cat>
            <c:strRef>
              <c:f>Submission_Data_Mapped!$K$563:$N$563</c:f>
              <c:strCache>
                <c:ptCount val="4"/>
                <c:pt idx="0">
                  <c:v>sw</c:v>
                </c:pt>
                <c:pt idx="1">
                  <c:v>*sw-u2</c:v>
                </c:pt>
                <c:pt idx="2">
                  <c:v>sw-u4</c:v>
                </c:pt>
                <c:pt idx="3">
                  <c:v>sw-u8</c:v>
                </c:pt>
              </c:strCache>
            </c:strRef>
          </c:cat>
          <c:val>
            <c:numRef>
              <c:f>Submission_Data_Mapped!$K$565:$N$565</c:f>
              <c:numCache>
                <c:formatCode>General</c:formatCode>
                <c:ptCount val="4"/>
                <c:pt idx="0">
                  <c:v>5.094411923030671</c:v>
                </c:pt>
                <c:pt idx="1">
                  <c:v>7.525395269910981</c:v>
                </c:pt>
                <c:pt idx="2">
                  <c:v>7.417067553838415</c:v>
                </c:pt>
                <c:pt idx="3">
                  <c:v>6.185941478427805</c:v>
                </c:pt>
              </c:numCache>
            </c:numRef>
          </c:val>
        </c:ser>
        <c:shape val="box"/>
        <c:axId val="475410728"/>
        <c:axId val="475622648"/>
        <c:axId val="0"/>
      </c:bar3DChart>
      <c:catAx>
        <c:axId val="475410728"/>
        <c:scaling>
          <c:orientation val="minMax"/>
        </c:scaling>
        <c:axPos val="b"/>
        <c:numFmt formatCode="General" sourceLinked="1"/>
        <c:tickLblPos val="nextTo"/>
        <c:crossAx val="475622648"/>
        <c:crosses val="autoZero"/>
        <c:auto val="1"/>
        <c:lblAlgn val="ctr"/>
        <c:lblOffset val="100"/>
      </c:catAx>
      <c:valAx>
        <c:axId val="475622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Speedup (vs. CPU-Only)</a:t>
                </a:r>
              </a:p>
            </c:rich>
          </c:tx>
          <c:layout/>
        </c:title>
        <c:numFmt formatCode="General" sourceLinked="1"/>
        <c:tickLblPos val="nextTo"/>
        <c:crossAx val="4754107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0.27586</cdr:x>
      <cdr:y>0.85714</cdr:y>
    </cdr:from>
    <cdr:to>
      <cdr:x>0.31034</cdr:x>
      <cdr:y>0.92857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365760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dirty="0">
              <a:solidFill>
                <a:schemeClr val="tx1"/>
              </a:solidFill>
            </a:rPr>
            <a:t>*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0.37874</cdr:x>
      <cdr:y>0.87087</cdr:y>
    </cdr:from>
    <cdr:to>
      <cdr:x>0.41322</cdr:x>
      <cdr:y>0.9423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47743" y="3716194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ysClr val="window" lastClr="FFFFFF"/>
              </a:solidFill>
            </a:rPr>
            <a:t>*</a:t>
          </a:r>
          <a:endParaRPr lang="en-US" sz="11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0.57759</cdr:x>
      <cdr:y>0.94643</cdr:y>
    </cdr:from>
    <cdr:to>
      <cdr:x>0.61207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105400" y="4038600"/>
          <a:ext cx="304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ysClr val="window" lastClr="FFFFFF"/>
              </a:solidFill>
            </a:rPr>
            <a:t>*</a:t>
          </a:r>
          <a:endParaRPr lang="en-US" sz="11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0.72811</cdr:x>
      <cdr:y>0.92857</cdr:y>
    </cdr:from>
    <cdr:to>
      <cdr:x>0.76259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435885" y="3983440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ysClr val="window" lastClr="FFFFFF"/>
              </a:solidFill>
            </a:rPr>
            <a:t>*</a:t>
          </a:r>
          <a:endParaRPr lang="en-US" sz="1100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0.82405</cdr:x>
      <cdr:y>0.8829</cdr:y>
    </cdr:from>
    <cdr:to>
      <cdr:x>0.85853</cdr:x>
      <cdr:y>0.95433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283954" y="3767514"/>
          <a:ext cx="304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nstantia"/>
            </a:defRPr>
          </a:lvl1pPr>
          <a:lvl2pPr marL="457200" indent="0">
            <a:defRPr sz="1100">
              <a:latin typeface="Constantia"/>
            </a:defRPr>
          </a:lvl2pPr>
          <a:lvl3pPr marL="914400" indent="0">
            <a:defRPr sz="1100">
              <a:latin typeface="Constantia"/>
            </a:defRPr>
          </a:lvl3pPr>
          <a:lvl4pPr marL="1371600" indent="0">
            <a:defRPr sz="1100">
              <a:latin typeface="Constantia"/>
            </a:defRPr>
          </a:lvl4pPr>
          <a:lvl5pPr marL="1828800" indent="0">
            <a:defRPr sz="1100">
              <a:latin typeface="Constantia"/>
            </a:defRPr>
          </a:lvl5pPr>
          <a:lvl6pPr marL="2286000" indent="0">
            <a:defRPr sz="1100">
              <a:latin typeface="Constantia"/>
            </a:defRPr>
          </a:lvl6pPr>
          <a:lvl7pPr marL="2743200" indent="0">
            <a:defRPr sz="1100">
              <a:latin typeface="Constantia"/>
            </a:defRPr>
          </a:lvl7pPr>
          <a:lvl8pPr marL="3200400" indent="0">
            <a:defRPr sz="1100">
              <a:latin typeface="Constantia"/>
            </a:defRPr>
          </a:lvl8pPr>
          <a:lvl9pPr marL="3657600" indent="0">
            <a:defRPr sz="1100">
              <a:latin typeface="Constantia"/>
            </a:defRPr>
          </a:lvl9pPr>
        </a:lstStyle>
        <a:p xmlns:a="http://schemas.openxmlformats.org/drawingml/2006/main">
          <a:pPr algn="ctr"/>
          <a:r>
            <a:rPr lang="en-US" dirty="0">
              <a:solidFill>
                <a:sysClr val="window" lastClr="FFFFFF"/>
              </a:solidFill>
            </a:rPr>
            <a:t>*</a:t>
          </a:r>
          <a:endParaRPr lang="en-US" sz="1100" dirty="0">
            <a:solidFill>
              <a:sysClr val="window" lastClr="FFFF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0.13216</cdr:x>
      <cdr:y>0</cdr:y>
    </cdr:from>
    <cdr:to>
      <cdr:x>0.20299</cdr:x>
      <cdr:y>0.09722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2440" y="0"/>
          <a:ext cx="505092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n-US" sz="1000"/>
            <a:t>23.8</a:t>
          </a:r>
        </a:p>
      </cdr:txBody>
    </cdr:sp>
  </cdr:relSizeAnchor>
  <cdr:relSizeAnchor xmlns:cdr="http://schemas.openxmlformats.org/drawingml/2006/chartDrawing">
    <cdr:from>
      <cdr:x>0.1858</cdr:x>
      <cdr:y>0</cdr:y>
    </cdr:from>
    <cdr:to>
      <cdr:x>0.25663</cdr:x>
      <cdr:y>0.09722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24970" y="0"/>
          <a:ext cx="505093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/>
            <a:t>35</a:t>
          </a:r>
        </a:p>
      </cdr:txBody>
    </cdr:sp>
  </cdr:relSizeAnchor>
  <cdr:relSizeAnchor xmlns:cdr="http://schemas.openxmlformats.org/drawingml/2006/chartDrawing">
    <cdr:from>
      <cdr:x>0.23998</cdr:x>
      <cdr:y>0</cdr:y>
    </cdr:from>
    <cdr:to>
      <cdr:x>0.31082</cdr:x>
      <cdr:y>0.09722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711310" y="0"/>
          <a:ext cx="505164" cy="257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00"/>
            <a:t>67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583C9-090D-374F-A34C-7C7188F25464}" type="datetimeFigureOut">
              <a:rPr lang="en-US" smtClean="0"/>
              <a:pPr/>
              <a:t>7/22/09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02544-7214-7949-A362-B0C1D071A2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200"/>
            </a:lvl1pPr>
          </a:lstStyle>
          <a:p>
            <a:fld id="{B4FC56C2-6EC0-441C-BF7B-BA27250027B5}" type="datetimeFigureOut">
              <a:rPr lang="en-US" smtClean="0"/>
              <a:pPr/>
              <a:t>7/22/09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200"/>
            </a:lvl1pPr>
          </a:lstStyle>
          <a:p>
            <a:fld id="{A9F646DF-F636-49A8-8B68-7D3BE5915B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D7AC5-2D29-5347-999D-555802B63E3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646DF-F636-49A8-8B68-7D3BE5915B1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4ACA-3667-4867-B42F-48D880985711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795E-5C48-4B0B-8F50-ADE95A7AE43C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9B774-6F1C-44A7-B71B-E7F9197B0E14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60AB1-93EA-4042-9840-B194B9A66CD5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E9167-623B-4D84-B1C3-C9DF4AC3D462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029F-9F3E-4B8B-B99B-6BB0CE510C3B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D27D-CC8A-456B-9268-D9BC6499439C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0231-BE32-4CF2-9261-0AFADE810210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99AD-7C96-464A-8B07-5542014051E7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344-DA29-4A11-B362-C5C46088D6C6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A5FEB-B353-40A0-9578-D6F4C6E366EF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BC246-3D06-4F07-B6E8-2534335B4587}" type="datetime1">
              <a:rPr lang="en-US" smtClean="0"/>
              <a:pPr/>
              <a:t>7/22/09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7F53E3-83D0-4E87-9F93-5E30A69D78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3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3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3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3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3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3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851648" cy="2819400"/>
          </a:xfrm>
          <a:effectLst>
            <a:outerShdw blurRad="50800" dist="38100" dir="2700000">
              <a:srgbClr val="999999">
                <a:alpha val="43000"/>
              </a:srgb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Performance and Power of Cache-Based Reconfigurable Computing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686800" cy="1295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Andrew Putnam, Susan Eggers</a:t>
            </a:r>
          </a:p>
          <a:p>
            <a:pPr algn="ctr"/>
            <a:endParaRPr lang="en-US" sz="1818" dirty="0" smtClean="0">
              <a:effectLst>
                <a:outerShdw blurRad="38100" dist="38100" dir="2700000" algn="tl">
                  <a:schemeClr val="bg2">
                    <a:lumMod val="50000"/>
                    <a:lumOff val="50000"/>
                    <a:alpha val="43137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Dave Bennett, Eric Dellinger, Jeff Mason, </a:t>
            </a: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Henry Styles, </a:t>
            </a:r>
            <a:r>
              <a:rPr lang="en-US" sz="4000" dirty="0" err="1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Prasanna</a:t>
            </a:r>
            <a:r>
              <a:rPr lang="en-US" sz="4000" dirty="0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Sundararajan</a:t>
            </a:r>
            <a:r>
              <a:rPr lang="en-US" sz="4000" dirty="0" smtClean="0"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</a:rPr>
              <a:t>, Ralph Wittig</a:t>
            </a:r>
          </a:p>
        </p:txBody>
      </p:sp>
      <p:pic>
        <p:nvPicPr>
          <p:cNvPr id="7" name="Picture 6" descr="UW_Logo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" y="5638800"/>
            <a:ext cx="3200400" cy="664234"/>
          </a:xfrm>
          <a:prstGeom prst="rect">
            <a:avLst/>
          </a:prstGeom>
        </p:spPr>
      </p:pic>
      <p:pic>
        <p:nvPicPr>
          <p:cNvPr id="6" name="Picture 5" descr="xilinx_logo_burgbl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5638800"/>
            <a:ext cx="2133600" cy="63112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57200" y="6324600"/>
            <a:ext cx="3581400" cy="533400"/>
          </a:xfrm>
          <a:prstGeom prst="rect">
            <a:avLst/>
          </a:prstGeom>
        </p:spPr>
        <p:txBody>
          <a:bodyPr vert="horz" lIns="0" rIns="18288">
            <a:normAutofit fontScale="775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University of </a:t>
            </a:r>
            <a:r>
              <a:rPr kumimoji="0" lang="en-US" sz="258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Washington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-- CSE</a:t>
            </a:r>
            <a:endParaRPr lang="en-US" sz="2400" dirty="0" smtClean="0">
              <a:effectLst>
                <a:outerShdw blurRad="38100" dist="38100" dir="2700000" algn="tl">
                  <a:schemeClr val="bg2">
                    <a:lumMod val="50000"/>
                    <a:lumOff val="50000"/>
                    <a:alpha val="43137"/>
                  </a:schemeClr>
                </a:outerShdw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791200" y="6248400"/>
            <a:ext cx="2819400" cy="5334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chemeClr val="bg2">
                      <a:lumMod val="50000"/>
                      <a:lumOff val="50000"/>
                      <a:alpha val="43137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Xilinx Research Labs</a:t>
            </a:r>
            <a:endParaRPr lang="en-US" sz="2000" dirty="0" smtClean="0">
              <a:effectLst>
                <a:outerShdw blurRad="38100" dist="38100" dir="2700000" algn="tl">
                  <a:schemeClr val="bg2">
                    <a:lumMod val="50000"/>
                    <a:lumOff val="50000"/>
                    <a:alpha val="43137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Many-Cache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482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Distribute caches throughout parallel </a:t>
            </a:r>
            <a:r>
              <a:rPr lang="en-US" dirty="0" err="1" smtClean="0"/>
              <a:t>datapath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Customize each cache for how it is used</a:t>
            </a:r>
          </a:p>
          <a:p>
            <a:pPr lvl="1"/>
            <a:r>
              <a:rPr lang="en-US" dirty="0" smtClean="0"/>
              <a:t>Capacity, line size</a:t>
            </a:r>
          </a:p>
          <a:p>
            <a:pPr lvl="1"/>
            <a:r>
              <a:rPr lang="en-US" dirty="0" smtClean="0"/>
              <a:t>Reads/writes per cycle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Keep memory and computation together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57912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7912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7912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7912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3246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63246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3246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63246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68580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8580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73914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3914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79248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79248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9248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79248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84582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84582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84582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84582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84582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63246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63246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68580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68580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73914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73914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79248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79248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84582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5791200" y="3124200"/>
            <a:ext cx="381000" cy="3810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Cache</a:t>
            </a:r>
            <a:endParaRPr lang="en-US" sz="600" dirty="0"/>
          </a:p>
        </p:txBody>
      </p:sp>
      <p:sp>
        <p:nvSpPr>
          <p:cNvPr id="249" name="Rectangle 248"/>
          <p:cNvSpPr/>
          <p:nvPr/>
        </p:nvSpPr>
        <p:spPr>
          <a:xfrm>
            <a:off x="52578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52578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52578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2578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52578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52578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52578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6858000" y="4191000"/>
            <a:ext cx="914400" cy="9144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Cache</a:t>
            </a:r>
            <a:endParaRPr lang="en-US" sz="1600" dirty="0"/>
          </a:p>
        </p:txBody>
      </p:sp>
      <p:sp>
        <p:nvSpPr>
          <p:cNvPr id="257" name="Rectangle 256"/>
          <p:cNvSpPr/>
          <p:nvPr/>
        </p:nvSpPr>
        <p:spPr>
          <a:xfrm>
            <a:off x="5791200" y="5257800"/>
            <a:ext cx="381000" cy="9144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Cache</a:t>
            </a:r>
            <a:endParaRPr lang="en-US" sz="1200" dirty="0"/>
          </a:p>
        </p:txBody>
      </p:sp>
      <p:sp>
        <p:nvSpPr>
          <p:cNvPr id="258" name="Rectangle 257"/>
          <p:cNvSpPr/>
          <p:nvPr/>
        </p:nvSpPr>
        <p:spPr>
          <a:xfrm>
            <a:off x="6858000" y="2590800"/>
            <a:ext cx="1447800" cy="3810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Cache</a:t>
            </a:r>
            <a:endParaRPr lang="en-US" sz="1400" dirty="0"/>
          </a:p>
        </p:txBody>
      </p:sp>
      <p:sp>
        <p:nvSpPr>
          <p:cNvPr id="259" name="Rectangle 258"/>
          <p:cNvSpPr/>
          <p:nvPr/>
        </p:nvSpPr>
        <p:spPr>
          <a:xfrm>
            <a:off x="8458200" y="5791200"/>
            <a:ext cx="381000" cy="3810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Cache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2028885"/>
            <a:ext cx="6629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matmul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(long* a, long* b, long* c, long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long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j, k;</a:t>
            </a:r>
          </a:p>
          <a:p>
            <a:endParaRPr lang="en-US" sz="16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{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long offset =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long* row = a + offset;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long* out = c + offset;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for (j = 0; j &lt;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j++)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 long*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= b + j;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 out[j] = 0;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 for (k = 0; k &lt;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; k++) {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	    out[j] += row[k] *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   }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grpSp>
        <p:nvGrpSpPr>
          <p:cNvPr id="3" name="Group 118"/>
          <p:cNvGrpSpPr/>
          <p:nvPr/>
        </p:nvGrpSpPr>
        <p:grpSpPr>
          <a:xfrm>
            <a:off x="685800" y="2133600"/>
            <a:ext cx="6688161" cy="3429000"/>
            <a:chOff x="685800" y="2133600"/>
            <a:chExt cx="6688161" cy="3429000"/>
          </a:xfrm>
        </p:grpSpPr>
        <p:sp>
          <p:nvSpPr>
            <p:cNvPr id="120" name="Rectangle 119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122" name="Curved Connector 121"/>
            <p:cNvCxnSpPr>
              <a:stCxn id="120" idx="2"/>
              <a:endCxn id="121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25" name="Flowchart: Process 124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127" name="Curved Connector 126"/>
            <p:cNvCxnSpPr>
              <a:stCxn id="123" idx="2"/>
              <a:endCxn id="125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hape 22"/>
            <p:cNvCxnSpPr>
              <a:stCxn id="125" idx="2"/>
              <a:endCxn id="121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/>
            <p:cNvCxnSpPr>
              <a:stCxn id="121" idx="2"/>
              <a:endCxn id="126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685800" y="3048000"/>
              <a:ext cx="1295400" cy="1828800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Cache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34" name="Curved Connector 133"/>
            <p:cNvCxnSpPr>
              <a:stCxn id="133" idx="2"/>
              <a:endCxn id="124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urved Connector 134"/>
            <p:cNvCxnSpPr>
              <a:stCxn id="132" idx="2"/>
              <a:endCxn id="123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urved Connector 135"/>
            <p:cNvCxnSpPr>
              <a:stCxn id="131" idx="2"/>
              <a:endCxn id="120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hape 59"/>
            <p:cNvCxnSpPr>
              <a:stCxn id="124" idx="2"/>
              <a:endCxn id="125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Elbow Connector 137"/>
            <p:cNvCxnSpPr>
              <a:stCxn id="120" idx="1"/>
              <a:endCxn id="130" idx="3"/>
            </p:cNvCxnSpPr>
            <p:nvPr/>
          </p:nvCxnSpPr>
          <p:spPr>
            <a:xfrm rot="10800000" flipV="1">
              <a:off x="1981200" y="3200400"/>
              <a:ext cx="533400" cy="762000"/>
            </a:xfrm>
            <a:prstGeom prst="bentConnector3">
              <a:avLst>
                <a:gd name="adj1" fmla="val 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9" name="Shape 138"/>
            <p:cNvCxnSpPr>
              <a:stCxn id="130" idx="2"/>
              <a:endCxn id="126" idx="1"/>
            </p:cNvCxnSpPr>
            <p:nvPr/>
          </p:nvCxnSpPr>
          <p:spPr>
            <a:xfrm rot="16200000" flipH="1">
              <a:off x="1924050" y="4286250"/>
              <a:ext cx="533400" cy="1714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0" name="Shape 139"/>
            <p:cNvCxnSpPr>
              <a:stCxn id="123" idx="1"/>
              <a:endCxn id="130" idx="0"/>
            </p:cNvCxnSpPr>
            <p:nvPr/>
          </p:nvCxnSpPr>
          <p:spPr>
            <a:xfrm rot="10800000">
              <a:off x="1333500" y="3048000"/>
              <a:ext cx="2705100" cy="152400"/>
            </a:xfrm>
            <a:prstGeom prst="bentConnector4">
              <a:avLst>
                <a:gd name="adj1" fmla="val 15493"/>
                <a:gd name="adj2" fmla="val 2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>
              <a:endCxn id="124" idx="1"/>
            </p:cNvCxnSpPr>
            <p:nvPr/>
          </p:nvCxnSpPr>
          <p:spPr>
            <a:xfrm>
              <a:off x="1143000" y="2667000"/>
              <a:ext cx="4800600" cy="533400"/>
            </a:xfrm>
            <a:prstGeom prst="bentConnector3">
              <a:avLst>
                <a:gd name="adj1" fmla="val 87093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2" name="Elbow Connector 141"/>
            <p:cNvCxnSpPr/>
            <p:nvPr/>
          </p:nvCxnSpPr>
          <p:spPr>
            <a:xfrm rot="5400000">
              <a:off x="952500" y="2857500"/>
              <a:ext cx="381000" cy="1588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Caching Example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219200" y="5181600"/>
            <a:ext cx="4114800" cy="838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4" name="Group 57"/>
          <p:cNvGrpSpPr/>
          <p:nvPr/>
        </p:nvGrpSpPr>
        <p:grpSpPr>
          <a:xfrm>
            <a:off x="2286000" y="2133600"/>
            <a:ext cx="5087961" cy="3429000"/>
            <a:chOff x="2286000" y="2133600"/>
            <a:chExt cx="5087961" cy="3429000"/>
          </a:xfrm>
        </p:grpSpPr>
        <p:sp>
          <p:nvSpPr>
            <p:cNvPr id="59" name="Rectangle 58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61" name="Curved Connector 60"/>
            <p:cNvCxnSpPr>
              <a:stCxn id="59" idx="2"/>
              <a:endCxn id="60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64" name="Flowchart: Process 6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66" name="Curved Connector 65"/>
            <p:cNvCxnSpPr>
              <a:stCxn id="62" idx="2"/>
              <a:endCxn id="64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hape 22"/>
            <p:cNvCxnSpPr>
              <a:stCxn id="64" idx="2"/>
              <a:endCxn id="60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urved Connector 67"/>
            <p:cNvCxnSpPr>
              <a:stCxn id="60" idx="2"/>
              <a:endCxn id="65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72" name="Curved Connector 71"/>
            <p:cNvCxnSpPr>
              <a:stCxn id="71" idx="2"/>
              <a:endCxn id="63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urved Connector 72"/>
            <p:cNvCxnSpPr>
              <a:stCxn id="70" idx="2"/>
              <a:endCxn id="62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urved Connector 73"/>
            <p:cNvCxnSpPr>
              <a:stCxn id="69" idx="2"/>
              <a:endCxn id="59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hape 59"/>
            <p:cNvCxnSpPr>
              <a:stCxn id="63" idx="2"/>
              <a:endCxn id="64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4" grpId="1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 Single Cache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r>
              <a:rPr lang="en-US" dirty="0" smtClean="0"/>
              <a:t>Long Wires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5"/>
          <p:cNvGrpSpPr/>
          <p:nvPr/>
        </p:nvGrpSpPr>
        <p:grpSpPr>
          <a:xfrm>
            <a:off x="2666206" y="2286000"/>
            <a:ext cx="6231755" cy="3429000"/>
            <a:chOff x="1142206" y="2133600"/>
            <a:chExt cx="6231755" cy="3429000"/>
          </a:xfrm>
        </p:grpSpPr>
        <p:sp>
          <p:nvSpPr>
            <p:cNvPr id="7" name="Rectangle 6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99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99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9" name="Curved Connector 8"/>
            <p:cNvCxnSpPr>
              <a:stCxn id="7" idx="2"/>
              <a:endCxn id="8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99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99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990000"/>
                </a:gs>
                <a:gs pos="99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99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16" name="Curved Connector 15"/>
            <p:cNvCxnSpPr>
              <a:stCxn id="14" idx="0"/>
              <a:endCxn id="11" idx="2"/>
            </p:cNvCxnSpPr>
            <p:nvPr/>
          </p:nvCxnSpPr>
          <p:spPr>
            <a:xfrm rot="16200000" flipV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triangl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22"/>
            <p:cNvCxnSpPr>
              <a:stCxn id="14" idx="2"/>
              <a:endCxn id="8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8" idx="2"/>
              <a:endCxn id="15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3" name="Curved Connector 22"/>
            <p:cNvCxnSpPr>
              <a:stCxn id="22" idx="2"/>
              <a:endCxn id="12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21" idx="2"/>
              <a:endCxn id="11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20" idx="2"/>
              <a:endCxn id="7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hape 59"/>
            <p:cNvCxnSpPr>
              <a:stCxn id="12" idx="2"/>
              <a:endCxn id="14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7" idx="1"/>
            </p:cNvCxnSpPr>
            <p:nvPr/>
          </p:nvCxnSpPr>
          <p:spPr>
            <a:xfrm rot="10800000" flipV="1">
              <a:off x="1981200" y="3200400"/>
              <a:ext cx="533400" cy="762000"/>
            </a:xfrm>
            <a:prstGeom prst="bentConnector3">
              <a:avLst>
                <a:gd name="adj1" fmla="val 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hape 27"/>
            <p:cNvCxnSpPr>
              <a:endCxn id="15" idx="1"/>
            </p:cNvCxnSpPr>
            <p:nvPr/>
          </p:nvCxnSpPr>
          <p:spPr>
            <a:xfrm rot="16200000" flipH="1">
              <a:off x="1924050" y="4286250"/>
              <a:ext cx="533400" cy="1714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hape 28"/>
            <p:cNvCxnSpPr>
              <a:stCxn id="11" idx="1"/>
            </p:cNvCxnSpPr>
            <p:nvPr/>
          </p:nvCxnSpPr>
          <p:spPr>
            <a:xfrm rot="10800000">
              <a:off x="1333500" y="3048000"/>
              <a:ext cx="2705100" cy="152400"/>
            </a:xfrm>
            <a:prstGeom prst="bentConnector4">
              <a:avLst>
                <a:gd name="adj1" fmla="val 15493"/>
                <a:gd name="adj2" fmla="val 2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endCxn id="12" idx="1"/>
            </p:cNvCxnSpPr>
            <p:nvPr/>
          </p:nvCxnSpPr>
          <p:spPr>
            <a:xfrm>
              <a:off x="1143000" y="2667000"/>
              <a:ext cx="4800600" cy="533400"/>
            </a:xfrm>
            <a:prstGeom prst="bentConnector3">
              <a:avLst>
                <a:gd name="adj1" fmla="val 87093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/>
            <p:nvPr/>
          </p:nvCxnSpPr>
          <p:spPr>
            <a:xfrm rot="5400000">
              <a:off x="952500" y="2857500"/>
              <a:ext cx="381000" cy="1588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2209800" y="3200400"/>
            <a:ext cx="1295400" cy="1828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FF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Cache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 Single Cache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r>
              <a:rPr lang="en-US" dirty="0" smtClean="0"/>
              <a:t>Long Wires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5146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Arbitration latency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0600" y="3810000"/>
            <a:ext cx="1066800" cy="1828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FF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Cache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rapezoid 21"/>
          <p:cNvSpPr/>
          <p:nvPr/>
        </p:nvSpPr>
        <p:spPr>
          <a:xfrm rot="5400000">
            <a:off x="285750" y="45910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88344" y="3810000"/>
            <a:ext cx="1066800" cy="1828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FF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Cache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Trapezoid 23"/>
          <p:cNvSpPr/>
          <p:nvPr/>
        </p:nvSpPr>
        <p:spPr>
          <a:xfrm rot="5400000">
            <a:off x="3383494" y="45910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oid 24"/>
          <p:cNvSpPr/>
          <p:nvPr/>
        </p:nvSpPr>
        <p:spPr>
          <a:xfrm rot="5400000">
            <a:off x="2850094" y="39814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apezoid 25"/>
          <p:cNvSpPr/>
          <p:nvPr/>
        </p:nvSpPr>
        <p:spPr>
          <a:xfrm rot="5400000">
            <a:off x="2850094" y="52006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96200" y="3810000"/>
            <a:ext cx="1066800" cy="1828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FF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Cache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Trapezoid 35"/>
          <p:cNvSpPr/>
          <p:nvPr/>
        </p:nvSpPr>
        <p:spPr>
          <a:xfrm rot="5400000">
            <a:off x="7018374" y="47434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rapezoid 36"/>
          <p:cNvSpPr/>
          <p:nvPr/>
        </p:nvSpPr>
        <p:spPr>
          <a:xfrm rot="5400000">
            <a:off x="6419850" y="39052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apezoid 40"/>
          <p:cNvSpPr/>
          <p:nvPr/>
        </p:nvSpPr>
        <p:spPr>
          <a:xfrm rot="5400000">
            <a:off x="6419850" y="5657850"/>
            <a:ext cx="914400" cy="2667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apezoid 41"/>
          <p:cNvSpPr/>
          <p:nvPr/>
        </p:nvSpPr>
        <p:spPr>
          <a:xfrm rot="5400000">
            <a:off x="5943600" y="5257800"/>
            <a:ext cx="685800" cy="2286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Elbow Connector 46"/>
          <p:cNvCxnSpPr/>
          <p:nvPr/>
        </p:nvCxnSpPr>
        <p:spPr>
          <a:xfrm rot="10800000" flipV="1">
            <a:off x="6400800" y="59436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 rot="10800000" flipV="1">
            <a:off x="3402544" y="49530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0800000">
            <a:off x="3402544" y="41148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 flipV="1">
            <a:off x="6400800" y="41148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0800000">
            <a:off x="6400800" y="35052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0800000">
            <a:off x="6400800" y="53340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0" name="Trapezoid 69"/>
          <p:cNvSpPr/>
          <p:nvPr/>
        </p:nvSpPr>
        <p:spPr>
          <a:xfrm rot="5400000">
            <a:off x="5943600" y="6172200"/>
            <a:ext cx="685800" cy="2286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apezoid 70"/>
          <p:cNvSpPr/>
          <p:nvPr/>
        </p:nvSpPr>
        <p:spPr>
          <a:xfrm rot="5400000">
            <a:off x="5943600" y="4343400"/>
            <a:ext cx="685800" cy="2286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rapezoid 71"/>
          <p:cNvSpPr/>
          <p:nvPr/>
        </p:nvSpPr>
        <p:spPr>
          <a:xfrm rot="5400000">
            <a:off x="5943600" y="3352800"/>
            <a:ext cx="685800" cy="228600"/>
          </a:xfrm>
          <a:prstGeom prst="trapezoid">
            <a:avLst>
              <a:gd name="adj" fmla="val 640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Elbow Connector 78"/>
          <p:cNvCxnSpPr/>
          <p:nvPr/>
        </p:nvCxnSpPr>
        <p:spPr>
          <a:xfrm rot="10800000">
            <a:off x="6974736" y="42672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0" name="Elbow Connector 79"/>
          <p:cNvCxnSpPr/>
          <p:nvPr/>
        </p:nvCxnSpPr>
        <p:spPr>
          <a:xfrm rot="10800000" flipV="1">
            <a:off x="6974736" y="5181600"/>
            <a:ext cx="381000" cy="380999"/>
          </a:xfrm>
          <a:prstGeom prst="bentConnector3">
            <a:avLst>
              <a:gd name="adj1" fmla="val 50000"/>
            </a:avLst>
          </a:prstGeom>
          <a:ln w="41275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52400" y="44196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33" name="Rectangle 32"/>
          <p:cNvSpPr/>
          <p:nvPr/>
        </p:nvSpPr>
        <p:spPr>
          <a:xfrm>
            <a:off x="152400" y="48768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34" name="Rectangle 33"/>
          <p:cNvSpPr/>
          <p:nvPr/>
        </p:nvSpPr>
        <p:spPr>
          <a:xfrm>
            <a:off x="2716744" y="38100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38" name="Rectangle 37"/>
          <p:cNvSpPr/>
          <p:nvPr/>
        </p:nvSpPr>
        <p:spPr>
          <a:xfrm>
            <a:off x="2716744" y="42672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39" name="Rectangle 38"/>
          <p:cNvSpPr/>
          <p:nvPr/>
        </p:nvSpPr>
        <p:spPr>
          <a:xfrm>
            <a:off x="2716744" y="50292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write</a:t>
            </a:r>
            <a:endParaRPr lang="en-US" sz="700" dirty="0"/>
          </a:p>
        </p:txBody>
      </p:sp>
      <p:sp>
        <p:nvSpPr>
          <p:cNvPr id="40" name="Rectangle 39"/>
          <p:cNvSpPr/>
          <p:nvPr/>
        </p:nvSpPr>
        <p:spPr>
          <a:xfrm>
            <a:off x="2716744" y="54864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43" name="Rectangle 42"/>
          <p:cNvSpPr/>
          <p:nvPr/>
        </p:nvSpPr>
        <p:spPr>
          <a:xfrm>
            <a:off x="5715000" y="32004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44" name="Rectangle 43"/>
          <p:cNvSpPr/>
          <p:nvPr/>
        </p:nvSpPr>
        <p:spPr>
          <a:xfrm>
            <a:off x="5715000" y="3564466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45" name="Rectangle 44"/>
          <p:cNvSpPr/>
          <p:nvPr/>
        </p:nvSpPr>
        <p:spPr>
          <a:xfrm>
            <a:off x="5715000" y="41910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write</a:t>
            </a:r>
            <a:endParaRPr lang="en-US" sz="700" dirty="0"/>
          </a:p>
        </p:txBody>
      </p:sp>
      <p:sp>
        <p:nvSpPr>
          <p:cNvPr id="46" name="Rectangle 45"/>
          <p:cNvSpPr/>
          <p:nvPr/>
        </p:nvSpPr>
        <p:spPr>
          <a:xfrm>
            <a:off x="5715000" y="45720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48" name="Rectangle 47"/>
          <p:cNvSpPr/>
          <p:nvPr/>
        </p:nvSpPr>
        <p:spPr>
          <a:xfrm>
            <a:off x="5715000" y="5114926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49" name="Rectangle 48"/>
          <p:cNvSpPr/>
          <p:nvPr/>
        </p:nvSpPr>
        <p:spPr>
          <a:xfrm>
            <a:off x="5715000" y="5478992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  <p:sp>
        <p:nvSpPr>
          <p:cNvPr id="50" name="Rectangle 49"/>
          <p:cNvSpPr/>
          <p:nvPr/>
        </p:nvSpPr>
        <p:spPr>
          <a:xfrm>
            <a:off x="5715000" y="60198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write</a:t>
            </a:r>
            <a:endParaRPr lang="en-US" sz="700" dirty="0"/>
          </a:p>
        </p:txBody>
      </p:sp>
      <p:sp>
        <p:nvSpPr>
          <p:cNvPr id="51" name="Rectangle 50"/>
          <p:cNvSpPr/>
          <p:nvPr/>
        </p:nvSpPr>
        <p:spPr>
          <a:xfrm>
            <a:off x="5715000" y="6400800"/>
            <a:ext cx="381000" cy="16933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FF0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read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 Single Cache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/>
          <a:lstStyle/>
          <a:p>
            <a:r>
              <a:rPr lang="en-US" dirty="0" smtClean="0"/>
              <a:t>Long Wires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457200" y="25146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Arbitration latency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457200" y="31242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Sharing conflicts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846239" y="3200400"/>
            <a:ext cx="6688161" cy="3429000"/>
            <a:chOff x="685800" y="2133600"/>
            <a:chExt cx="6688161" cy="3429000"/>
          </a:xfrm>
        </p:grpSpPr>
        <p:sp>
          <p:nvSpPr>
            <p:cNvPr id="9" name="Rectangle 8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15" name="Curved Connector 14"/>
            <p:cNvCxnSpPr>
              <a:stCxn id="9" idx="2"/>
              <a:endCxn id="14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20" name="Curved Connector 19"/>
            <p:cNvCxnSpPr>
              <a:stCxn id="18" idx="0"/>
              <a:endCxn id="16" idx="2"/>
            </p:cNvCxnSpPr>
            <p:nvPr/>
          </p:nvCxnSpPr>
          <p:spPr>
            <a:xfrm rot="16200000" flipV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triangle" w="lg" len="lg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hape 22"/>
            <p:cNvCxnSpPr>
              <a:stCxn id="18" idx="2"/>
              <a:endCxn id="14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14" idx="2"/>
              <a:endCxn id="19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85800" y="3048000"/>
              <a:ext cx="1295400" cy="1828800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Cache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27" name="Curved Connector 26"/>
            <p:cNvCxnSpPr>
              <a:stCxn id="26" idx="2"/>
              <a:endCxn id="17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5" idx="2"/>
              <a:endCxn id="16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/>
            <p:cNvCxnSpPr>
              <a:stCxn id="24" idx="2"/>
              <a:endCxn id="9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hape 59"/>
            <p:cNvCxnSpPr>
              <a:stCxn id="17" idx="2"/>
              <a:endCxn id="18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30"/>
            <p:cNvCxnSpPr>
              <a:stCxn id="9" idx="1"/>
              <a:endCxn id="23" idx="3"/>
            </p:cNvCxnSpPr>
            <p:nvPr/>
          </p:nvCxnSpPr>
          <p:spPr>
            <a:xfrm rot="10800000" flipV="1">
              <a:off x="1981200" y="3200400"/>
              <a:ext cx="533400" cy="762000"/>
            </a:xfrm>
            <a:prstGeom prst="bentConnector3">
              <a:avLst>
                <a:gd name="adj1" fmla="val 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>
              <a:stCxn id="23" idx="2"/>
              <a:endCxn id="19" idx="1"/>
            </p:cNvCxnSpPr>
            <p:nvPr/>
          </p:nvCxnSpPr>
          <p:spPr>
            <a:xfrm rot="16200000" flipH="1">
              <a:off x="1924050" y="4286250"/>
              <a:ext cx="533400" cy="1714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hape 32"/>
            <p:cNvCxnSpPr>
              <a:stCxn id="16" idx="1"/>
              <a:endCxn id="23" idx="0"/>
            </p:cNvCxnSpPr>
            <p:nvPr/>
          </p:nvCxnSpPr>
          <p:spPr>
            <a:xfrm rot="10800000">
              <a:off x="1333500" y="3048000"/>
              <a:ext cx="2705100" cy="152400"/>
            </a:xfrm>
            <a:prstGeom prst="bentConnector4">
              <a:avLst>
                <a:gd name="adj1" fmla="val 15493"/>
                <a:gd name="adj2" fmla="val 2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endCxn id="17" idx="1"/>
            </p:cNvCxnSpPr>
            <p:nvPr/>
          </p:nvCxnSpPr>
          <p:spPr>
            <a:xfrm>
              <a:off x="1143000" y="2667000"/>
              <a:ext cx="4800600" cy="533400"/>
            </a:xfrm>
            <a:prstGeom prst="bentConnector3">
              <a:avLst>
                <a:gd name="adj1" fmla="val 87093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Elbow Connector 34"/>
            <p:cNvCxnSpPr/>
            <p:nvPr/>
          </p:nvCxnSpPr>
          <p:spPr>
            <a:xfrm rot="5400000">
              <a:off x="952500" y="2857500"/>
              <a:ext cx="381000" cy="1588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" name="Group 38"/>
          <p:cNvGrpSpPr/>
          <p:nvPr/>
        </p:nvGrpSpPr>
        <p:grpSpPr>
          <a:xfrm>
            <a:off x="1828800" y="4114800"/>
            <a:ext cx="1295400" cy="1828800"/>
            <a:chOff x="1828800" y="4114800"/>
            <a:chExt cx="1295400" cy="1828800"/>
          </a:xfrm>
        </p:grpSpPr>
        <p:sp>
          <p:nvSpPr>
            <p:cNvPr id="36" name="Rectangle 35"/>
            <p:cNvSpPr/>
            <p:nvPr/>
          </p:nvSpPr>
          <p:spPr>
            <a:xfrm>
              <a:off x="1828800" y="4114800"/>
              <a:ext cx="1295400" cy="6096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out[]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828800" y="4724400"/>
              <a:ext cx="1295400" cy="609600"/>
            </a:xfrm>
            <a:prstGeom prst="rect">
              <a:avLst/>
            </a:prstGeom>
            <a:solidFill>
              <a:srgbClr val="99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row[]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828800" y="5334000"/>
              <a:ext cx="1295400" cy="6096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col</a:t>
              </a:r>
              <a:r>
                <a:rPr lang="en-US" dirty="0" smtClean="0"/>
                <a:t>[]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00"/>
            <a:ext cx="4038600" cy="4126124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rot="5400000">
            <a:off x="3505200" y="4267200"/>
            <a:ext cx="2209800" cy="220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a Single 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457200" y="1935480"/>
            <a:ext cx="8229600" cy="57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 Wires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457200" y="2514600"/>
            <a:ext cx="82296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Arbitration latency</a:t>
            </a: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457200" y="31242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Sharing conflicts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457200" y="3733800"/>
            <a:ext cx="41148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Bad match for distributed FPGA memories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611" y="60960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4kB Block </a:t>
            </a:r>
            <a:r>
              <a:rPr lang="en-US" sz="2000" dirty="0" err="1" smtClean="0"/>
              <a:t>RAMs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505200" y="4267200"/>
            <a:ext cx="1752600" cy="2209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Generic Logic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800" y="4572000"/>
            <a:ext cx="30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5486400"/>
            <a:ext cx="30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24400" y="4572000"/>
            <a:ext cx="30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5486400"/>
            <a:ext cx="3048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6324600"/>
            <a:ext cx="304800" cy="15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24400" y="6324600"/>
            <a:ext cx="304800" cy="15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3800" y="4267200"/>
            <a:ext cx="304800" cy="15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4267200"/>
            <a:ext cx="304800" cy="152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16" idx="3"/>
            <a:endCxn id="17" idx="1"/>
          </p:cNvCxnSpPr>
          <p:nvPr/>
        </p:nvCxnSpPr>
        <p:spPr>
          <a:xfrm flipV="1">
            <a:off x="2617936" y="5829300"/>
            <a:ext cx="1115864" cy="46675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" idx="3"/>
            <a:endCxn id="14" idx="1"/>
          </p:cNvCxnSpPr>
          <p:nvPr/>
        </p:nvCxnSpPr>
        <p:spPr>
          <a:xfrm flipV="1">
            <a:off x="2617936" y="4914900"/>
            <a:ext cx="1115864" cy="1381155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715000" y="3581400"/>
            <a:ext cx="533400" cy="6858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3505200" y="3581400"/>
            <a:ext cx="22098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4648200" y="4876800"/>
            <a:ext cx="2209800" cy="99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257800" y="3581400"/>
            <a:ext cx="9906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53200" y="60198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42"/>
          <p:cNvGrpSpPr/>
          <p:nvPr/>
        </p:nvGrpSpPr>
        <p:grpSpPr>
          <a:xfrm>
            <a:off x="2286000" y="2133600"/>
            <a:ext cx="5087961" cy="3429000"/>
            <a:chOff x="2286000" y="2133600"/>
            <a:chExt cx="5087961" cy="3429000"/>
          </a:xfrm>
        </p:grpSpPr>
        <p:sp>
          <p:nvSpPr>
            <p:cNvPr id="147" name="Rectangle 146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149" name="Curved Connector 148"/>
            <p:cNvCxnSpPr>
              <a:stCxn id="147" idx="2"/>
              <a:endCxn id="148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152" name="Flowchart: Process 151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154" name="Curved Connector 153"/>
            <p:cNvCxnSpPr>
              <a:stCxn id="150" idx="2"/>
              <a:endCxn id="152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hape 22"/>
            <p:cNvCxnSpPr>
              <a:stCxn id="152" idx="2"/>
              <a:endCxn id="148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urved Connector 155"/>
            <p:cNvCxnSpPr>
              <a:stCxn id="148" idx="2"/>
              <a:endCxn id="153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160" name="Curved Connector 159"/>
            <p:cNvCxnSpPr>
              <a:stCxn id="159" idx="2"/>
              <a:endCxn id="151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urved Connector 160"/>
            <p:cNvCxnSpPr>
              <a:stCxn id="158" idx="2"/>
              <a:endCxn id="150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urved Connector 161"/>
            <p:cNvCxnSpPr>
              <a:stCxn id="157" idx="2"/>
              <a:endCxn id="147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hape 59"/>
            <p:cNvCxnSpPr>
              <a:stCxn id="151" idx="2"/>
              <a:endCxn id="152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58"/>
          <p:cNvGrpSpPr/>
          <p:nvPr/>
        </p:nvGrpSpPr>
        <p:grpSpPr>
          <a:xfrm>
            <a:off x="1142206" y="2133600"/>
            <a:ext cx="6231755" cy="3429000"/>
            <a:chOff x="1142206" y="2133600"/>
            <a:chExt cx="6231755" cy="3429000"/>
          </a:xfrm>
        </p:grpSpPr>
        <p:sp>
          <p:nvSpPr>
            <p:cNvPr id="79" name="Rectangle 78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81" name="Curved Connector 80"/>
            <p:cNvCxnSpPr>
              <a:stCxn id="79" idx="2"/>
              <a:endCxn id="80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86" name="Curved Connector 85"/>
            <p:cNvCxnSpPr>
              <a:stCxn id="82" idx="2"/>
              <a:endCxn id="84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hape 22"/>
            <p:cNvCxnSpPr>
              <a:stCxn id="84" idx="2"/>
              <a:endCxn id="80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>
              <a:stCxn id="80" idx="2"/>
              <a:endCxn id="85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3" name="Curved Connector 92"/>
            <p:cNvCxnSpPr>
              <a:stCxn id="92" idx="2"/>
              <a:endCxn id="83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/>
            <p:cNvCxnSpPr>
              <a:stCxn id="91" idx="2"/>
              <a:endCxn id="82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90" idx="2"/>
              <a:endCxn id="79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hape 59"/>
            <p:cNvCxnSpPr>
              <a:stCxn id="83" idx="2"/>
              <a:endCxn id="84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>
              <a:stCxn id="79" idx="1"/>
            </p:cNvCxnSpPr>
            <p:nvPr/>
          </p:nvCxnSpPr>
          <p:spPr>
            <a:xfrm rot="10800000" flipV="1">
              <a:off x="1981200" y="3200400"/>
              <a:ext cx="533400" cy="762000"/>
            </a:xfrm>
            <a:prstGeom prst="bentConnector3">
              <a:avLst>
                <a:gd name="adj1" fmla="val 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8" name="Shape 97"/>
            <p:cNvCxnSpPr>
              <a:endCxn id="85" idx="1"/>
            </p:cNvCxnSpPr>
            <p:nvPr/>
          </p:nvCxnSpPr>
          <p:spPr>
            <a:xfrm rot="16200000" flipH="1">
              <a:off x="1924050" y="4286250"/>
              <a:ext cx="533400" cy="1714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hape 98"/>
            <p:cNvCxnSpPr>
              <a:stCxn id="82" idx="1"/>
            </p:cNvCxnSpPr>
            <p:nvPr/>
          </p:nvCxnSpPr>
          <p:spPr>
            <a:xfrm rot="10800000">
              <a:off x="1333500" y="3048000"/>
              <a:ext cx="2705100" cy="152400"/>
            </a:xfrm>
            <a:prstGeom prst="bentConnector4">
              <a:avLst>
                <a:gd name="adj1" fmla="val 15493"/>
                <a:gd name="adj2" fmla="val 2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endCxn id="83" idx="1"/>
            </p:cNvCxnSpPr>
            <p:nvPr/>
          </p:nvCxnSpPr>
          <p:spPr>
            <a:xfrm>
              <a:off x="1143000" y="2667000"/>
              <a:ext cx="4800600" cy="533400"/>
            </a:xfrm>
            <a:prstGeom prst="bentConnector3">
              <a:avLst>
                <a:gd name="adj1" fmla="val 87093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rot="5400000">
              <a:off x="952500" y="2857500"/>
              <a:ext cx="381000" cy="1588"/>
            </a:xfrm>
            <a:prstGeom prst="bentConnector3">
              <a:avLst>
                <a:gd name="adj1" fmla="val 50000"/>
              </a:avLst>
            </a:prstGeom>
            <a:ln w="41275"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685800" y="3048000"/>
            <a:ext cx="1295400" cy="1828800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00FF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Cache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77"/>
          <p:cNvGrpSpPr/>
          <p:nvPr/>
        </p:nvGrpSpPr>
        <p:grpSpPr>
          <a:xfrm>
            <a:off x="1295400" y="1752600"/>
            <a:ext cx="6858000" cy="3810000"/>
            <a:chOff x="1295400" y="1752600"/>
            <a:chExt cx="6858000" cy="3810000"/>
          </a:xfrm>
        </p:grpSpPr>
        <p:sp>
          <p:nvSpPr>
            <p:cNvPr id="79" name="Rectangle 78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81" name="Curved Connector 80"/>
            <p:cNvCxnSpPr>
              <a:stCxn id="79" idx="2"/>
              <a:endCxn id="80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86" name="Curved Connector 85"/>
            <p:cNvCxnSpPr>
              <a:stCxn id="82" idx="2"/>
              <a:endCxn id="84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hape 22"/>
            <p:cNvCxnSpPr>
              <a:stCxn id="84" idx="2"/>
              <a:endCxn id="80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>
              <a:stCxn id="80" idx="2"/>
              <a:endCxn id="85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800600" y="1752600"/>
              <a:ext cx="863600" cy="990600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Cache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15200" y="1752600"/>
              <a:ext cx="838200" cy="990600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Cache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400" y="3733800"/>
              <a:ext cx="838200" cy="990600"/>
            </a:xfrm>
            <a:prstGeom prst="rect">
              <a:avLst/>
            </a:prstGeom>
            <a:gradFill flip="none" rotWithShape="1">
              <a:gsLst>
                <a:gs pos="0">
                  <a:srgbClr val="008000"/>
                </a:gs>
                <a:gs pos="100000">
                  <a:srgbClr val="00FF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Cache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4" name="Curved Connector 93"/>
            <p:cNvCxnSpPr>
              <a:stCxn id="93" idx="2"/>
              <a:endCxn id="83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92" idx="2"/>
              <a:endCxn id="82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/>
            <p:cNvCxnSpPr>
              <a:stCxn id="102" idx="2"/>
              <a:endCxn id="79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hape 59"/>
            <p:cNvCxnSpPr>
              <a:stCxn id="83" idx="2"/>
              <a:endCxn id="84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hape 97"/>
            <p:cNvCxnSpPr>
              <a:stCxn id="89" idx="2"/>
              <a:endCxn id="82" idx="3"/>
            </p:cNvCxnSpPr>
            <p:nvPr/>
          </p:nvCxnSpPr>
          <p:spPr>
            <a:xfrm rot="5400000">
              <a:off x="4749800" y="2717800"/>
              <a:ext cx="457200" cy="5080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hape 98"/>
            <p:cNvCxnSpPr>
              <a:stCxn id="90" idx="2"/>
              <a:endCxn id="83" idx="3"/>
            </p:cNvCxnSpPr>
            <p:nvPr/>
          </p:nvCxnSpPr>
          <p:spPr>
            <a:xfrm rot="5400000">
              <a:off x="6953250" y="2419350"/>
              <a:ext cx="457200" cy="11049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hape 99"/>
            <p:cNvCxnSpPr>
              <a:stCxn id="79" idx="1"/>
              <a:endCxn id="91" idx="0"/>
            </p:cNvCxnSpPr>
            <p:nvPr/>
          </p:nvCxnSpPr>
          <p:spPr>
            <a:xfrm rot="10800000" flipV="1">
              <a:off x="1714500" y="3200400"/>
              <a:ext cx="800100" cy="5334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hape 100"/>
            <p:cNvCxnSpPr>
              <a:stCxn id="91" idx="2"/>
              <a:endCxn id="85" idx="1"/>
            </p:cNvCxnSpPr>
            <p:nvPr/>
          </p:nvCxnSpPr>
          <p:spPr>
            <a:xfrm rot="16200000" flipH="1">
              <a:off x="2038350" y="4400550"/>
              <a:ext cx="685800" cy="1333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77"/>
          <p:cNvGrpSpPr/>
          <p:nvPr/>
        </p:nvGrpSpPr>
        <p:grpSpPr>
          <a:xfrm>
            <a:off x="1295400" y="1752600"/>
            <a:ext cx="6858000" cy="3810000"/>
            <a:chOff x="1295400" y="1752600"/>
            <a:chExt cx="6858000" cy="3810000"/>
          </a:xfrm>
        </p:grpSpPr>
        <p:sp>
          <p:nvSpPr>
            <p:cNvPr id="79" name="Rectangle 78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81" name="Curved Connector 80"/>
            <p:cNvCxnSpPr>
              <a:stCxn id="79" idx="2"/>
              <a:endCxn id="80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84" name="Flowchart: Process 8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86" name="Curved Connector 85"/>
            <p:cNvCxnSpPr>
              <a:stCxn id="82" idx="2"/>
              <a:endCxn id="84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hape 22"/>
            <p:cNvCxnSpPr>
              <a:stCxn id="84" idx="2"/>
              <a:endCxn id="80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urved Connector 87"/>
            <p:cNvCxnSpPr>
              <a:stCxn id="80" idx="2"/>
              <a:endCxn id="85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800600" y="1752600"/>
              <a:ext cx="863600" cy="990600"/>
            </a:xfrm>
            <a:prstGeom prst="rect">
              <a:avLst/>
            </a:prstGeom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row[]</a:t>
              </a:r>
              <a:endParaRPr lang="en-US" b="1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315200" y="1752600"/>
              <a:ext cx="838200" cy="990600"/>
            </a:xfrm>
            <a:prstGeom prst="rect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col</a:t>
              </a:r>
              <a:r>
                <a:rPr lang="en-US" b="1" dirty="0" smtClean="0"/>
                <a:t>[]</a:t>
              </a:r>
              <a:endParaRPr lang="en-US" b="1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95400" y="3733800"/>
              <a:ext cx="838200" cy="9906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out[]</a:t>
              </a:r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4" name="Curved Connector 93"/>
            <p:cNvCxnSpPr>
              <a:stCxn id="93" idx="2"/>
              <a:endCxn id="83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urved Connector 94"/>
            <p:cNvCxnSpPr>
              <a:stCxn id="92" idx="2"/>
              <a:endCxn id="82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urved Connector 95"/>
            <p:cNvCxnSpPr>
              <a:stCxn id="102" idx="2"/>
              <a:endCxn id="79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hape 59"/>
            <p:cNvCxnSpPr>
              <a:stCxn id="83" idx="2"/>
              <a:endCxn id="84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hape 97"/>
            <p:cNvCxnSpPr>
              <a:stCxn id="89" idx="2"/>
              <a:endCxn id="82" idx="3"/>
            </p:cNvCxnSpPr>
            <p:nvPr/>
          </p:nvCxnSpPr>
          <p:spPr>
            <a:xfrm rot="5400000">
              <a:off x="4749800" y="2717800"/>
              <a:ext cx="457200" cy="5080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9" name="Shape 98"/>
            <p:cNvCxnSpPr>
              <a:stCxn id="90" idx="2"/>
              <a:endCxn id="83" idx="3"/>
            </p:cNvCxnSpPr>
            <p:nvPr/>
          </p:nvCxnSpPr>
          <p:spPr>
            <a:xfrm rot="5400000">
              <a:off x="6953250" y="2419350"/>
              <a:ext cx="457200" cy="11049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0" name="Shape 99"/>
            <p:cNvCxnSpPr>
              <a:stCxn id="79" idx="1"/>
              <a:endCxn id="91" idx="0"/>
            </p:cNvCxnSpPr>
            <p:nvPr/>
          </p:nvCxnSpPr>
          <p:spPr>
            <a:xfrm rot="10800000" flipV="1">
              <a:off x="1714500" y="3200400"/>
              <a:ext cx="800100" cy="5334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1" name="Shape 100"/>
            <p:cNvCxnSpPr>
              <a:stCxn id="91" idx="2"/>
              <a:endCxn id="85" idx="1"/>
            </p:cNvCxnSpPr>
            <p:nvPr/>
          </p:nvCxnSpPr>
          <p:spPr>
            <a:xfrm rot="16200000" flipH="1">
              <a:off x="2038350" y="4400550"/>
              <a:ext cx="685800" cy="1333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High-Performance Computing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8496" y="1920084"/>
            <a:ext cx="3200400" cy="4785515"/>
          </a:xfrm>
        </p:spPr>
        <p:txBody>
          <a:bodyPr>
            <a:normAutofit/>
          </a:bodyPr>
          <a:lstStyle/>
          <a:p>
            <a:r>
              <a:rPr lang="en-US" dirty="0" smtClean="0"/>
              <a:t>Results have a real impact on your life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Lots of parallelism, large data sets</a:t>
            </a:r>
          </a:p>
          <a:p>
            <a:pPr lvl="2">
              <a:buNone/>
            </a:pPr>
            <a:endParaRPr lang="en-US" sz="1800" dirty="0" smtClean="0"/>
          </a:p>
          <a:p>
            <a:r>
              <a:rPr lang="en-US" dirty="0" smtClean="0"/>
              <a:t>Still starved for compute power</a:t>
            </a:r>
          </a:p>
          <a:p>
            <a:pPr lvl="2"/>
            <a:endParaRPr lang="en-US" sz="1800" dirty="0" smtClean="0"/>
          </a:p>
          <a:p>
            <a:r>
              <a:rPr lang="en-US" dirty="0" smtClean="0"/>
              <a:t>$12 billion market in 2008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505200" y="1920875"/>
          <a:ext cx="4343400" cy="439419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40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Scientific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modeling, molecular dynamics, </a:t>
                      </a:r>
                    </a:p>
                    <a:p>
                      <a:r>
                        <a:rPr lang="en-US" dirty="0" smtClean="0"/>
                        <a:t>earthquake prediction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Pharmaceuticals,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CT scanners,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medical imaging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Oil</a:t>
                      </a:r>
                      <a:r>
                        <a:rPr lang="en-US" baseline="0" dirty="0" smtClean="0"/>
                        <a:t> and gas exploration, automotive safety models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Defense &amp; 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Radar &amp; Air traffic control,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satellite</a:t>
                      </a:r>
                      <a:r>
                        <a:rPr lang="en-US" baseline="0" dirty="0" smtClean="0"/>
                        <a:t> image processing</a:t>
                      </a:r>
                      <a:r>
                        <a:rPr lang="en-US" dirty="0" smtClean="0"/>
                        <a:t>,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data security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Financial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Options pricing,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risk assessment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981200"/>
            <a:ext cx="1066800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051" y="3124200"/>
            <a:ext cx="956349" cy="1352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704" y="4724400"/>
            <a:ext cx="1219200" cy="629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8300" y="5562600"/>
            <a:ext cx="927100" cy="92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0" name="Group 77"/>
          <p:cNvGrpSpPr/>
          <p:nvPr/>
        </p:nvGrpSpPr>
        <p:grpSpPr>
          <a:xfrm>
            <a:off x="1295400" y="1752600"/>
            <a:ext cx="6858000" cy="3810000"/>
            <a:chOff x="1295400" y="1752600"/>
            <a:chExt cx="6858000" cy="3810000"/>
          </a:xfrm>
        </p:grpSpPr>
        <p:sp>
          <p:nvSpPr>
            <p:cNvPr id="31" name="Rectangle 30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33" name="Curved Connector 32"/>
            <p:cNvCxnSpPr>
              <a:stCxn id="31" idx="2"/>
              <a:endCxn id="32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36" name="Flowchart: Process 8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38" name="Curved Connector 37"/>
            <p:cNvCxnSpPr>
              <a:stCxn id="34" idx="2"/>
              <a:endCxn id="36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22"/>
            <p:cNvCxnSpPr>
              <a:stCxn id="36" idx="2"/>
              <a:endCxn id="32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32" idx="2"/>
              <a:endCxn id="37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800600" y="1752600"/>
              <a:ext cx="863600" cy="990600"/>
            </a:xfrm>
            <a:prstGeom prst="rect">
              <a:avLst/>
            </a:prstGeom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row[]</a:t>
              </a:r>
            </a:p>
            <a:p>
              <a:pPr algn="ctr"/>
              <a:r>
                <a:rPr lang="en-US" b="1" dirty="0" smtClean="0"/>
                <a:t>Read-Only</a:t>
              </a:r>
              <a:endParaRPr lang="en-US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15200" y="1752600"/>
              <a:ext cx="838200" cy="990600"/>
            </a:xfrm>
            <a:prstGeom prst="rect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col</a:t>
              </a:r>
              <a:r>
                <a:rPr lang="en-US" dirty="0" smtClean="0"/>
                <a:t>[]</a:t>
              </a:r>
            </a:p>
            <a:p>
              <a:pPr algn="ctr"/>
              <a:r>
                <a:rPr lang="en-US" b="1" dirty="0" smtClean="0"/>
                <a:t>Read-Only</a:t>
              </a:r>
              <a:endParaRPr 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95400" y="3733800"/>
              <a:ext cx="838200" cy="9906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out[]</a:t>
              </a:r>
            </a:p>
            <a:p>
              <a:pPr algn="ctr"/>
              <a:r>
                <a:rPr lang="en-US" b="1" dirty="0" smtClean="0"/>
                <a:t>R/W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6" name="Curved Connector 45"/>
            <p:cNvCxnSpPr>
              <a:stCxn id="45" idx="2"/>
              <a:endCxn id="35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44" idx="2"/>
              <a:endCxn id="34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54" idx="2"/>
              <a:endCxn id="31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hape 59"/>
            <p:cNvCxnSpPr>
              <a:stCxn id="35" idx="2"/>
              <a:endCxn id="36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49"/>
            <p:cNvCxnSpPr>
              <a:stCxn id="41" idx="2"/>
              <a:endCxn id="34" idx="3"/>
            </p:cNvCxnSpPr>
            <p:nvPr/>
          </p:nvCxnSpPr>
          <p:spPr>
            <a:xfrm rot="5400000">
              <a:off x="4749800" y="2717800"/>
              <a:ext cx="457200" cy="5080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>
              <a:stCxn id="42" idx="2"/>
              <a:endCxn id="35" idx="3"/>
            </p:cNvCxnSpPr>
            <p:nvPr/>
          </p:nvCxnSpPr>
          <p:spPr>
            <a:xfrm rot="5400000">
              <a:off x="6953250" y="2419350"/>
              <a:ext cx="457200" cy="11049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>
              <a:stCxn id="31" idx="1"/>
              <a:endCxn id="43" idx="0"/>
            </p:cNvCxnSpPr>
            <p:nvPr/>
          </p:nvCxnSpPr>
          <p:spPr>
            <a:xfrm rot="10800000" flipV="1">
              <a:off x="1714500" y="3200400"/>
              <a:ext cx="800100" cy="5334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hape 52"/>
            <p:cNvCxnSpPr>
              <a:stCxn id="43" idx="2"/>
              <a:endCxn id="37" idx="1"/>
            </p:cNvCxnSpPr>
            <p:nvPr/>
          </p:nvCxnSpPr>
          <p:spPr>
            <a:xfrm rot="16200000" flipH="1">
              <a:off x="2038350" y="4400550"/>
              <a:ext cx="685800" cy="1333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77"/>
          <p:cNvGrpSpPr/>
          <p:nvPr/>
        </p:nvGrpSpPr>
        <p:grpSpPr>
          <a:xfrm>
            <a:off x="381000" y="1447800"/>
            <a:ext cx="7772400" cy="4114800"/>
            <a:chOff x="381000" y="1447800"/>
            <a:chExt cx="7772400" cy="4114800"/>
          </a:xfrm>
        </p:grpSpPr>
        <p:sp>
          <p:nvSpPr>
            <p:cNvPr id="31" name="Rectangle 30"/>
            <p:cNvSpPr/>
            <p:nvPr/>
          </p:nvSpPr>
          <p:spPr>
            <a:xfrm>
              <a:off x="2514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57600" y="4572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</a:t>
              </a:r>
              <a:endParaRPr lang="en-US" dirty="0"/>
            </a:p>
          </p:txBody>
        </p:sp>
        <p:cxnSp>
          <p:nvCxnSpPr>
            <p:cNvPr id="33" name="Curved Connector 32"/>
            <p:cNvCxnSpPr>
              <a:stCxn id="31" idx="2"/>
              <a:endCxn id="32" idx="0"/>
            </p:cNvCxnSpPr>
            <p:nvPr/>
          </p:nvCxnSpPr>
          <p:spPr>
            <a:xfrm rot="16200000" flipH="1">
              <a:off x="2819400" y="3390900"/>
              <a:ext cx="1219200" cy="11430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038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43600" y="3048000"/>
              <a:ext cx="6858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read</a:t>
              </a:r>
              <a:endParaRPr lang="en-US" dirty="0"/>
            </a:p>
          </p:txBody>
        </p:sp>
        <p:sp>
          <p:nvSpPr>
            <p:cNvPr id="36" name="Flowchart: Process 83"/>
            <p:cNvSpPr/>
            <p:nvPr/>
          </p:nvSpPr>
          <p:spPr>
            <a:xfrm>
              <a:off x="4876800" y="3810000"/>
              <a:ext cx="685800" cy="304800"/>
            </a:xfrm>
            <a:prstGeom prst="flowChartProcess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mul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48000" y="5257800"/>
              <a:ext cx="762000" cy="304800"/>
            </a:xfrm>
            <a:prstGeom prst="rect">
              <a:avLst/>
            </a:prstGeom>
            <a:gradFill flip="none" rotWithShape="1">
              <a:gsLst>
                <a:gs pos="0">
                  <a:srgbClr val="8000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write</a:t>
              </a:r>
              <a:endParaRPr lang="en-US" dirty="0"/>
            </a:p>
          </p:txBody>
        </p:sp>
        <p:cxnSp>
          <p:nvCxnSpPr>
            <p:cNvPr id="38" name="Curved Connector 37"/>
            <p:cNvCxnSpPr>
              <a:stCxn id="34" idx="2"/>
              <a:endCxn id="36" idx="0"/>
            </p:cNvCxnSpPr>
            <p:nvPr/>
          </p:nvCxnSpPr>
          <p:spPr>
            <a:xfrm rot="16200000" flipH="1">
              <a:off x="4572000" y="3162300"/>
              <a:ext cx="457200" cy="838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hape 22"/>
            <p:cNvCxnSpPr>
              <a:stCxn id="36" idx="2"/>
              <a:endCxn id="32" idx="0"/>
            </p:cNvCxnSpPr>
            <p:nvPr/>
          </p:nvCxnSpPr>
          <p:spPr>
            <a:xfrm rot="5400000">
              <a:off x="4381500" y="3733800"/>
              <a:ext cx="457200" cy="12192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32" idx="2"/>
              <a:endCxn id="37" idx="0"/>
            </p:cNvCxnSpPr>
            <p:nvPr/>
          </p:nvCxnSpPr>
          <p:spPr>
            <a:xfrm rot="5400000">
              <a:off x="3524250" y="4781550"/>
              <a:ext cx="381000" cy="5715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4800600" y="1905000"/>
              <a:ext cx="990600" cy="838200"/>
            </a:xfrm>
            <a:prstGeom prst="rect">
              <a:avLst/>
            </a:prstGeom>
            <a:solidFill>
              <a:srgbClr val="990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row[]</a:t>
              </a:r>
            </a:p>
            <a:p>
              <a:pPr algn="ctr"/>
              <a:r>
                <a:rPr lang="en-US" b="1" dirty="0" smtClean="0"/>
                <a:t>Read-Only</a:t>
              </a:r>
              <a:endParaRPr lang="en-US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315200" y="1447800"/>
              <a:ext cx="838200" cy="1295400"/>
            </a:xfrm>
            <a:prstGeom prst="rect">
              <a:avLst/>
            </a:prstGeom>
            <a:solidFill>
              <a:srgbClr val="008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col</a:t>
              </a:r>
              <a:r>
                <a:rPr lang="en-US" dirty="0" smtClean="0"/>
                <a:t>[]</a:t>
              </a:r>
            </a:p>
            <a:p>
              <a:pPr algn="ctr"/>
              <a:r>
                <a:rPr lang="en-US" b="1" dirty="0" smtClean="0"/>
                <a:t>Read-Only</a:t>
              </a:r>
              <a:endParaRPr lang="en-US" b="1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81000" y="2743200"/>
              <a:ext cx="1676400" cy="2743200"/>
            </a:xfrm>
            <a:prstGeom prst="rect">
              <a:avLst/>
            </a:prstGeom>
            <a:solidFill>
              <a:srgbClr val="0000FF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out[]</a:t>
              </a:r>
            </a:p>
            <a:p>
              <a:pPr algn="ctr"/>
              <a:r>
                <a:rPr lang="en-US" b="1" dirty="0" smtClean="0"/>
                <a:t>R/W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7338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row[k]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571" y="2133600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col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[k*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sz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46" name="Curved Connector 45"/>
            <p:cNvCxnSpPr>
              <a:stCxn id="45" idx="2"/>
              <a:endCxn id="35" idx="0"/>
            </p:cNvCxnSpPr>
            <p:nvPr/>
          </p:nvCxnSpPr>
          <p:spPr>
            <a:xfrm rot="5400000">
              <a:off x="6201349" y="2588083"/>
              <a:ext cx="545068" cy="374766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>
              <a:stCxn id="44" idx="2"/>
              <a:endCxn id="34" idx="0"/>
            </p:cNvCxnSpPr>
            <p:nvPr/>
          </p:nvCxnSpPr>
          <p:spPr>
            <a:xfrm rot="16200000" flipH="1">
              <a:off x="4038070" y="2704570"/>
              <a:ext cx="545068" cy="1417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urved Connector 47"/>
            <p:cNvCxnSpPr>
              <a:stCxn id="54" idx="2"/>
              <a:endCxn id="31" idx="0"/>
            </p:cNvCxnSpPr>
            <p:nvPr/>
          </p:nvCxnSpPr>
          <p:spPr>
            <a:xfrm rot="16200000" flipH="1">
              <a:off x="2552170" y="2742670"/>
              <a:ext cx="545068" cy="65592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hape 59"/>
            <p:cNvCxnSpPr>
              <a:stCxn id="35" idx="2"/>
              <a:endCxn id="36" idx="0"/>
            </p:cNvCxnSpPr>
            <p:nvPr/>
          </p:nvCxnSpPr>
          <p:spPr>
            <a:xfrm rot="5400000">
              <a:off x="5524500" y="3048000"/>
              <a:ext cx="457200" cy="1066800"/>
            </a:xfrm>
            <a:prstGeom prst="curvedConnector3">
              <a:avLst>
                <a:gd name="adj1" fmla="val 50000"/>
              </a:avLst>
            </a:prstGeom>
            <a:ln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hape 49"/>
            <p:cNvCxnSpPr>
              <a:stCxn id="41" idx="2"/>
              <a:endCxn id="34" idx="3"/>
            </p:cNvCxnSpPr>
            <p:nvPr/>
          </p:nvCxnSpPr>
          <p:spPr>
            <a:xfrm rot="5400000">
              <a:off x="4781550" y="2686050"/>
              <a:ext cx="457200" cy="5715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1" name="Shape 50"/>
            <p:cNvCxnSpPr>
              <a:stCxn id="42" idx="2"/>
              <a:endCxn id="35" idx="3"/>
            </p:cNvCxnSpPr>
            <p:nvPr/>
          </p:nvCxnSpPr>
          <p:spPr>
            <a:xfrm rot="5400000">
              <a:off x="6953250" y="2419350"/>
              <a:ext cx="457200" cy="1104900"/>
            </a:xfrm>
            <a:prstGeom prst="bentConnector2">
              <a:avLst/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>
              <a:stCxn id="31" idx="1"/>
              <a:endCxn id="43" idx="0"/>
            </p:cNvCxnSpPr>
            <p:nvPr/>
          </p:nvCxnSpPr>
          <p:spPr>
            <a:xfrm rot="10800000">
              <a:off x="1219200" y="2743200"/>
              <a:ext cx="1295400" cy="457200"/>
            </a:xfrm>
            <a:prstGeom prst="bentConnector4">
              <a:avLst>
                <a:gd name="adj1" fmla="val 17647"/>
                <a:gd name="adj2" fmla="val 150000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hape 52"/>
            <p:cNvCxnSpPr>
              <a:stCxn id="43" idx="2"/>
              <a:endCxn id="37" idx="1"/>
            </p:cNvCxnSpPr>
            <p:nvPr/>
          </p:nvCxnSpPr>
          <p:spPr>
            <a:xfrm rot="5400000" flipH="1" flipV="1">
              <a:off x="2095500" y="4533900"/>
              <a:ext cx="76200" cy="1828800"/>
            </a:xfrm>
            <a:prstGeom prst="bentConnector4">
              <a:avLst>
                <a:gd name="adj1" fmla="val -300000"/>
                <a:gd name="adj2" fmla="val 72917"/>
              </a:avLst>
            </a:prstGeom>
            <a:ln w="41275"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286000" y="2133600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out[j]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CHiMPS </a:t>
            </a:r>
            <a:r>
              <a:rPr lang="en-US" b="1" i="1" dirty="0" smtClean="0">
                <a:solidFill>
                  <a:srgbClr val="0000FF"/>
                </a:solidFill>
              </a:rPr>
              <a:t>Many-Cache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1219200" y="5638800"/>
            <a:ext cx="541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for( k=0; k &lt;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; k++ ) {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   out[j] += row[k] *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col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[k*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sz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65"/>
          <p:cNvGrpSpPr/>
          <p:nvPr/>
        </p:nvGrpSpPr>
        <p:grpSpPr>
          <a:xfrm>
            <a:off x="381000" y="1447800"/>
            <a:ext cx="7772401" cy="4114800"/>
            <a:chOff x="380999" y="1447800"/>
            <a:chExt cx="7772401" cy="4114800"/>
          </a:xfrm>
        </p:grpSpPr>
        <p:grpSp>
          <p:nvGrpSpPr>
            <p:cNvPr id="4" name="Group 77"/>
            <p:cNvGrpSpPr/>
            <p:nvPr/>
          </p:nvGrpSpPr>
          <p:grpSpPr>
            <a:xfrm>
              <a:off x="1219200" y="2133600"/>
              <a:ext cx="6515100" cy="3429000"/>
              <a:chOff x="1219200" y="2133600"/>
              <a:chExt cx="6515100" cy="34290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514600" y="3048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read</a:t>
                </a:r>
                <a:endParaRPr lang="en-US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657600" y="4572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add</a:t>
                </a:r>
                <a:endParaRPr lang="en-US" dirty="0"/>
              </a:p>
            </p:txBody>
          </p:sp>
          <p:cxnSp>
            <p:nvCxnSpPr>
              <p:cNvPr id="33" name="Curved Connector 32"/>
              <p:cNvCxnSpPr>
                <a:stCxn id="31" idx="2"/>
                <a:endCxn id="32" idx="0"/>
              </p:cNvCxnSpPr>
              <p:nvPr/>
            </p:nvCxnSpPr>
            <p:spPr>
              <a:xfrm rot="16200000" flipH="1">
                <a:off x="2819400" y="3390900"/>
                <a:ext cx="1219200" cy="11430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/>
              <p:cNvSpPr/>
              <p:nvPr/>
            </p:nvSpPr>
            <p:spPr>
              <a:xfrm>
                <a:off x="4038600" y="3048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read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943600" y="3048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read</a:t>
                </a:r>
                <a:endParaRPr lang="en-US" dirty="0"/>
              </a:p>
            </p:txBody>
          </p:sp>
          <p:sp>
            <p:nvSpPr>
              <p:cNvPr id="36" name="Flowchart: Process 83"/>
              <p:cNvSpPr/>
              <p:nvPr/>
            </p:nvSpPr>
            <p:spPr>
              <a:xfrm>
                <a:off x="4876800" y="3810000"/>
                <a:ext cx="685800" cy="3048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mul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048000" y="5257800"/>
                <a:ext cx="7620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write</a:t>
                </a:r>
                <a:endParaRPr lang="en-US" dirty="0"/>
              </a:p>
            </p:txBody>
          </p:sp>
          <p:cxnSp>
            <p:nvCxnSpPr>
              <p:cNvPr id="38" name="Curved Connector 37"/>
              <p:cNvCxnSpPr>
                <a:stCxn id="34" idx="2"/>
                <a:endCxn id="36" idx="0"/>
              </p:cNvCxnSpPr>
              <p:nvPr/>
            </p:nvCxnSpPr>
            <p:spPr>
              <a:xfrm rot="16200000" flipH="1">
                <a:off x="4572000" y="3162300"/>
                <a:ext cx="457200" cy="8382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hape 22"/>
              <p:cNvCxnSpPr>
                <a:stCxn id="36" idx="2"/>
                <a:endCxn id="32" idx="0"/>
              </p:cNvCxnSpPr>
              <p:nvPr/>
            </p:nvCxnSpPr>
            <p:spPr>
              <a:xfrm rot="5400000">
                <a:off x="4381500" y="3733800"/>
                <a:ext cx="457200" cy="12192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urved Connector 39"/>
              <p:cNvCxnSpPr>
                <a:stCxn id="32" idx="2"/>
                <a:endCxn id="37" idx="0"/>
              </p:cNvCxnSpPr>
              <p:nvPr/>
            </p:nvCxnSpPr>
            <p:spPr>
              <a:xfrm rot="5400000">
                <a:off x="3524250" y="4781550"/>
                <a:ext cx="381000" cy="5715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3733800" y="2133600"/>
                <a:ext cx="1011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row[k]</a:t>
                </a:r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48571" y="2133600"/>
                <a:ext cx="14253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Courier New" pitchFamily="49" charset="0"/>
                    <a:cs typeface="Courier New" pitchFamily="49" charset="0"/>
                  </a:rPr>
                  <a:t>col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[k*</a:t>
                </a:r>
                <a:r>
                  <a:rPr lang="en-US" b="1" dirty="0" err="1" smtClean="0">
                    <a:latin typeface="Courier New" pitchFamily="49" charset="0"/>
                    <a:cs typeface="Courier New" pitchFamily="49" charset="0"/>
                  </a:rPr>
                  <a:t>sz</a:t>
                </a:r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]</a:t>
                </a:r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46" name="Curved Connector 45"/>
              <p:cNvCxnSpPr>
                <a:stCxn id="45" idx="2"/>
                <a:endCxn id="35" idx="0"/>
              </p:cNvCxnSpPr>
              <p:nvPr/>
            </p:nvCxnSpPr>
            <p:spPr>
              <a:xfrm rot="5400000">
                <a:off x="6201349" y="2588083"/>
                <a:ext cx="545068" cy="374766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>
                <a:stCxn id="44" idx="2"/>
                <a:endCxn id="34" idx="0"/>
              </p:cNvCxnSpPr>
              <p:nvPr/>
            </p:nvCxnSpPr>
            <p:spPr>
              <a:xfrm rot="16200000" flipH="1">
                <a:off x="4038070" y="2704570"/>
                <a:ext cx="545068" cy="141792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/>
              <p:cNvCxnSpPr>
                <a:stCxn id="54" idx="2"/>
                <a:endCxn id="31" idx="0"/>
              </p:cNvCxnSpPr>
              <p:nvPr/>
            </p:nvCxnSpPr>
            <p:spPr>
              <a:xfrm rot="16200000" flipH="1">
                <a:off x="2552170" y="2742670"/>
                <a:ext cx="545068" cy="65592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hape 59"/>
              <p:cNvCxnSpPr>
                <a:stCxn id="35" idx="2"/>
                <a:endCxn id="36" idx="0"/>
              </p:cNvCxnSpPr>
              <p:nvPr/>
            </p:nvCxnSpPr>
            <p:spPr>
              <a:xfrm rot="5400000">
                <a:off x="5524500" y="3048000"/>
                <a:ext cx="457200" cy="10668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hape 49"/>
              <p:cNvCxnSpPr>
                <a:stCxn id="59" idx="2"/>
                <a:endCxn id="34" idx="3"/>
              </p:cNvCxnSpPr>
              <p:nvPr/>
            </p:nvCxnSpPr>
            <p:spPr>
              <a:xfrm rot="5400000">
                <a:off x="4781550" y="2686050"/>
                <a:ext cx="457200" cy="571500"/>
              </a:xfrm>
              <a:prstGeom prst="bentConnector2">
                <a:avLst/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1" name="Shape 50"/>
              <p:cNvCxnSpPr>
                <a:stCxn id="63" idx="2"/>
                <a:endCxn id="35" idx="3"/>
              </p:cNvCxnSpPr>
              <p:nvPr/>
            </p:nvCxnSpPr>
            <p:spPr>
              <a:xfrm rot="5400000">
                <a:off x="6953250" y="2419350"/>
                <a:ext cx="457200" cy="1104900"/>
              </a:xfrm>
              <a:prstGeom prst="bentConnector2">
                <a:avLst/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2" name="Shape 51"/>
              <p:cNvCxnSpPr>
                <a:stCxn id="31" idx="1"/>
                <a:endCxn id="55" idx="0"/>
              </p:cNvCxnSpPr>
              <p:nvPr/>
            </p:nvCxnSpPr>
            <p:spPr>
              <a:xfrm rot="10800000">
                <a:off x="1219200" y="2743200"/>
                <a:ext cx="1295400" cy="457200"/>
              </a:xfrm>
              <a:prstGeom prst="bentConnector4">
                <a:avLst>
                  <a:gd name="adj1" fmla="val 17647"/>
                  <a:gd name="adj2" fmla="val 150000"/>
                </a:avLst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3" name="Shape 52"/>
              <p:cNvCxnSpPr>
                <a:stCxn id="55" idx="2"/>
                <a:endCxn id="37" idx="1"/>
              </p:cNvCxnSpPr>
              <p:nvPr/>
            </p:nvCxnSpPr>
            <p:spPr>
              <a:xfrm rot="5400000" flipH="1" flipV="1">
                <a:off x="2095500" y="4533900"/>
                <a:ext cx="76200" cy="1828800"/>
              </a:xfrm>
              <a:prstGeom prst="bentConnector4">
                <a:avLst>
                  <a:gd name="adj1" fmla="val -300000"/>
                  <a:gd name="adj2" fmla="val 72917"/>
                </a:avLst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2286000" y="2133600"/>
                <a:ext cx="10118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ourier New" pitchFamily="49" charset="0"/>
                    <a:cs typeface="Courier New" pitchFamily="49" charset="0"/>
                  </a:rPr>
                  <a:t>out[j]</a:t>
                </a:r>
                <a:endParaRPr lang="en-US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5" name="Group 29"/>
            <p:cNvGrpSpPr/>
            <p:nvPr/>
          </p:nvGrpSpPr>
          <p:grpSpPr>
            <a:xfrm>
              <a:off x="380999" y="2743200"/>
              <a:ext cx="1676400" cy="2743200"/>
              <a:chOff x="5952016" y="-567333"/>
              <a:chExt cx="2359470" cy="4525288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5952016" y="-567333"/>
                <a:ext cx="2359470" cy="4525288"/>
              </a:xfrm>
              <a:prstGeom prst="rect">
                <a:avLst/>
              </a:prstGeom>
              <a:solidFill>
                <a:schemeClr val="bg1"/>
              </a:solidFill>
              <a:ln w="53975" cap="flat" cmpd="sng" algn="ctr">
                <a:solidFill>
                  <a:schemeClr val="accent1">
                    <a:shade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103241" y="-353005"/>
                <a:ext cx="2063087" cy="791292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Bank 1</a:t>
                </a:r>
                <a:endParaRPr lang="en-US" sz="1100" b="1" dirty="0"/>
              </a:p>
            </p:txBody>
          </p:sp>
        </p:grpSp>
        <p:grpSp>
          <p:nvGrpSpPr>
            <p:cNvPr id="6" name="Group 57"/>
            <p:cNvGrpSpPr/>
            <p:nvPr/>
          </p:nvGrpSpPr>
          <p:grpSpPr>
            <a:xfrm>
              <a:off x="4800600" y="1828799"/>
              <a:ext cx="990600" cy="914400"/>
              <a:chOff x="7238999" y="1192502"/>
              <a:chExt cx="1394232" cy="1508430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238999" y="1192502"/>
                <a:ext cx="1394232" cy="1508430"/>
              </a:xfrm>
              <a:prstGeom prst="rect">
                <a:avLst/>
              </a:prstGeom>
              <a:solidFill>
                <a:schemeClr val="bg1"/>
              </a:solidFill>
              <a:ln w="53975" cap="flat" cmpd="sng" algn="ctr">
                <a:solidFill>
                  <a:schemeClr val="accent1">
                    <a:shade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391400" y="1336745"/>
                <a:ext cx="1134581" cy="484271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Bank 1</a:t>
                </a:r>
                <a:endParaRPr lang="en-US" sz="1100" b="1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391400" y="1946719"/>
                <a:ext cx="1134581" cy="567880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Bank 2</a:t>
                </a:r>
                <a:endParaRPr lang="en-US" sz="1100" b="1" dirty="0"/>
              </a:p>
            </p:txBody>
          </p:sp>
        </p:grpSp>
        <p:grpSp>
          <p:nvGrpSpPr>
            <p:cNvPr id="8" name="Group 61"/>
            <p:cNvGrpSpPr/>
            <p:nvPr/>
          </p:nvGrpSpPr>
          <p:grpSpPr>
            <a:xfrm>
              <a:off x="7315200" y="1447800"/>
              <a:ext cx="838200" cy="1295400"/>
              <a:chOff x="7239000" y="563990"/>
              <a:chExt cx="1179735" cy="213694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239000" y="563990"/>
                <a:ext cx="1179735" cy="2136942"/>
              </a:xfrm>
              <a:prstGeom prst="rect">
                <a:avLst/>
              </a:prstGeom>
              <a:solidFill>
                <a:schemeClr val="bg1"/>
              </a:solidFill>
              <a:ln w="53975" cap="flat" cmpd="sng" algn="ctr">
                <a:solidFill>
                  <a:schemeClr val="accent1">
                    <a:shade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406042" y="778318"/>
                <a:ext cx="838200" cy="791292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Bank 1</a:t>
                </a:r>
                <a:endParaRPr lang="en-US" sz="1100" b="1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391400" y="1695314"/>
                <a:ext cx="838200" cy="819286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/>
                  <a:t>Bank 2</a:t>
                </a:r>
                <a:endParaRPr lang="en-US" sz="1100" b="1" dirty="0"/>
              </a:p>
            </p:txBody>
          </p:sp>
        </p:grpSp>
      </p:grpSp>
      <p:sp>
        <p:nvSpPr>
          <p:cNvPr id="68" name="Rectangle 67"/>
          <p:cNvSpPr/>
          <p:nvPr/>
        </p:nvSpPr>
        <p:spPr>
          <a:xfrm>
            <a:off x="479678" y="3516438"/>
            <a:ext cx="1465820" cy="47967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Bank 2</a:t>
            </a:r>
            <a:endParaRPr lang="en-US" sz="1100" b="1" dirty="0"/>
          </a:p>
        </p:txBody>
      </p:sp>
      <p:sp>
        <p:nvSpPr>
          <p:cNvPr id="69" name="Rectangle 68"/>
          <p:cNvSpPr/>
          <p:nvPr/>
        </p:nvSpPr>
        <p:spPr>
          <a:xfrm>
            <a:off x="479678" y="4179762"/>
            <a:ext cx="1465820" cy="47967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Bank 3</a:t>
            </a:r>
            <a:endParaRPr lang="en-US" sz="1100" b="1" dirty="0"/>
          </a:p>
        </p:txBody>
      </p:sp>
      <p:sp>
        <p:nvSpPr>
          <p:cNvPr id="70" name="Rectangle 69"/>
          <p:cNvSpPr/>
          <p:nvPr/>
        </p:nvSpPr>
        <p:spPr>
          <a:xfrm>
            <a:off x="479678" y="4843086"/>
            <a:ext cx="1465820" cy="479676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Bank 4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Many-Cache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86200" cy="4556915"/>
          </a:xfrm>
        </p:spPr>
        <p:txBody>
          <a:bodyPr>
            <a:normAutofit/>
          </a:bodyPr>
          <a:lstStyle/>
          <a:p>
            <a:r>
              <a:rPr lang="en-US" dirty="0" smtClean="0"/>
              <a:t>Shorter wires</a:t>
            </a:r>
          </a:p>
          <a:p>
            <a:endParaRPr lang="en-US" sz="1400" dirty="0" smtClean="0"/>
          </a:p>
          <a:p>
            <a:r>
              <a:rPr lang="en-US" dirty="0" smtClean="0"/>
              <a:t>Lower latency</a:t>
            </a:r>
          </a:p>
          <a:p>
            <a:endParaRPr lang="en-US" sz="1400" dirty="0" smtClean="0"/>
          </a:p>
          <a:p>
            <a:r>
              <a:rPr lang="en-US" dirty="0" smtClean="0"/>
              <a:t>Fewer sharing conflicts</a:t>
            </a:r>
          </a:p>
          <a:p>
            <a:endParaRPr lang="en-US" sz="1946" dirty="0" smtClean="0"/>
          </a:p>
          <a:p>
            <a:r>
              <a:rPr lang="en-US" dirty="0" smtClean="0"/>
              <a:t>Better match for distributed FPGA memories</a:t>
            </a:r>
            <a:r>
              <a:rPr lang="en-US" sz="1946" dirty="0" smtClean="0"/>
              <a:t/>
            </a:r>
            <a:br>
              <a:rPr lang="en-US" sz="1946" dirty="0" smtClean="0"/>
            </a:br>
            <a:endParaRPr lang="en-US" sz="1946" dirty="0" smtClean="0"/>
          </a:p>
          <a:p>
            <a:r>
              <a:rPr lang="en-US" dirty="0" smtClean="0"/>
              <a:t>Customize each cache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14" name="Group 113"/>
          <p:cNvGrpSpPr/>
          <p:nvPr/>
        </p:nvGrpSpPr>
        <p:grpSpPr>
          <a:xfrm>
            <a:off x="3581400" y="2590800"/>
            <a:ext cx="5410200" cy="3352800"/>
            <a:chOff x="1493520" y="1539240"/>
            <a:chExt cx="6492239" cy="4023360"/>
          </a:xfrm>
        </p:grpSpPr>
        <p:grpSp>
          <p:nvGrpSpPr>
            <p:cNvPr id="115" name="Group 77"/>
            <p:cNvGrpSpPr/>
            <p:nvPr/>
          </p:nvGrpSpPr>
          <p:grpSpPr>
            <a:xfrm>
              <a:off x="1988820" y="2133600"/>
              <a:ext cx="5577839" cy="3429000"/>
              <a:chOff x="1988820" y="2133600"/>
              <a:chExt cx="5577839" cy="342900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2514600" y="3048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read</a:t>
                </a:r>
                <a:endParaRPr lang="en-US" sz="1600" dirty="0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3657600" y="4572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add</a:t>
                </a:r>
                <a:endParaRPr lang="en-US" sz="1600" dirty="0"/>
              </a:p>
            </p:txBody>
          </p:sp>
          <p:cxnSp>
            <p:nvCxnSpPr>
              <p:cNvPr id="130" name="Curved Connector 129"/>
              <p:cNvCxnSpPr>
                <a:stCxn id="128" idx="2"/>
                <a:endCxn id="129" idx="0"/>
              </p:cNvCxnSpPr>
              <p:nvPr/>
            </p:nvCxnSpPr>
            <p:spPr>
              <a:xfrm rot="16200000" flipH="1">
                <a:off x="2819400" y="3390900"/>
                <a:ext cx="1219200" cy="11430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Rectangle 130"/>
              <p:cNvSpPr/>
              <p:nvPr/>
            </p:nvSpPr>
            <p:spPr>
              <a:xfrm>
                <a:off x="4038600" y="3048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read</a:t>
                </a:r>
                <a:endParaRPr lang="en-US" sz="1600" dirty="0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943600" y="3048000"/>
                <a:ext cx="6858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read</a:t>
                </a:r>
                <a:endParaRPr lang="en-US" sz="1600" dirty="0"/>
              </a:p>
            </p:txBody>
          </p:sp>
          <p:sp>
            <p:nvSpPr>
              <p:cNvPr id="133" name="Flowchart: Process 83"/>
              <p:cNvSpPr/>
              <p:nvPr/>
            </p:nvSpPr>
            <p:spPr>
              <a:xfrm>
                <a:off x="4876800" y="3810000"/>
                <a:ext cx="685800" cy="304800"/>
              </a:xfrm>
              <a:prstGeom prst="flowChartProcess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/>
                  <a:t>mul</a:t>
                </a:r>
                <a:endParaRPr lang="en-US" sz="1600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3048000" y="5257800"/>
                <a:ext cx="762000" cy="304800"/>
              </a:xfrm>
              <a:prstGeom prst="rect">
                <a:avLst/>
              </a:prstGeom>
              <a:gradFill flip="none" rotWithShape="1">
                <a:gsLst>
                  <a:gs pos="0">
                    <a:srgbClr val="8000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write</a:t>
                </a:r>
                <a:endParaRPr lang="en-US" sz="1600" dirty="0"/>
              </a:p>
            </p:txBody>
          </p:sp>
          <p:cxnSp>
            <p:nvCxnSpPr>
              <p:cNvPr id="135" name="Curved Connector 134"/>
              <p:cNvCxnSpPr>
                <a:stCxn id="131" idx="2"/>
                <a:endCxn id="133" idx="0"/>
              </p:cNvCxnSpPr>
              <p:nvPr/>
            </p:nvCxnSpPr>
            <p:spPr>
              <a:xfrm rot="16200000" flipH="1">
                <a:off x="4572000" y="3162300"/>
                <a:ext cx="457200" cy="8382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hape 22"/>
              <p:cNvCxnSpPr>
                <a:stCxn id="133" idx="2"/>
                <a:endCxn id="129" idx="0"/>
              </p:cNvCxnSpPr>
              <p:nvPr/>
            </p:nvCxnSpPr>
            <p:spPr>
              <a:xfrm rot="5400000">
                <a:off x="4381500" y="3733800"/>
                <a:ext cx="457200" cy="12192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urved Connector 136"/>
              <p:cNvCxnSpPr>
                <a:stCxn id="129" idx="2"/>
                <a:endCxn id="134" idx="0"/>
              </p:cNvCxnSpPr>
              <p:nvPr/>
            </p:nvCxnSpPr>
            <p:spPr>
              <a:xfrm rot="5400000">
                <a:off x="3524250" y="4781550"/>
                <a:ext cx="381000" cy="5715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3581400" y="2133600"/>
                <a:ext cx="1108140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row[k]</a:t>
                </a:r>
                <a:endParaRPr lang="en-US" sz="16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687590" y="2133600"/>
                <a:ext cx="1551410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err="1" smtClean="0">
                    <a:latin typeface="Courier New" pitchFamily="49" charset="0"/>
                    <a:cs typeface="Courier New" pitchFamily="49" charset="0"/>
                  </a:rPr>
                  <a:t>col</a:t>
                </a:r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[k*</a:t>
                </a:r>
                <a:r>
                  <a:rPr lang="en-US" sz="1600" b="1" dirty="0" err="1" smtClean="0">
                    <a:latin typeface="Courier New" pitchFamily="49" charset="0"/>
                    <a:cs typeface="Courier New" pitchFamily="49" charset="0"/>
                  </a:rPr>
                  <a:t>sz</a:t>
                </a:r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]</a:t>
                </a:r>
                <a:endParaRPr lang="en-US" sz="16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  <p:cxnSp>
            <p:nvCxnSpPr>
              <p:cNvPr id="140" name="Curved Connector 139"/>
              <p:cNvCxnSpPr>
                <a:stCxn id="139" idx="2"/>
                <a:endCxn id="132" idx="0"/>
              </p:cNvCxnSpPr>
              <p:nvPr/>
            </p:nvCxnSpPr>
            <p:spPr>
              <a:xfrm rot="5400000">
                <a:off x="6120830" y="2705536"/>
                <a:ext cx="508135" cy="176795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urved Connector 140"/>
              <p:cNvCxnSpPr>
                <a:stCxn id="138" idx="2"/>
                <a:endCxn id="131" idx="0"/>
              </p:cNvCxnSpPr>
              <p:nvPr/>
            </p:nvCxnSpPr>
            <p:spPr>
              <a:xfrm rot="16200000" flipH="1">
                <a:off x="4004417" y="2670917"/>
                <a:ext cx="508135" cy="24603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urved Connector 141"/>
              <p:cNvCxnSpPr>
                <a:stCxn id="148" idx="2"/>
                <a:endCxn id="128" idx="0"/>
              </p:cNvCxnSpPr>
              <p:nvPr/>
            </p:nvCxnSpPr>
            <p:spPr>
              <a:xfrm rot="16200000" flipH="1">
                <a:off x="2594717" y="2785217"/>
                <a:ext cx="508135" cy="1743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hape 59"/>
              <p:cNvCxnSpPr>
                <a:stCxn id="132" idx="2"/>
                <a:endCxn id="133" idx="0"/>
              </p:cNvCxnSpPr>
              <p:nvPr/>
            </p:nvCxnSpPr>
            <p:spPr>
              <a:xfrm rot="5400000">
                <a:off x="5524500" y="3048000"/>
                <a:ext cx="457200" cy="1066800"/>
              </a:xfrm>
              <a:prstGeom prst="curvedConnector3">
                <a:avLst>
                  <a:gd name="adj1" fmla="val 50000"/>
                </a:avLst>
              </a:prstGeom>
              <a:ln>
                <a:headEnd type="none" w="med" len="med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hape 143"/>
              <p:cNvCxnSpPr>
                <a:stCxn id="122" idx="2"/>
                <a:endCxn id="131" idx="3"/>
              </p:cNvCxnSpPr>
              <p:nvPr/>
            </p:nvCxnSpPr>
            <p:spPr>
              <a:xfrm rot="5400000">
                <a:off x="4705349" y="2762250"/>
                <a:ext cx="457200" cy="419100"/>
              </a:xfrm>
              <a:prstGeom prst="bentConnector2">
                <a:avLst/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5" name="Shape 144"/>
              <p:cNvCxnSpPr>
                <a:stCxn id="119" idx="2"/>
                <a:endCxn id="132" idx="3"/>
              </p:cNvCxnSpPr>
              <p:nvPr/>
            </p:nvCxnSpPr>
            <p:spPr>
              <a:xfrm rot="5400000">
                <a:off x="6869429" y="2503170"/>
                <a:ext cx="457200" cy="937260"/>
              </a:xfrm>
              <a:prstGeom prst="bentConnector2">
                <a:avLst/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6" name="Shape 145"/>
              <p:cNvCxnSpPr>
                <a:stCxn id="128" idx="1"/>
                <a:endCxn id="125" idx="0"/>
              </p:cNvCxnSpPr>
              <p:nvPr/>
            </p:nvCxnSpPr>
            <p:spPr>
              <a:xfrm rot="10800000" flipV="1">
                <a:off x="1988822" y="3200400"/>
                <a:ext cx="525779" cy="259080"/>
              </a:xfrm>
              <a:prstGeom prst="bentConnector2">
                <a:avLst/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7" name="Shape 146"/>
              <p:cNvCxnSpPr>
                <a:stCxn id="125" idx="2"/>
                <a:endCxn id="134" idx="1"/>
              </p:cNvCxnSpPr>
              <p:nvPr/>
            </p:nvCxnSpPr>
            <p:spPr>
              <a:xfrm rot="16200000" flipH="1">
                <a:off x="2320290" y="4682490"/>
                <a:ext cx="396240" cy="1059179"/>
              </a:xfrm>
              <a:prstGeom prst="bentConnector2">
                <a:avLst/>
              </a:prstGeom>
              <a:ln w="41275">
                <a:headEnd type="triangle"/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2286000" y="2133600"/>
                <a:ext cx="1108140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latin typeface="Courier New" pitchFamily="49" charset="0"/>
                    <a:cs typeface="Courier New" pitchFamily="49" charset="0"/>
                  </a:rPr>
                  <a:t>out[j]</a:t>
                </a:r>
                <a:endParaRPr lang="en-US" sz="1600" b="1" dirty="0">
                  <a:latin typeface="Courier New" pitchFamily="49" charset="0"/>
                  <a:cs typeface="Courier New" pitchFamily="49" charset="0"/>
                </a:endParaRPr>
              </a:p>
            </p:txBody>
          </p:sp>
        </p:grpSp>
        <p:grpSp>
          <p:nvGrpSpPr>
            <p:cNvPr id="116" name="Group 29"/>
            <p:cNvGrpSpPr/>
            <p:nvPr/>
          </p:nvGrpSpPr>
          <p:grpSpPr>
            <a:xfrm>
              <a:off x="1493520" y="3459480"/>
              <a:ext cx="990602" cy="1554480"/>
              <a:chOff x="7517845" y="614271"/>
              <a:chExt cx="1394235" cy="2564330"/>
            </a:xfrm>
          </p:grpSpPr>
          <p:sp>
            <p:nvSpPr>
              <p:cNvPr id="125" name="Rectangle 124"/>
              <p:cNvSpPr/>
              <p:nvPr/>
            </p:nvSpPr>
            <p:spPr>
              <a:xfrm>
                <a:off x="7517845" y="614271"/>
                <a:ext cx="1394235" cy="2564330"/>
              </a:xfrm>
              <a:prstGeom prst="rect">
                <a:avLst/>
              </a:prstGeom>
              <a:solidFill>
                <a:schemeClr val="bg1"/>
              </a:solidFill>
              <a:ln w="53975" cap="flat" cmpd="sng" algn="ctr">
                <a:solidFill>
                  <a:schemeClr val="accent1">
                    <a:shade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7646543" y="765114"/>
                <a:ext cx="1158285" cy="452529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Bank 1</a:t>
                </a:r>
                <a:endParaRPr lang="en-US" sz="1000" b="1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46543" y="1368486"/>
                <a:ext cx="1158285" cy="452529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Bank 2</a:t>
                </a:r>
                <a:endParaRPr lang="en-US" sz="1000" b="1" dirty="0"/>
              </a:p>
            </p:txBody>
          </p:sp>
        </p:grpSp>
        <p:grpSp>
          <p:nvGrpSpPr>
            <p:cNvPr id="117" name="Group 57"/>
            <p:cNvGrpSpPr/>
            <p:nvPr/>
          </p:nvGrpSpPr>
          <p:grpSpPr>
            <a:xfrm>
              <a:off x="4678680" y="1752600"/>
              <a:ext cx="929640" cy="990600"/>
              <a:chOff x="7067401" y="1066800"/>
              <a:chExt cx="1308433" cy="1634132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7067401" y="1066800"/>
                <a:ext cx="1308433" cy="1634132"/>
              </a:xfrm>
              <a:prstGeom prst="rect">
                <a:avLst/>
              </a:prstGeom>
              <a:solidFill>
                <a:schemeClr val="bg1"/>
              </a:solidFill>
              <a:ln w="53975" cap="flat" cmpd="sng" algn="ctr">
                <a:solidFill>
                  <a:schemeClr val="accent1">
                    <a:shade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219801" y="1219201"/>
                <a:ext cx="1027336" cy="551533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Bank 1</a:t>
                </a:r>
                <a:endParaRPr lang="en-US" sz="1000" b="1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219801" y="1905000"/>
                <a:ext cx="1027336" cy="609600"/>
              </a:xfrm>
              <a:prstGeom prst="rect">
                <a:avLst/>
              </a:prstGeom>
              <a:solidFill>
                <a:srgbClr val="99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Bank 2</a:t>
                </a:r>
                <a:endParaRPr lang="en-US" sz="1000" b="1" dirty="0"/>
              </a:p>
            </p:txBody>
          </p:sp>
        </p:grpSp>
        <p:grpSp>
          <p:nvGrpSpPr>
            <p:cNvPr id="118" name="Group 61"/>
            <p:cNvGrpSpPr/>
            <p:nvPr/>
          </p:nvGrpSpPr>
          <p:grpSpPr>
            <a:xfrm>
              <a:off x="7147559" y="1539240"/>
              <a:ext cx="838200" cy="1203960"/>
              <a:chOff x="7003051" y="714833"/>
              <a:chExt cx="1179735" cy="1986099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7003051" y="714833"/>
                <a:ext cx="1179735" cy="1986099"/>
              </a:xfrm>
              <a:prstGeom prst="rect">
                <a:avLst/>
              </a:prstGeom>
              <a:solidFill>
                <a:schemeClr val="bg1"/>
              </a:solidFill>
              <a:ln w="53975" cap="flat" cmpd="sng" algn="ctr">
                <a:solidFill>
                  <a:schemeClr val="accent1">
                    <a:shade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 dirty="0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153199" y="865676"/>
                <a:ext cx="838200" cy="754215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Bank 1</a:t>
                </a:r>
                <a:endParaRPr lang="en-US" sz="1000" b="1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155450" y="1770734"/>
                <a:ext cx="838200" cy="743866"/>
              </a:xfrm>
              <a:prstGeom prst="rect">
                <a:avLst/>
              </a:prstGeom>
              <a:solidFill>
                <a:srgbClr val="008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Bank 2</a:t>
                </a:r>
                <a:endParaRPr lang="en-US" sz="1000" b="1" dirty="0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3657600" y="4876800"/>
            <a:ext cx="685800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Bank 3</a:t>
            </a:r>
            <a:endParaRPr lang="en-US" sz="1000" b="1" dirty="0"/>
          </a:p>
        </p:txBody>
      </p:sp>
      <p:sp>
        <p:nvSpPr>
          <p:cNvPr id="45" name="Rectangle 44"/>
          <p:cNvSpPr/>
          <p:nvPr/>
        </p:nvSpPr>
        <p:spPr>
          <a:xfrm>
            <a:off x="3657600" y="5181600"/>
            <a:ext cx="685800" cy="2286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Bank 4</a:t>
            </a:r>
            <a:endParaRPr lang="en-US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CHiMPS and the Many-Cache Architecture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Many-Cache Model</a:t>
            </a:r>
          </a:p>
          <a:p>
            <a:pPr lvl="1"/>
            <a:r>
              <a:rPr lang="en-US" dirty="0" smtClean="0"/>
              <a:t>Cache Generation &amp; Optimization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Target Platform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Power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Compilation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164080"/>
            <a:ext cx="4114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Looks like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standard C compiler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Standard FPGA toolflow from VHDL to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bitstream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2-step flow makes CTL portable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114800" y="1371600"/>
            <a:ext cx="4876800" cy="5334000"/>
            <a:chOff x="3733800" y="1295400"/>
            <a:chExt cx="4876800" cy="5334000"/>
          </a:xfrm>
        </p:grpSpPr>
        <p:sp>
          <p:nvSpPr>
            <p:cNvPr id="41" name="Rounded Rectangle 40"/>
            <p:cNvSpPr/>
            <p:nvPr/>
          </p:nvSpPr>
          <p:spPr>
            <a:xfrm>
              <a:off x="7239000" y="1371600"/>
              <a:ext cx="1371600" cy="381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Extract Dataflow Graph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7239000" y="1828800"/>
              <a:ext cx="13716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Optimization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7239000" y="2209800"/>
              <a:ext cx="1371600" cy="3048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Alias Analysis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7239000" y="2590800"/>
              <a:ext cx="1371600" cy="3810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Cache Specification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39000" y="3581400"/>
              <a:ext cx="1371600" cy="381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 smtClean="0">
                  <a:solidFill>
                    <a:srgbClr val="000000"/>
                  </a:solidFill>
                </a:rPr>
                <a:t>Datapath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 Optimization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7239000" y="4038600"/>
              <a:ext cx="1371600" cy="381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Resource Estimation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7239000" y="4495800"/>
              <a:ext cx="1371600" cy="381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Cache Creation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239000" y="4953000"/>
              <a:ext cx="1371600" cy="381000"/>
            </a:xfrm>
            <a:prstGeom prst="roundRect">
              <a:avLst/>
            </a:prstGeom>
            <a:gradFill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Post HW Gen Optimization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Cloud 48"/>
            <p:cNvSpPr/>
            <p:nvPr/>
          </p:nvSpPr>
          <p:spPr>
            <a:xfrm>
              <a:off x="4912464" y="1828800"/>
              <a:ext cx="1752600" cy="838200"/>
            </a:xfrm>
            <a:prstGeom prst="cloud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27432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CHiMPS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 Compiler </a:t>
              </a:r>
            </a:p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(Front End)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Cloud 49"/>
            <p:cNvSpPr/>
            <p:nvPr/>
          </p:nvSpPr>
          <p:spPr>
            <a:xfrm>
              <a:off x="4800600" y="3617070"/>
              <a:ext cx="1869336" cy="838200"/>
            </a:xfrm>
            <a:prstGeom prst="cloud">
              <a:avLst/>
            </a:prstGeom>
            <a:gradFill>
              <a:gsLst>
                <a:gs pos="0">
                  <a:schemeClr val="accent4">
                    <a:tint val="98000"/>
                    <a:shade val="25000"/>
                    <a:satMod val="250000"/>
                  </a:schemeClr>
                </a:gs>
                <a:gs pos="100000">
                  <a:srgbClr val="00FF00"/>
                </a:gs>
              </a:gsLst>
            </a:gra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lIns="365760"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CHiMPS Hardware 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Generator </a:t>
              </a:r>
            </a:p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(Back End)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Cloud 50"/>
            <p:cNvSpPr/>
            <p:nvPr/>
          </p:nvSpPr>
          <p:spPr>
            <a:xfrm>
              <a:off x="4917336" y="5257800"/>
              <a:ext cx="1752600" cy="685800"/>
            </a:xfrm>
            <a:prstGeom prst="clou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Place &amp; Route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262672" y="1295400"/>
              <a:ext cx="1066800" cy="304800"/>
            </a:xfrm>
            <a:prstGeom prst="rect">
              <a:avLst/>
            </a:prstGeom>
            <a:solidFill>
              <a:srgbClr val="00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 Code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68712" y="2895600"/>
              <a:ext cx="1866900" cy="457200"/>
            </a:xfrm>
            <a:prstGeom prst="rect">
              <a:avLst/>
            </a:prstGeom>
            <a:solidFill>
              <a:srgbClr val="FF66FF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CHiMPS Target Language (CTL)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16192" y="4724400"/>
              <a:ext cx="1155700" cy="304800"/>
            </a:xfrm>
            <a:prstGeom prst="rect">
              <a:avLst/>
            </a:prstGeom>
            <a:solidFill>
              <a:srgbClr val="FF999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VHDL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257800" y="6172200"/>
              <a:ext cx="1066800" cy="45720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FPGA </a:t>
              </a:r>
              <a:r>
                <a:rPr lang="en-US" sz="1400" b="1" dirty="0" err="1" smtClean="0">
                  <a:solidFill>
                    <a:srgbClr val="000000"/>
                  </a:solidFill>
                </a:rPr>
                <a:t>Bitstream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33800" y="5410200"/>
              <a:ext cx="1143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Standard FPGA Toolflow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733800" y="2895600"/>
              <a:ext cx="1143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CHiMPS Compilation Engine</a:t>
              </a:r>
              <a:endParaRPr lang="en-US" sz="1400" dirty="0"/>
            </a:p>
          </p:txBody>
        </p:sp>
        <p:cxnSp>
          <p:nvCxnSpPr>
            <p:cNvPr id="58" name="Shape 57"/>
            <p:cNvCxnSpPr>
              <a:stCxn id="56" idx="0"/>
            </p:cNvCxnSpPr>
            <p:nvPr/>
          </p:nvCxnSpPr>
          <p:spPr>
            <a:xfrm rot="5400000" flipH="1" flipV="1">
              <a:off x="4514850" y="4819650"/>
              <a:ext cx="381000" cy="800100"/>
            </a:xfrm>
            <a:prstGeom prst="bentConnector2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hape 58"/>
            <p:cNvCxnSpPr>
              <a:stCxn id="56" idx="2"/>
            </p:cNvCxnSpPr>
            <p:nvPr/>
          </p:nvCxnSpPr>
          <p:spPr>
            <a:xfrm rot="16200000" flipH="1">
              <a:off x="4541282" y="5912882"/>
              <a:ext cx="328136" cy="800100"/>
            </a:xfrm>
            <a:prstGeom prst="bentConnector2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lbow Connector 59"/>
            <p:cNvCxnSpPr>
              <a:stCxn id="57" idx="0"/>
            </p:cNvCxnSpPr>
            <p:nvPr/>
          </p:nvCxnSpPr>
          <p:spPr>
            <a:xfrm rot="5400000" flipH="1" flipV="1">
              <a:off x="4019550" y="1809750"/>
              <a:ext cx="1371600" cy="800100"/>
            </a:xfrm>
            <a:prstGeom prst="bentConnector3">
              <a:avLst>
                <a:gd name="adj1" fmla="val 99249"/>
              </a:avLst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57" idx="2"/>
            </p:cNvCxnSpPr>
            <p:nvPr/>
          </p:nvCxnSpPr>
          <p:spPr>
            <a:xfrm rot="16200000" flipH="1">
              <a:off x="4122182" y="3817382"/>
              <a:ext cx="1166336" cy="800100"/>
            </a:xfrm>
            <a:prstGeom prst="bentConnector3">
              <a:avLst>
                <a:gd name="adj1" fmla="val 99808"/>
              </a:avLst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477000" y="1295400"/>
              <a:ext cx="762000" cy="533400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77000" y="2514600"/>
              <a:ext cx="762000" cy="533400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629400" y="3505200"/>
              <a:ext cx="609600" cy="228600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6286500" y="4533900"/>
              <a:ext cx="990600" cy="762000"/>
            </a:xfrm>
            <a:prstGeom prst="line">
              <a:avLst/>
            </a:prstGeom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Down Arrow 65"/>
            <p:cNvSpPr/>
            <p:nvPr/>
          </p:nvSpPr>
          <p:spPr>
            <a:xfrm>
              <a:off x="5562600" y="1640730"/>
              <a:ext cx="457200" cy="1745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5562600" y="2707530"/>
              <a:ext cx="457200" cy="1745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wn Arrow 67"/>
            <p:cNvSpPr/>
            <p:nvPr/>
          </p:nvSpPr>
          <p:spPr>
            <a:xfrm>
              <a:off x="5562600" y="3429000"/>
              <a:ext cx="457200" cy="1745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wn Arrow 68"/>
            <p:cNvSpPr/>
            <p:nvPr/>
          </p:nvSpPr>
          <p:spPr>
            <a:xfrm>
              <a:off x="5562600" y="4495800"/>
              <a:ext cx="457200" cy="1745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wn Arrow 69"/>
            <p:cNvSpPr/>
            <p:nvPr/>
          </p:nvSpPr>
          <p:spPr>
            <a:xfrm>
              <a:off x="5562600" y="5105400"/>
              <a:ext cx="457200" cy="1745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wn Arrow 70"/>
            <p:cNvSpPr/>
            <p:nvPr/>
          </p:nvSpPr>
          <p:spPr>
            <a:xfrm>
              <a:off x="5562600" y="5970620"/>
              <a:ext cx="457200" cy="17456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Analyses for Cache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2672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Identify independent regions of memory</a:t>
            </a:r>
          </a:p>
          <a:p>
            <a:pPr lvl="1"/>
            <a:r>
              <a:rPr lang="en-US" dirty="0" smtClean="0"/>
              <a:t>Alias analysis,  </a:t>
            </a:r>
            <a:r>
              <a:rPr lang="en-US" dirty="0" smtClean="0">
                <a:latin typeface="Courier"/>
                <a:cs typeface="Courier"/>
              </a:rPr>
              <a:t>restrict </a:t>
            </a:r>
            <a:r>
              <a:rPr lang="en-US" dirty="0" smtClean="0"/>
              <a:t>keyword</a:t>
            </a:r>
          </a:p>
          <a:p>
            <a:endParaRPr lang="en-US" dirty="0" smtClean="0"/>
          </a:p>
          <a:p>
            <a:r>
              <a:rPr lang="en-US" dirty="0" smtClean="0"/>
              <a:t>Categorize memory regions by access type</a:t>
            </a:r>
          </a:p>
          <a:p>
            <a:endParaRPr lang="en-US" dirty="0" smtClean="0"/>
          </a:p>
          <a:p>
            <a:r>
              <a:rPr lang="en-US" dirty="0" smtClean="0"/>
              <a:t>Order memory operations within each region</a:t>
            </a:r>
          </a:p>
          <a:p>
            <a:endParaRPr lang="en-US" dirty="0" smtClean="0"/>
          </a:p>
          <a:p>
            <a:r>
              <a:rPr lang="en-US" dirty="0" smtClean="0"/>
              <a:t>Apply loop interchange (if necessary)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08136" y="2971800"/>
            <a:ext cx="1371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Extract Dataflow Graph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08136" y="3429000"/>
            <a:ext cx="13716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Optimization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08136" y="3810000"/>
            <a:ext cx="1371600" cy="3048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Alias Analysis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08136" y="4191000"/>
            <a:ext cx="1371600" cy="3810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Cache Specification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181600" y="3429000"/>
            <a:ext cx="1752600" cy="8382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274320"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CHiMPS</a:t>
            </a:r>
            <a:r>
              <a:rPr lang="en-US" sz="1200" b="1" dirty="0" smtClean="0">
                <a:solidFill>
                  <a:srgbClr val="000000"/>
                </a:solidFill>
              </a:rPr>
              <a:t> Compiler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(Front End)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1808" y="2895600"/>
            <a:ext cx="1066800" cy="304800"/>
          </a:xfrm>
          <a:prstGeom prst="rect">
            <a:avLst/>
          </a:prstGeom>
          <a:solidFill>
            <a:srgbClr val="00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 Code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37848" y="4495800"/>
            <a:ext cx="1866900" cy="4572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CHiMPS Target Language (CTL)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746136" y="2895600"/>
            <a:ext cx="762000" cy="53340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46136" y="4114800"/>
            <a:ext cx="762000" cy="53340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5831736" y="3240930"/>
            <a:ext cx="457200" cy="1745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831736" y="4307730"/>
            <a:ext cx="457200" cy="1745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3774330"/>
            <a:ext cx="1600200" cy="8738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562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Resource estimation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Cache Body Configuration</a:t>
            </a:r>
          </a:p>
          <a:p>
            <a:pPr lvl="1"/>
            <a:r>
              <a:rPr lang="en-US" dirty="0" smtClean="0"/>
              <a:t>Cache size based on available </a:t>
            </a:r>
            <a:br>
              <a:rPr lang="en-US" dirty="0" smtClean="0"/>
            </a:br>
            <a:r>
              <a:rPr lang="en-US" dirty="0" smtClean="0"/>
              <a:t>block RAM resources</a:t>
            </a:r>
          </a:p>
          <a:p>
            <a:pPr lvl="1"/>
            <a:r>
              <a:rPr lang="en-US" dirty="0" smtClean="0"/>
              <a:t>Banks based on number of simultaneous reads/writes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47024" y="31242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</a:rPr>
              <a:t>Datapath</a:t>
            </a:r>
            <a:r>
              <a:rPr lang="en-US" sz="1200" b="1" dirty="0" smtClean="0">
                <a:solidFill>
                  <a:srgbClr val="000000"/>
                </a:solidFill>
              </a:rPr>
              <a:t> Optimization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47024" y="35814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Resource Estimation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47024" y="40386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Cache Creation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47024" y="44958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 HW Gen Optimization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208624" y="3617070"/>
            <a:ext cx="1869336" cy="838200"/>
          </a:xfrm>
          <a:prstGeom prst="cloud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365760"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CHiMPS Hardware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Generator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(Back End)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6736" y="2895600"/>
            <a:ext cx="1866900" cy="4572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CHiMPS Target Language (CTL)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4216" y="4724400"/>
            <a:ext cx="1155700" cy="30480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VHDL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6999324" y="3086100"/>
            <a:ext cx="685800" cy="60960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1224" y="4343400"/>
            <a:ext cx="685800" cy="60960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5970624" y="3429000"/>
            <a:ext cx="457200" cy="1745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970624" y="4495800"/>
            <a:ext cx="457200" cy="1745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3528192"/>
            <a:ext cx="1447800" cy="9414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Post-Generation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2578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Loop Unrolling</a:t>
            </a:r>
          </a:p>
          <a:p>
            <a:pPr lvl="1"/>
            <a:r>
              <a:rPr lang="en-US" dirty="0" smtClean="0"/>
              <a:t>Replicates instruction blocks within a loop</a:t>
            </a:r>
          </a:p>
          <a:p>
            <a:pPr lvl="1"/>
            <a:r>
              <a:rPr lang="en-US" dirty="0" smtClean="0"/>
              <a:t>Replicates caches (if possible)</a:t>
            </a:r>
          </a:p>
          <a:p>
            <a:endParaRPr lang="en-US" dirty="0" smtClean="0"/>
          </a:p>
          <a:p>
            <a:r>
              <a:rPr lang="en-US" dirty="0" smtClean="0"/>
              <a:t>Tiling</a:t>
            </a:r>
          </a:p>
          <a:p>
            <a:pPr lvl="1"/>
            <a:r>
              <a:rPr lang="en-US" dirty="0" smtClean="0"/>
              <a:t>Duplicates entire function </a:t>
            </a:r>
          </a:p>
          <a:p>
            <a:pPr lvl="1"/>
            <a:r>
              <a:rPr lang="en-US" dirty="0" smtClean="0"/>
              <a:t>Operates on independent data 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47024" y="31242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000000"/>
                </a:solidFill>
              </a:rPr>
              <a:t>Datapath</a:t>
            </a:r>
            <a:r>
              <a:rPr lang="en-US" sz="1200" b="1" dirty="0" smtClean="0">
                <a:solidFill>
                  <a:srgbClr val="000000"/>
                </a:solidFill>
              </a:rPr>
              <a:t> Optimization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47024" y="35814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Resource Estimation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47024" y="40386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Cache Creation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47024" y="4495800"/>
            <a:ext cx="1371600" cy="381000"/>
          </a:xfrm>
          <a:prstGeom prst="roundRect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 HW Gen Optimization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208624" y="3617070"/>
            <a:ext cx="1869336" cy="838200"/>
          </a:xfrm>
          <a:prstGeom prst="cloud">
            <a:avLst/>
          </a:prstGeom>
          <a:gradFill>
            <a:gsLst>
              <a:gs pos="0">
                <a:schemeClr val="accent4">
                  <a:tint val="98000"/>
                  <a:shade val="25000"/>
                  <a:satMod val="250000"/>
                </a:schemeClr>
              </a:gs>
              <a:gs pos="100000">
                <a:srgbClr val="00FF00"/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365760"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CHiMPS Hardware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Generator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(Back End)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6736" y="2895600"/>
            <a:ext cx="1866900" cy="45720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CHiMPS Target Language (CTL)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24216" y="4724400"/>
            <a:ext cx="1155700" cy="304800"/>
          </a:xfrm>
          <a:prstGeom prst="rect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VHDL</a:t>
            </a: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6999324" y="3086100"/>
            <a:ext cx="685800" cy="60960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61224" y="4343400"/>
            <a:ext cx="685800" cy="609600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own Arrow 15"/>
          <p:cNvSpPr/>
          <p:nvPr/>
        </p:nvSpPr>
        <p:spPr>
          <a:xfrm>
            <a:off x="5970624" y="3429000"/>
            <a:ext cx="457200" cy="1745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5970624" y="4495800"/>
            <a:ext cx="457200" cy="17456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00" y="4442592"/>
            <a:ext cx="1447800" cy="4842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Coherence in Many-Cache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4953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Coherence protocol is too heavy-weight for many small caches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Only one cache can hold a writable memory location at a time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Flush data from cache to cache between program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64" name="TextBox 463"/>
          <p:cNvSpPr txBox="1"/>
          <p:nvPr/>
        </p:nvSpPr>
        <p:spPr>
          <a:xfrm>
            <a:off x="8361402" y="4114800"/>
            <a:ext cx="553998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Main Memory</a:t>
            </a:r>
            <a:endParaRPr lang="en-US" sz="1200" dirty="0"/>
          </a:p>
        </p:txBody>
      </p:sp>
      <p:sp>
        <p:nvSpPr>
          <p:cNvPr id="465" name="TextBox 464"/>
          <p:cNvSpPr txBox="1"/>
          <p:nvPr/>
        </p:nvSpPr>
        <p:spPr>
          <a:xfrm>
            <a:off x="8546068" y="2514600"/>
            <a:ext cx="369332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FPGA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7818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057400"/>
            <a:ext cx="457200" cy="9906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676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34290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467600" y="3124200"/>
            <a:ext cx="9906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34290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01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0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48400" y="4191000"/>
            <a:ext cx="20574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6781800" y="54864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CPU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20574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867400" y="3352800"/>
            <a:ext cx="1143000" cy="6096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981200"/>
            <a:ext cx="1676400" cy="11430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1981200"/>
            <a:ext cx="1143000" cy="16764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1905000"/>
            <a:ext cx="3352800" cy="2133600"/>
          </a:xfrm>
          <a:prstGeom prst="rect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34000" y="22098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1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5486400" y="32766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2a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715000" y="25908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423278" y="4233486"/>
            <a:ext cx="304799" cy="378534"/>
            <a:chOff x="6423278" y="4233486"/>
            <a:chExt cx="304799" cy="378534"/>
          </a:xfrm>
        </p:grpSpPr>
        <p:sp>
          <p:nvSpPr>
            <p:cNvPr id="63" name="Rectangle 62"/>
            <p:cNvSpPr/>
            <p:nvPr/>
          </p:nvSpPr>
          <p:spPr>
            <a:xfrm>
              <a:off x="6423278" y="4535820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23278" y="4437144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23278" y="4332162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23278" y="4233486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37678" y="4233486"/>
            <a:ext cx="304800" cy="379538"/>
            <a:chOff x="7337678" y="4233486"/>
            <a:chExt cx="304800" cy="379538"/>
          </a:xfrm>
        </p:grpSpPr>
        <p:sp>
          <p:nvSpPr>
            <p:cNvPr id="68" name="Rectangle 67"/>
            <p:cNvSpPr/>
            <p:nvPr/>
          </p:nvSpPr>
          <p:spPr>
            <a:xfrm>
              <a:off x="7337678" y="4233486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337678" y="4332162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37678" y="4438148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37678" y="453682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880478" y="4233486"/>
            <a:ext cx="304800" cy="379538"/>
            <a:chOff x="6880478" y="4233486"/>
            <a:chExt cx="304800" cy="379538"/>
          </a:xfrm>
        </p:grpSpPr>
        <p:sp>
          <p:nvSpPr>
            <p:cNvPr id="73" name="Rectangle 72"/>
            <p:cNvSpPr/>
            <p:nvPr/>
          </p:nvSpPr>
          <p:spPr>
            <a:xfrm>
              <a:off x="6880478" y="4233486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80478" y="4332162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80478" y="4438148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80478" y="4536824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794878" y="4233486"/>
            <a:ext cx="304800" cy="392238"/>
            <a:chOff x="7794878" y="4233486"/>
            <a:chExt cx="304800" cy="392238"/>
          </a:xfrm>
        </p:grpSpPr>
        <p:sp>
          <p:nvSpPr>
            <p:cNvPr id="78" name="Rectangle 77"/>
            <p:cNvSpPr/>
            <p:nvPr/>
          </p:nvSpPr>
          <p:spPr>
            <a:xfrm>
              <a:off x="7794878" y="4233486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794878" y="4332162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794878" y="4438148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794878" y="4536824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82" name="Right Arrow 81"/>
          <p:cNvSpPr/>
          <p:nvPr/>
        </p:nvSpPr>
        <p:spPr>
          <a:xfrm rot="14354020">
            <a:off x="5963279" y="3312960"/>
            <a:ext cx="2039117" cy="318169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 smtClean="0"/>
              <a:t>Load</a:t>
            </a:r>
            <a:endParaRPr lang="en-US" sz="1100" dirty="0"/>
          </a:p>
        </p:txBody>
      </p:sp>
      <p:sp>
        <p:nvSpPr>
          <p:cNvPr id="83" name="Right Arrow 82"/>
          <p:cNvSpPr/>
          <p:nvPr/>
        </p:nvSpPr>
        <p:spPr>
          <a:xfrm rot="15090330">
            <a:off x="5358731" y="3438026"/>
            <a:ext cx="1825580" cy="304800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 smtClean="0"/>
              <a:t>Load</a:t>
            </a:r>
            <a:endParaRPr lang="en-US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7543800" y="3622818"/>
            <a:ext cx="8382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/>
              <a:t>Phase 2b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Technology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2865120"/>
          </a:xfrm>
        </p:spPr>
        <p:txBody>
          <a:bodyPr>
            <a:normAutofit/>
          </a:bodyPr>
          <a:lstStyle/>
          <a:p>
            <a:r>
              <a:rPr lang="en-US" i="1" dirty="0" smtClean="0"/>
              <a:t>More </a:t>
            </a:r>
            <a:r>
              <a:rPr lang="en-US" dirty="0" smtClean="0"/>
              <a:t>processors, not </a:t>
            </a:r>
            <a:r>
              <a:rPr lang="en-US" i="1" dirty="0" smtClean="0"/>
              <a:t>faster </a:t>
            </a:r>
            <a:r>
              <a:rPr lang="en-US" dirty="0" smtClean="0"/>
              <a:t>processors</a:t>
            </a:r>
          </a:p>
          <a:p>
            <a:pPr lvl="1"/>
            <a:r>
              <a:rPr lang="en-US" dirty="0" smtClean="0"/>
              <a:t>Many programmers never write explicitly parallel code</a:t>
            </a:r>
          </a:p>
          <a:p>
            <a:pPr lvl="1"/>
            <a:r>
              <a:rPr lang="en-US" dirty="0" smtClean="0"/>
              <a:t>Programmers who parallelize struggle to scale</a:t>
            </a:r>
          </a:p>
          <a:p>
            <a:endParaRPr lang="en-US" dirty="0" smtClean="0"/>
          </a:p>
          <a:p>
            <a:r>
              <a:rPr lang="en-US" dirty="0" smtClean="0"/>
              <a:t>Power is as important as performance</a:t>
            </a:r>
          </a:p>
          <a:p>
            <a:pPr lvl="1"/>
            <a:r>
              <a:rPr lang="en-US" dirty="0" smtClean="0"/>
              <a:t>Cost of power drives data center construction, operation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341203"/>
            <a:ext cx="8458200" cy="830997"/>
          </a:xfrm>
          <a:prstGeom prst="rect">
            <a:avLst/>
          </a:prstGeom>
          <a:gradFill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Are there high-performance, power-efficient, </a:t>
            </a:r>
            <a:br>
              <a:rPr lang="en-US" sz="2400" dirty="0" smtClean="0"/>
            </a:br>
            <a:r>
              <a:rPr lang="en-US" sz="2400" dirty="0" smtClean="0"/>
              <a:t>low-cost alternatives to simply adding more processors?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Coherence in Many-Cache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4953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Coherence protocol is too heavy-weight for many small caches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Only one cache can hold a writable memory location at a time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Flush data from cache to cache between program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64" name="TextBox 463"/>
          <p:cNvSpPr txBox="1"/>
          <p:nvPr/>
        </p:nvSpPr>
        <p:spPr>
          <a:xfrm>
            <a:off x="8361402" y="4114800"/>
            <a:ext cx="553998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Main Memory</a:t>
            </a:r>
            <a:endParaRPr lang="en-US" sz="1200" dirty="0"/>
          </a:p>
        </p:txBody>
      </p:sp>
      <p:sp>
        <p:nvSpPr>
          <p:cNvPr id="465" name="TextBox 464"/>
          <p:cNvSpPr txBox="1"/>
          <p:nvPr/>
        </p:nvSpPr>
        <p:spPr>
          <a:xfrm>
            <a:off x="8546068" y="2514600"/>
            <a:ext cx="369332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FPGA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7818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057400"/>
            <a:ext cx="457200" cy="9906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676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34290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467600" y="3124200"/>
            <a:ext cx="9906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34290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01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0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48400" y="4191000"/>
            <a:ext cx="20574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6781800" y="54864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CPU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20574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867400" y="3352800"/>
            <a:ext cx="1143000" cy="6096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981200"/>
            <a:ext cx="1676400" cy="11430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1981200"/>
            <a:ext cx="1143000" cy="16764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1905000"/>
            <a:ext cx="3352800" cy="2133600"/>
          </a:xfrm>
          <a:prstGeom prst="rect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34000" y="22098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1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715000" y="25908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grpSp>
        <p:nvGrpSpPr>
          <p:cNvPr id="5" name="Group 44"/>
          <p:cNvGrpSpPr/>
          <p:nvPr/>
        </p:nvGrpSpPr>
        <p:grpSpPr>
          <a:xfrm>
            <a:off x="5791201" y="2628048"/>
            <a:ext cx="304799" cy="378534"/>
            <a:chOff x="6423278" y="4233486"/>
            <a:chExt cx="304799" cy="378534"/>
          </a:xfrm>
        </p:grpSpPr>
        <p:sp>
          <p:nvSpPr>
            <p:cNvPr id="63" name="Rectangle 62"/>
            <p:cNvSpPr/>
            <p:nvPr/>
          </p:nvSpPr>
          <p:spPr>
            <a:xfrm>
              <a:off x="6423278" y="4535820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23278" y="4437144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23278" y="4332162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23278" y="4233486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62" name="Right Arrow 61"/>
          <p:cNvSpPr/>
          <p:nvPr/>
        </p:nvSpPr>
        <p:spPr>
          <a:xfrm rot="4840571">
            <a:off x="5715000" y="3048000"/>
            <a:ext cx="609600" cy="304800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Flush</a:t>
            </a:r>
            <a:endParaRPr lang="en-US" sz="1100" dirty="0"/>
          </a:p>
        </p:txBody>
      </p:sp>
      <p:sp>
        <p:nvSpPr>
          <p:cNvPr id="67" name="Right Arrow 66"/>
          <p:cNvSpPr/>
          <p:nvPr/>
        </p:nvSpPr>
        <p:spPr>
          <a:xfrm rot="1341610">
            <a:off x="6423464" y="3009991"/>
            <a:ext cx="1350949" cy="256421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Flush</a:t>
            </a:r>
            <a:endParaRPr lang="en-US" sz="11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6324600" y="2209800"/>
            <a:ext cx="304801" cy="643314"/>
            <a:chOff x="5867400" y="4800600"/>
            <a:chExt cx="304801" cy="643314"/>
          </a:xfrm>
        </p:grpSpPr>
        <p:sp>
          <p:nvSpPr>
            <p:cNvPr id="95" name="Rectangle 94"/>
            <p:cNvSpPr/>
            <p:nvPr/>
          </p:nvSpPr>
          <p:spPr>
            <a:xfrm>
              <a:off x="5867401" y="49105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867400" y="48006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867401" y="5140182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867400" y="5030268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867401" y="53677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67400" y="52578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794878" y="4233486"/>
            <a:ext cx="304800" cy="392238"/>
            <a:chOff x="7794878" y="4233486"/>
            <a:chExt cx="304800" cy="392238"/>
          </a:xfrm>
        </p:grpSpPr>
        <p:sp>
          <p:nvSpPr>
            <p:cNvPr id="102" name="Rectangle 101"/>
            <p:cNvSpPr/>
            <p:nvPr/>
          </p:nvSpPr>
          <p:spPr>
            <a:xfrm>
              <a:off x="7794878" y="4233486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794878" y="4332162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94878" y="4438148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794878" y="4536824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5486400" y="32766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2a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7543800" y="3622818"/>
            <a:ext cx="8382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/>
              <a:t>Phase 2b</a:t>
            </a:r>
            <a:endParaRPr lang="en-US" sz="1200" dirty="0"/>
          </a:p>
        </p:txBody>
      </p:sp>
      <p:sp>
        <p:nvSpPr>
          <p:cNvPr id="106" name="Right Arrow 105"/>
          <p:cNvSpPr/>
          <p:nvPr/>
        </p:nvSpPr>
        <p:spPr>
          <a:xfrm rot="16038983">
            <a:off x="6856994" y="3238007"/>
            <a:ext cx="1915952" cy="300563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100" dirty="0" smtClean="0"/>
              <a:t>Load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7" grpId="0" animBg="1"/>
      <p:bldP spid="1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Coherence in Many-Cache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4953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Coherence protocol is too heavy-weight for many small caches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Only one cache can hold a writable memory location at a time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Flush data from cache to cache between program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64" name="TextBox 463"/>
          <p:cNvSpPr txBox="1"/>
          <p:nvPr/>
        </p:nvSpPr>
        <p:spPr>
          <a:xfrm>
            <a:off x="8361402" y="4114800"/>
            <a:ext cx="553998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Main Memory</a:t>
            </a:r>
            <a:endParaRPr lang="en-US" sz="1200" dirty="0"/>
          </a:p>
        </p:txBody>
      </p:sp>
      <p:sp>
        <p:nvSpPr>
          <p:cNvPr id="465" name="TextBox 464"/>
          <p:cNvSpPr txBox="1"/>
          <p:nvPr/>
        </p:nvSpPr>
        <p:spPr>
          <a:xfrm>
            <a:off x="8546068" y="2514600"/>
            <a:ext cx="369332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FPGA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7818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057400"/>
            <a:ext cx="457200" cy="9906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676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34290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467600" y="3124200"/>
            <a:ext cx="9906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34290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01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0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48400" y="4191000"/>
            <a:ext cx="20574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6781800" y="54864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CPU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20574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867400" y="3352800"/>
            <a:ext cx="1143000" cy="6096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981200"/>
            <a:ext cx="1676400" cy="11430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1981200"/>
            <a:ext cx="1143000" cy="16764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1905000"/>
            <a:ext cx="3352800" cy="2133600"/>
          </a:xfrm>
          <a:prstGeom prst="rect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34000" y="22098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1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715000" y="25908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grpSp>
        <p:nvGrpSpPr>
          <p:cNvPr id="5" name="Group 44"/>
          <p:cNvGrpSpPr/>
          <p:nvPr/>
        </p:nvGrpSpPr>
        <p:grpSpPr>
          <a:xfrm>
            <a:off x="6019800" y="3459078"/>
            <a:ext cx="304799" cy="378534"/>
            <a:chOff x="6423278" y="4233486"/>
            <a:chExt cx="304799" cy="378534"/>
          </a:xfrm>
        </p:grpSpPr>
        <p:sp>
          <p:nvSpPr>
            <p:cNvPr id="63" name="Rectangle 62"/>
            <p:cNvSpPr/>
            <p:nvPr/>
          </p:nvSpPr>
          <p:spPr>
            <a:xfrm>
              <a:off x="6423278" y="4535820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23278" y="4437144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23278" y="4332162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423278" y="4233486"/>
              <a:ext cx="304799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62" name="Right Arrow 61"/>
          <p:cNvSpPr/>
          <p:nvPr/>
        </p:nvSpPr>
        <p:spPr>
          <a:xfrm rot="4840571">
            <a:off x="5990968" y="3906864"/>
            <a:ext cx="609600" cy="304800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Flush</a:t>
            </a:r>
            <a:endParaRPr lang="en-US" sz="1100" dirty="0"/>
          </a:p>
        </p:txBody>
      </p:sp>
      <p:grpSp>
        <p:nvGrpSpPr>
          <p:cNvPr id="7" name="Group 92"/>
          <p:cNvGrpSpPr/>
          <p:nvPr/>
        </p:nvGrpSpPr>
        <p:grpSpPr>
          <a:xfrm rot="5400000">
            <a:off x="7810236" y="3031144"/>
            <a:ext cx="304801" cy="643314"/>
            <a:chOff x="5867400" y="4800600"/>
            <a:chExt cx="304801" cy="643314"/>
          </a:xfrm>
        </p:grpSpPr>
        <p:sp>
          <p:nvSpPr>
            <p:cNvPr id="72" name="Rectangle 71"/>
            <p:cNvSpPr/>
            <p:nvPr/>
          </p:nvSpPr>
          <p:spPr>
            <a:xfrm>
              <a:off x="5867401" y="49105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867400" y="48006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867401" y="5140182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867400" y="5030268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867401" y="53677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67400" y="52578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9" name="Group 100"/>
          <p:cNvGrpSpPr/>
          <p:nvPr/>
        </p:nvGrpSpPr>
        <p:grpSpPr>
          <a:xfrm>
            <a:off x="7543800" y="2085012"/>
            <a:ext cx="304800" cy="392238"/>
            <a:chOff x="7794878" y="4233486"/>
            <a:chExt cx="304800" cy="392238"/>
          </a:xfrm>
        </p:grpSpPr>
        <p:sp>
          <p:nvSpPr>
            <p:cNvPr id="102" name="Rectangle 101"/>
            <p:cNvSpPr/>
            <p:nvPr/>
          </p:nvSpPr>
          <p:spPr>
            <a:xfrm>
              <a:off x="7794878" y="4233486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794878" y="4332162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7794878" y="4438148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794878" y="4536824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486400" y="32766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2a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7543800" y="3622818"/>
            <a:ext cx="8382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/>
              <a:t>Phase 2b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Coherence in Many-Cache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4953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Coherence protocol is too heavy-weight for many small caches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Only one cache can hold a writable memory location at a time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Flush data from cache to cache between program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64" name="TextBox 463"/>
          <p:cNvSpPr txBox="1"/>
          <p:nvPr/>
        </p:nvSpPr>
        <p:spPr>
          <a:xfrm>
            <a:off x="8361402" y="4114800"/>
            <a:ext cx="553998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Main Memory</a:t>
            </a:r>
            <a:endParaRPr lang="en-US" sz="1200" dirty="0"/>
          </a:p>
        </p:txBody>
      </p:sp>
      <p:sp>
        <p:nvSpPr>
          <p:cNvPr id="465" name="TextBox 464"/>
          <p:cNvSpPr txBox="1"/>
          <p:nvPr/>
        </p:nvSpPr>
        <p:spPr>
          <a:xfrm>
            <a:off x="8546068" y="2514600"/>
            <a:ext cx="369332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FPGA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7818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057400"/>
            <a:ext cx="457200" cy="9906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676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34290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467600" y="3124200"/>
            <a:ext cx="9906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34290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01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0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48400" y="4191000"/>
            <a:ext cx="20574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6400800" y="4535820"/>
            <a:ext cx="3165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54" name="Rectangle 53"/>
          <p:cNvSpPr/>
          <p:nvPr/>
        </p:nvSpPr>
        <p:spPr>
          <a:xfrm>
            <a:off x="6400800" y="4437144"/>
            <a:ext cx="3165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55" name="Rectangle 54"/>
          <p:cNvSpPr/>
          <p:nvPr/>
        </p:nvSpPr>
        <p:spPr>
          <a:xfrm>
            <a:off x="6400800" y="4332162"/>
            <a:ext cx="3165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56" name="Rectangle 55"/>
          <p:cNvSpPr/>
          <p:nvPr/>
        </p:nvSpPr>
        <p:spPr>
          <a:xfrm>
            <a:off x="6400800" y="4233486"/>
            <a:ext cx="316522" cy="76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sp>
        <p:nvSpPr>
          <p:cNvPr id="58" name="Rectangle 57"/>
          <p:cNvSpPr/>
          <p:nvPr/>
        </p:nvSpPr>
        <p:spPr>
          <a:xfrm>
            <a:off x="6781800" y="54864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CPU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3625753">
            <a:off x="6213650" y="4945374"/>
            <a:ext cx="1185093" cy="259789"/>
          </a:xfrm>
          <a:prstGeom prst="rightArrow">
            <a:avLst/>
          </a:prstGeom>
          <a:gradFill>
            <a:gsLst>
              <a:gs pos="0">
                <a:srgbClr val="800000"/>
              </a:gs>
              <a:gs pos="100000">
                <a:srgbClr val="B52032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dirty="0" smtClean="0"/>
              <a:t>Load</a:t>
            </a:r>
            <a:endParaRPr lang="en-US" sz="1100" dirty="0"/>
          </a:p>
        </p:txBody>
      </p:sp>
      <p:sp>
        <p:nvSpPr>
          <p:cNvPr id="31" name="Rectangle 30"/>
          <p:cNvSpPr/>
          <p:nvPr/>
        </p:nvSpPr>
        <p:spPr>
          <a:xfrm>
            <a:off x="7467600" y="20574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867400" y="3352800"/>
            <a:ext cx="1143000" cy="6096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981200"/>
            <a:ext cx="1676400" cy="11430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1981200"/>
            <a:ext cx="1143000" cy="16764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1905000"/>
            <a:ext cx="3352800" cy="2133600"/>
          </a:xfrm>
          <a:prstGeom prst="rect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34000" y="22098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1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715000" y="25908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grpSp>
        <p:nvGrpSpPr>
          <p:cNvPr id="62" name="Group 92"/>
          <p:cNvGrpSpPr/>
          <p:nvPr/>
        </p:nvGrpSpPr>
        <p:grpSpPr>
          <a:xfrm rot="5400000">
            <a:off x="7810236" y="3031144"/>
            <a:ext cx="304801" cy="643314"/>
            <a:chOff x="5867400" y="4800600"/>
            <a:chExt cx="304801" cy="643314"/>
          </a:xfrm>
        </p:grpSpPr>
        <p:sp>
          <p:nvSpPr>
            <p:cNvPr id="63" name="Rectangle 62"/>
            <p:cNvSpPr/>
            <p:nvPr/>
          </p:nvSpPr>
          <p:spPr>
            <a:xfrm>
              <a:off x="5867401" y="49105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67400" y="48006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67401" y="5140182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7400" y="5030268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67401" y="53677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52578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69" name="Group 100"/>
          <p:cNvGrpSpPr/>
          <p:nvPr/>
        </p:nvGrpSpPr>
        <p:grpSpPr>
          <a:xfrm>
            <a:off x="7543800" y="2085012"/>
            <a:ext cx="304800" cy="392238"/>
            <a:chOff x="7794878" y="4233486"/>
            <a:chExt cx="304800" cy="392238"/>
          </a:xfrm>
        </p:grpSpPr>
        <p:sp>
          <p:nvSpPr>
            <p:cNvPr id="70" name="Rectangle 69"/>
            <p:cNvSpPr/>
            <p:nvPr/>
          </p:nvSpPr>
          <p:spPr>
            <a:xfrm>
              <a:off x="7794878" y="4233486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94878" y="4332162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794878" y="4438148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94878" y="4536824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86400" y="32766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2a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543800" y="3622818"/>
            <a:ext cx="8382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/>
              <a:t>Phase 2b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Coherence in Many-Cache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35480"/>
            <a:ext cx="4953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Coherence protocol is too heavy-weight for many small caches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Only one cache can hold a writable memory location at a time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Flush data from cache to cache between program phases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64" name="TextBox 463"/>
          <p:cNvSpPr txBox="1"/>
          <p:nvPr/>
        </p:nvSpPr>
        <p:spPr>
          <a:xfrm>
            <a:off x="8361402" y="4114800"/>
            <a:ext cx="553998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Main Memory</a:t>
            </a:r>
            <a:endParaRPr lang="en-US" sz="1200" dirty="0"/>
          </a:p>
        </p:txBody>
      </p:sp>
      <p:sp>
        <p:nvSpPr>
          <p:cNvPr id="465" name="TextBox 464"/>
          <p:cNvSpPr txBox="1"/>
          <p:nvPr/>
        </p:nvSpPr>
        <p:spPr>
          <a:xfrm>
            <a:off x="8546068" y="2514600"/>
            <a:ext cx="369332" cy="6858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dirty="0" smtClean="0"/>
              <a:t>FPGA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67818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48400" y="2057400"/>
            <a:ext cx="457200" cy="9906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67818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676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15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34290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7467600" y="3124200"/>
            <a:ext cx="9906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477000" y="34290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01000" y="20574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001000" y="2590800"/>
            <a:ext cx="457200" cy="4572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48400" y="4191000"/>
            <a:ext cx="20574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6781800" y="5486400"/>
            <a:ext cx="990600" cy="9906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CPU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467600" y="20574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867400" y="3352800"/>
            <a:ext cx="1143000" cy="6096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1981200"/>
            <a:ext cx="1676400" cy="11430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1981200"/>
            <a:ext cx="1143000" cy="1676400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1905000"/>
            <a:ext cx="3352800" cy="2133600"/>
          </a:xfrm>
          <a:prstGeom prst="rect">
            <a:avLst/>
          </a:prstGeom>
          <a:noFill/>
          <a:ln w="31750" cap="flat" cmpd="sng" algn="ctr">
            <a:solidFill>
              <a:schemeClr val="bg2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5334000" y="22098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1</a:t>
            </a:r>
            <a:endParaRPr lang="en-US" sz="1200" dirty="0"/>
          </a:p>
        </p:txBody>
      </p:sp>
      <p:sp>
        <p:nvSpPr>
          <p:cNvPr id="61" name="Rectangle 60"/>
          <p:cNvSpPr/>
          <p:nvPr/>
        </p:nvSpPr>
        <p:spPr>
          <a:xfrm>
            <a:off x="5715000" y="2590800"/>
            <a:ext cx="457200" cy="4572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1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858000" y="5562600"/>
            <a:ext cx="316522" cy="378534"/>
            <a:chOff x="6858000" y="5562600"/>
            <a:chExt cx="316522" cy="378534"/>
          </a:xfrm>
        </p:grpSpPr>
        <p:sp>
          <p:nvSpPr>
            <p:cNvPr id="53" name="Rectangle 52"/>
            <p:cNvSpPr/>
            <p:nvPr/>
          </p:nvSpPr>
          <p:spPr>
            <a:xfrm>
              <a:off x="6858000" y="5864934"/>
              <a:ext cx="316522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858000" y="5766258"/>
              <a:ext cx="316522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858000" y="5661276"/>
              <a:ext cx="316522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58000" y="5562600"/>
              <a:ext cx="316522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62" name="Group 92"/>
          <p:cNvGrpSpPr/>
          <p:nvPr/>
        </p:nvGrpSpPr>
        <p:grpSpPr>
          <a:xfrm rot="5400000">
            <a:off x="7810236" y="3031144"/>
            <a:ext cx="304801" cy="643314"/>
            <a:chOff x="5867400" y="4800600"/>
            <a:chExt cx="304801" cy="643314"/>
          </a:xfrm>
        </p:grpSpPr>
        <p:sp>
          <p:nvSpPr>
            <p:cNvPr id="63" name="Rectangle 62"/>
            <p:cNvSpPr/>
            <p:nvPr/>
          </p:nvSpPr>
          <p:spPr>
            <a:xfrm>
              <a:off x="5867401" y="49105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67400" y="48006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67401" y="5140182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67400" y="5030268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67401" y="5367714"/>
              <a:ext cx="304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7400" y="5257800"/>
              <a:ext cx="304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grpSp>
        <p:nvGrpSpPr>
          <p:cNvPr id="69" name="Group 100"/>
          <p:cNvGrpSpPr/>
          <p:nvPr/>
        </p:nvGrpSpPr>
        <p:grpSpPr>
          <a:xfrm>
            <a:off x="7543800" y="2085012"/>
            <a:ext cx="304800" cy="392238"/>
            <a:chOff x="7794878" y="4233486"/>
            <a:chExt cx="304800" cy="392238"/>
          </a:xfrm>
        </p:grpSpPr>
        <p:sp>
          <p:nvSpPr>
            <p:cNvPr id="70" name="Rectangle 69"/>
            <p:cNvSpPr/>
            <p:nvPr/>
          </p:nvSpPr>
          <p:spPr>
            <a:xfrm>
              <a:off x="7794878" y="4233486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94878" y="4332162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794878" y="4438148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7794878" y="4536824"/>
              <a:ext cx="304800" cy="889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86400" y="3276600"/>
            <a:ext cx="369332" cy="685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200" dirty="0" smtClean="0"/>
              <a:t>Phase 2a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7543800" y="3622818"/>
            <a:ext cx="8382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dirty="0" smtClean="0"/>
              <a:t>Phase 2b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CHiMPS and the Many-Cache Architecture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Many-Cache Model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Cache Generation &amp; Optimization</a:t>
            </a:r>
          </a:p>
          <a:p>
            <a:r>
              <a:rPr lang="en-US" dirty="0" smtClean="0"/>
              <a:t>Target Platform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Power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Target Platform – Xilinx ACP</a:t>
            </a:r>
            <a:endParaRPr lang="en-US" dirty="0"/>
          </a:p>
        </p:txBody>
      </p:sp>
      <p:pic>
        <p:nvPicPr>
          <p:cNvPr id="6" name="Content Placeholder 5" descr="Xilinx_ACP_3_small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774" r="14483" b="24738"/>
          <a:stretch>
            <a:fillRect/>
          </a:stretch>
        </p:blipFill>
        <p:spPr>
          <a:xfrm>
            <a:off x="5486400" y="2286000"/>
            <a:ext cx="2819400" cy="4116515"/>
          </a:xfrm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5" name="Content Placeholder 44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196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Multi-socket motherboard</a:t>
            </a:r>
          </a:p>
          <a:p>
            <a:r>
              <a:rPr lang="en-US" dirty="0" smtClean="0"/>
              <a:t>Intel 2.66 GHz 4-core Xeon</a:t>
            </a:r>
          </a:p>
          <a:p>
            <a:r>
              <a:rPr lang="en-US" dirty="0" smtClean="0"/>
              <a:t>Xilinx Virtex-5 LX110T</a:t>
            </a:r>
          </a:p>
          <a:p>
            <a:pPr lvl="1"/>
            <a:r>
              <a:rPr lang="en-US" dirty="0" smtClean="0"/>
              <a:t>CPU and FPGA are peers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Share the system bus (FSB)</a:t>
            </a:r>
          </a:p>
          <a:p>
            <a:pPr lvl="1"/>
            <a:r>
              <a:rPr lang="en-US" dirty="0" smtClean="0"/>
              <a:t>8.6 GB/</a:t>
            </a:r>
            <a:r>
              <a:rPr lang="en-US" dirty="0" err="1" smtClean="0"/>
              <a:t>s</a:t>
            </a:r>
            <a:r>
              <a:rPr lang="en-US" dirty="0" smtClean="0"/>
              <a:t> read bandwidth</a:t>
            </a:r>
          </a:p>
          <a:p>
            <a:pPr lvl="1"/>
            <a:r>
              <a:rPr lang="en-US" dirty="0" smtClean="0"/>
              <a:t>5.0 GB/</a:t>
            </a:r>
            <a:r>
              <a:rPr lang="en-US" dirty="0" err="1" smtClean="0"/>
              <a:t>s</a:t>
            </a:r>
            <a:r>
              <a:rPr lang="en-US" dirty="0" smtClean="0"/>
              <a:t> write bandwidth</a:t>
            </a:r>
          </a:p>
          <a:p>
            <a:pPr lvl="1"/>
            <a:r>
              <a:rPr lang="en-US" dirty="0" smtClean="0"/>
              <a:t>108 ns memory latency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77000" y="6457890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FPGA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62600" y="1905000"/>
            <a:ext cx="715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CPU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858000" y="1905000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CPU </a:t>
            </a:r>
            <a:r>
              <a:rPr lang="en-US" sz="2000" b="1" dirty="0" err="1" smtClean="0"/>
              <a:t>Heatsink</a:t>
            </a:r>
            <a:endParaRPr lang="en-US" sz="2000" b="1" dirty="0"/>
          </a:p>
        </p:txBody>
      </p:sp>
      <p:cxnSp>
        <p:nvCxnSpPr>
          <p:cNvPr id="51" name="Straight Connector 50"/>
          <p:cNvCxnSpPr>
            <a:stCxn id="47" idx="0"/>
          </p:cNvCxnSpPr>
          <p:nvPr/>
        </p:nvCxnSpPr>
        <p:spPr>
          <a:xfrm rot="16200000" flipV="1">
            <a:off x="6359740" y="5908460"/>
            <a:ext cx="1047690" cy="51170"/>
          </a:xfrm>
          <a:prstGeom prst="line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2"/>
          </p:cNvCxnSpPr>
          <p:nvPr/>
        </p:nvCxnSpPr>
        <p:spPr>
          <a:xfrm rot="16200000" flipH="1">
            <a:off x="5103213" y="3122013"/>
            <a:ext cx="2419290" cy="785483"/>
          </a:xfrm>
          <a:prstGeom prst="line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9" idx="2"/>
          </p:cNvCxnSpPr>
          <p:nvPr/>
        </p:nvCxnSpPr>
        <p:spPr>
          <a:xfrm rot="5400000">
            <a:off x="7114727" y="2353184"/>
            <a:ext cx="742890" cy="646743"/>
          </a:xfrm>
          <a:prstGeom prst="line">
            <a:avLst/>
          </a:prstGeom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CHiMPS and the Many-Cache Architecture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Many-Cache Model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Cache Generation &amp; Optimization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Target Platform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86800" cy="46939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Firmware for ACP is still under development</a:t>
            </a:r>
          </a:p>
          <a:p>
            <a:r>
              <a:rPr lang="en-US" dirty="0" smtClean="0"/>
              <a:t>Hybrid evaluation methodology</a:t>
            </a:r>
          </a:p>
          <a:p>
            <a:pPr lvl="1"/>
            <a:r>
              <a:rPr lang="en-US" dirty="0" smtClean="0"/>
              <a:t>Component power, performance from microbenchmarks on ACP</a:t>
            </a:r>
          </a:p>
          <a:p>
            <a:pPr lvl="2"/>
            <a:r>
              <a:rPr lang="en-US" dirty="0" smtClean="0"/>
              <a:t>Used as input to cycle-accurate simulator</a:t>
            </a:r>
          </a:p>
          <a:p>
            <a:pPr lvl="1"/>
            <a:r>
              <a:rPr lang="en-US" dirty="0" smtClean="0"/>
              <a:t>Area, frequency based on synthesis to </a:t>
            </a:r>
            <a:r>
              <a:rPr lang="en-US" dirty="0" err="1" smtClean="0"/>
              <a:t>ACP’s</a:t>
            </a:r>
            <a:r>
              <a:rPr lang="en-US" dirty="0" smtClean="0"/>
              <a:t> FPGA</a:t>
            </a:r>
          </a:p>
          <a:p>
            <a:pPr lvl="1"/>
            <a:r>
              <a:rPr lang="en-US" dirty="0" smtClean="0"/>
              <a:t>Benchmark results validated with full VHDL implementation of kernels on prior platform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Benchmarks are generic, unmodified C except:</a:t>
            </a:r>
          </a:p>
          <a:p>
            <a:pPr lvl="1"/>
            <a:r>
              <a:rPr lang="en-US" dirty="0" err="1" smtClean="0"/>
              <a:t>pragma</a:t>
            </a:r>
            <a:r>
              <a:rPr lang="en-US" dirty="0" smtClean="0"/>
              <a:t> selects code for FPGA</a:t>
            </a:r>
          </a:p>
          <a:p>
            <a:pPr lvl="1"/>
            <a:r>
              <a:rPr lang="en-US" dirty="0" smtClean="0">
                <a:latin typeface="Courier New" pitchFamily="49" charset="0"/>
                <a:cs typeface="Courier New" pitchFamily="49" charset="0"/>
              </a:rPr>
              <a:t>restrict</a:t>
            </a:r>
            <a:r>
              <a:rPr lang="en-US" dirty="0" smtClean="0"/>
              <a:t> keyword: specifies that pointers passed as function parameters are independent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CPU-Like Cache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Only 1.08x average performance boost over a CPU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533400" y="22860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438400" y="46482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88814" y="4646612"/>
            <a:ext cx="1295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15200" y="4648200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76400" y="4648200"/>
            <a:ext cx="3048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Multiple Banks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2.2x for single, </a:t>
            </a:r>
            <a:r>
              <a:rPr lang="en-US" b="1" dirty="0" smtClean="0">
                <a:solidFill>
                  <a:srgbClr val="3366FF"/>
                </a:solidFill>
              </a:rPr>
              <a:t>2 bank</a:t>
            </a:r>
            <a:r>
              <a:rPr lang="en-US" dirty="0" smtClean="0"/>
              <a:t> cache</a:t>
            </a:r>
          </a:p>
          <a:p>
            <a:r>
              <a:rPr lang="en-US" dirty="0" smtClean="0"/>
              <a:t>3.0x for single, </a:t>
            </a:r>
            <a:r>
              <a:rPr lang="en-US" b="1" dirty="0" smtClean="0">
                <a:solidFill>
                  <a:srgbClr val="3366FF"/>
                </a:solidFill>
              </a:rPr>
              <a:t>4 bank</a:t>
            </a:r>
            <a:r>
              <a:rPr lang="en-US" dirty="0" smtClean="0"/>
              <a:t> cache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81000" y="2514600"/>
          <a:ext cx="8001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FPGA-based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5EA70-CD34-44E2-8BAB-3235D328D6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267200" cy="3947315"/>
          </a:xfrm>
        </p:spPr>
        <p:txBody>
          <a:bodyPr/>
          <a:lstStyle/>
          <a:p>
            <a:r>
              <a:rPr lang="en-US" dirty="0" smtClean="0"/>
              <a:t>Sea of generic logic, memory, and interconnect</a:t>
            </a:r>
          </a:p>
          <a:p>
            <a:r>
              <a:rPr lang="en-US" dirty="0" smtClean="0"/>
              <a:t>Configure into lots of custom processing elements for parallelism</a:t>
            </a:r>
          </a:p>
          <a:p>
            <a:r>
              <a:rPr lang="en-US" dirty="0" smtClean="0"/>
              <a:t>Low power due to efficiency (5-15 W)</a:t>
            </a:r>
            <a:endParaRPr lang="en-US" dirty="0"/>
          </a:p>
        </p:txBody>
      </p:sp>
      <p:pic>
        <p:nvPicPr>
          <p:cNvPr id="22" name="Content Placeholder 14" descr="Picture 8.png"/>
          <p:cNvPicPr>
            <a:picLocks noChangeAspect="1"/>
          </p:cNvPicPr>
          <p:nvPr/>
        </p:nvPicPr>
        <p:blipFill>
          <a:blip r:embed="rId3" cstate="print"/>
          <a:srcRect b="-290"/>
          <a:stretch>
            <a:fillRect/>
          </a:stretch>
        </p:blipFill>
        <p:spPr>
          <a:xfrm>
            <a:off x="4724400" y="2057400"/>
            <a:ext cx="3915833" cy="28194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33400" y="5334000"/>
            <a:ext cx="8229600" cy="1143000"/>
          </a:xfrm>
          <a:prstGeom prst="roundRect">
            <a:avLst/>
          </a:prstGeom>
          <a:gradFill>
            <a:gsLst>
              <a:gs pos="0">
                <a:schemeClr val="accent2">
                  <a:tint val="98000"/>
                  <a:shade val="25000"/>
                  <a:satMod val="2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have to write your application in a Hardware Description Language (HDL)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Many-Cache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noProof="0" dirty="0" smtClean="0"/>
              <a:t>3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.0x for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multi-bank cache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3.6x for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multi-bank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cache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1143000" y="2336800"/>
          <a:ext cx="69342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/>
              <a:t>Many-Cache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600200"/>
            <a:ext cx="8229600" cy="46939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4.5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3366FF"/>
                </a:solidFill>
              </a:rPr>
              <a:t>optimized</a:t>
            </a:r>
            <a:r>
              <a:rPr lang="en-US" sz="2600" dirty="0" smtClean="0"/>
              <a:t>,</a:t>
            </a:r>
            <a:r>
              <a:rPr lang="en-US" sz="2600" b="1" dirty="0" smtClean="0">
                <a:solidFill>
                  <a:srgbClr val="3366FF"/>
                </a:solidFill>
              </a:rPr>
              <a:t> </a:t>
            </a:r>
            <a:r>
              <a:rPr lang="en-US" sz="2600" dirty="0" smtClean="0"/>
              <a:t>single, multi-bank cache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7.8x for </a:t>
            </a:r>
            <a:r>
              <a:rPr lang="en-US" sz="2600" b="1" dirty="0" smtClean="0">
                <a:solidFill>
                  <a:srgbClr val="3366FF"/>
                </a:solidFill>
              </a:rPr>
              <a:t>optimized</a:t>
            </a:r>
            <a:r>
              <a:rPr lang="en-US" sz="2600" dirty="0" smtClean="0"/>
              <a:t>,</a:t>
            </a:r>
            <a:r>
              <a:rPr lang="en-US" sz="2600" b="1" dirty="0" smtClean="0">
                <a:solidFill>
                  <a:srgbClr val="3366FF"/>
                </a:solidFill>
              </a:rPr>
              <a:t> </a:t>
            </a:r>
            <a:r>
              <a:rPr lang="en-US" sz="2600" dirty="0" smtClean="0"/>
              <a:t>many, multi-bank cache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0" y="2590800"/>
          <a:ext cx="8839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92448" y="251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Black-</a:t>
            </a:r>
            <a:r>
              <a:rPr lang="en-US" dirty="0" err="1" smtClean="0"/>
              <a:t>Scholes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36576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162800" y="685800"/>
            <a:ext cx="1600200" cy="762000"/>
            <a:chOff x="6705600" y="1219200"/>
            <a:chExt cx="1600200" cy="762000"/>
          </a:xfrm>
        </p:grpSpPr>
        <p:sp>
          <p:nvSpPr>
            <p:cNvPr id="9" name="Rectangle 8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682335" y="609600"/>
            <a:ext cx="461665" cy="9130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00667" y="3810000"/>
            <a:ext cx="1066800" cy="2362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Black-</a:t>
            </a:r>
            <a:r>
              <a:rPr lang="en-US" dirty="0" err="1" smtClean="0"/>
              <a:t>Scholes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36576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162800" y="685800"/>
            <a:ext cx="1600200" cy="762000"/>
            <a:chOff x="6705600" y="1219200"/>
            <a:chExt cx="1600200" cy="762000"/>
          </a:xfrm>
        </p:grpSpPr>
        <p:sp>
          <p:nvSpPr>
            <p:cNvPr id="9" name="Rectangle 8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7162800" y="1905000"/>
            <a:ext cx="1600200" cy="762000"/>
            <a:chOff x="6705600" y="1219200"/>
            <a:chExt cx="1600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7"/>
          <p:cNvGrpSpPr/>
          <p:nvPr/>
        </p:nvGrpSpPr>
        <p:grpSpPr>
          <a:xfrm>
            <a:off x="6019800" y="1676400"/>
            <a:ext cx="1600200" cy="838200"/>
            <a:chOff x="6019800" y="1676400"/>
            <a:chExt cx="1600200" cy="838200"/>
          </a:xfrm>
        </p:grpSpPr>
        <p:sp>
          <p:nvSpPr>
            <p:cNvPr id="24" name="Rectangle 23"/>
            <p:cNvSpPr/>
            <p:nvPr/>
          </p:nvSpPr>
          <p:spPr>
            <a:xfrm>
              <a:off x="7162800" y="16764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9800" y="1676400"/>
              <a:ext cx="7620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6781800" y="18288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682335" y="609600"/>
            <a:ext cx="461665" cy="9130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686800" y="1752600"/>
            <a:ext cx="461665" cy="981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unroll x2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099733" y="3810000"/>
            <a:ext cx="1066800" cy="2362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Black-</a:t>
            </a:r>
            <a:r>
              <a:rPr lang="en-US" dirty="0" err="1" smtClean="0"/>
              <a:t>Scholes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36576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162800" y="685800"/>
            <a:ext cx="1600200" cy="762000"/>
            <a:chOff x="6705600" y="1219200"/>
            <a:chExt cx="1600200" cy="762000"/>
          </a:xfrm>
        </p:grpSpPr>
        <p:sp>
          <p:nvSpPr>
            <p:cNvPr id="9" name="Rectangle 8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7162800" y="1905000"/>
            <a:ext cx="1600200" cy="762000"/>
            <a:chOff x="6705600" y="1219200"/>
            <a:chExt cx="1600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7"/>
          <p:cNvGrpSpPr/>
          <p:nvPr/>
        </p:nvGrpSpPr>
        <p:grpSpPr>
          <a:xfrm>
            <a:off x="6019800" y="1676400"/>
            <a:ext cx="1600200" cy="838200"/>
            <a:chOff x="6019800" y="1676400"/>
            <a:chExt cx="1600200" cy="838200"/>
          </a:xfrm>
        </p:grpSpPr>
        <p:sp>
          <p:nvSpPr>
            <p:cNvPr id="24" name="Rectangle 23"/>
            <p:cNvSpPr/>
            <p:nvPr/>
          </p:nvSpPr>
          <p:spPr>
            <a:xfrm>
              <a:off x="7162800" y="16764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9800" y="1676400"/>
              <a:ext cx="7620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6781800" y="18288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682335" y="609600"/>
            <a:ext cx="461665" cy="9130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686800" y="1752600"/>
            <a:ext cx="461665" cy="981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unroll x2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682335" y="3124200"/>
            <a:ext cx="461665" cy="100283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unroll x4</a:t>
            </a:r>
            <a:endParaRPr lang="en-US" dirty="0"/>
          </a:p>
        </p:txBody>
      </p:sp>
      <p:grpSp>
        <p:nvGrpSpPr>
          <p:cNvPr id="12" name="Group 81"/>
          <p:cNvGrpSpPr/>
          <p:nvPr/>
        </p:nvGrpSpPr>
        <p:grpSpPr>
          <a:xfrm>
            <a:off x="5867400" y="3048000"/>
            <a:ext cx="1371600" cy="533400"/>
            <a:chOff x="6705600" y="1447800"/>
            <a:chExt cx="1371600" cy="533400"/>
          </a:xfrm>
        </p:grpSpPr>
        <p:sp>
          <p:nvSpPr>
            <p:cNvPr id="83" name="Rectangle 82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438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Left-Right Arrow 84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89"/>
          <p:cNvGrpSpPr/>
          <p:nvPr/>
        </p:nvGrpSpPr>
        <p:grpSpPr>
          <a:xfrm>
            <a:off x="7315200" y="3048000"/>
            <a:ext cx="1371600" cy="533400"/>
            <a:chOff x="6629400" y="1447800"/>
            <a:chExt cx="1371600" cy="533400"/>
          </a:xfrm>
        </p:grpSpPr>
        <p:sp>
          <p:nvSpPr>
            <p:cNvPr id="91" name="Rectangle 90"/>
            <p:cNvSpPr/>
            <p:nvPr/>
          </p:nvSpPr>
          <p:spPr>
            <a:xfrm>
              <a:off x="75438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294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3" name="Left-Right Arrow 92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5867400" y="3657600"/>
            <a:ext cx="1371600" cy="533400"/>
            <a:chOff x="6705600" y="1447800"/>
            <a:chExt cx="1371600" cy="533400"/>
          </a:xfrm>
        </p:grpSpPr>
        <p:sp>
          <p:nvSpPr>
            <p:cNvPr id="100" name="Rectangle 99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5438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2" name="Left-Right Arrow 101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02"/>
          <p:cNvGrpSpPr/>
          <p:nvPr/>
        </p:nvGrpSpPr>
        <p:grpSpPr>
          <a:xfrm>
            <a:off x="7315200" y="3657600"/>
            <a:ext cx="1371600" cy="533400"/>
            <a:chOff x="6629400" y="1447800"/>
            <a:chExt cx="1371600" cy="533400"/>
          </a:xfrm>
        </p:grpSpPr>
        <p:sp>
          <p:nvSpPr>
            <p:cNvPr id="104" name="Rectangle 103"/>
            <p:cNvSpPr/>
            <p:nvPr/>
          </p:nvSpPr>
          <p:spPr>
            <a:xfrm>
              <a:off x="75438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6294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6" name="Left-Right Arrow 105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3048000" y="3810000"/>
            <a:ext cx="1066800" cy="2362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Black-</a:t>
            </a:r>
            <a:r>
              <a:rPr lang="en-US" dirty="0" err="1" smtClean="0"/>
              <a:t>Scholes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228600" y="3657600"/>
          <a:ext cx="50292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162800" y="685800"/>
            <a:ext cx="1600200" cy="762000"/>
            <a:chOff x="6705600" y="1219200"/>
            <a:chExt cx="1600200" cy="762000"/>
          </a:xfrm>
        </p:grpSpPr>
        <p:sp>
          <p:nvSpPr>
            <p:cNvPr id="9" name="Rectangle 8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1" name="Left-Right Arrow 10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7162800" y="1905000"/>
            <a:ext cx="1600200" cy="762000"/>
            <a:chOff x="6705600" y="1219200"/>
            <a:chExt cx="1600200" cy="762000"/>
          </a:xfrm>
        </p:grpSpPr>
        <p:sp>
          <p:nvSpPr>
            <p:cNvPr id="20" name="Rectangle 19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543800" y="1219200"/>
              <a:ext cx="762000" cy="762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97"/>
          <p:cNvGrpSpPr/>
          <p:nvPr/>
        </p:nvGrpSpPr>
        <p:grpSpPr>
          <a:xfrm>
            <a:off x="6019800" y="1676400"/>
            <a:ext cx="1600200" cy="838200"/>
            <a:chOff x="6019800" y="1676400"/>
            <a:chExt cx="1600200" cy="838200"/>
          </a:xfrm>
        </p:grpSpPr>
        <p:sp>
          <p:nvSpPr>
            <p:cNvPr id="24" name="Rectangle 23"/>
            <p:cNvSpPr/>
            <p:nvPr/>
          </p:nvSpPr>
          <p:spPr>
            <a:xfrm>
              <a:off x="7162800" y="16764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019800" y="1676400"/>
              <a:ext cx="762000" cy="838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128k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6781800" y="18288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69"/>
          <p:cNvGrpSpPr/>
          <p:nvPr/>
        </p:nvGrpSpPr>
        <p:grpSpPr>
          <a:xfrm>
            <a:off x="5943600" y="4495800"/>
            <a:ext cx="2667000" cy="457200"/>
            <a:chOff x="5943600" y="4495800"/>
            <a:chExt cx="2667000" cy="457200"/>
          </a:xfrm>
        </p:grpSpPr>
        <p:grpSp>
          <p:nvGrpSpPr>
            <p:cNvPr id="13" name="Group 26"/>
            <p:cNvGrpSpPr/>
            <p:nvPr/>
          </p:nvGrpSpPr>
          <p:grpSpPr>
            <a:xfrm>
              <a:off x="5943600" y="4495800"/>
              <a:ext cx="1219200" cy="457200"/>
              <a:chOff x="6705600" y="1524000"/>
              <a:chExt cx="1219200" cy="45720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67056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543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Left-Right Arrow 29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4"/>
            <p:cNvGrpSpPr/>
            <p:nvPr/>
          </p:nvGrpSpPr>
          <p:grpSpPr>
            <a:xfrm>
              <a:off x="7391400" y="4495800"/>
              <a:ext cx="1219200" cy="457200"/>
              <a:chOff x="6781800" y="1524000"/>
              <a:chExt cx="1219200" cy="4572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5438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781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Left-Right Arrow 37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8682335" y="609600"/>
            <a:ext cx="461665" cy="91307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8686800" y="1752600"/>
            <a:ext cx="461665" cy="98162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unroll x2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8682335" y="3124200"/>
            <a:ext cx="461665" cy="100283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unroll x4</a:t>
            </a:r>
            <a:endParaRPr lang="en-US" dirty="0"/>
          </a:p>
        </p:txBody>
      </p:sp>
      <p:grpSp>
        <p:nvGrpSpPr>
          <p:cNvPr id="15" name="Group 81"/>
          <p:cNvGrpSpPr/>
          <p:nvPr/>
        </p:nvGrpSpPr>
        <p:grpSpPr>
          <a:xfrm>
            <a:off x="5867400" y="3048000"/>
            <a:ext cx="1371600" cy="533400"/>
            <a:chOff x="6705600" y="1447800"/>
            <a:chExt cx="1371600" cy="533400"/>
          </a:xfrm>
        </p:grpSpPr>
        <p:sp>
          <p:nvSpPr>
            <p:cNvPr id="83" name="Rectangle 82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438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5" name="Left-Right Arrow 84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89"/>
          <p:cNvGrpSpPr/>
          <p:nvPr/>
        </p:nvGrpSpPr>
        <p:grpSpPr>
          <a:xfrm>
            <a:off x="7315200" y="3048000"/>
            <a:ext cx="1371600" cy="533400"/>
            <a:chOff x="6629400" y="1447800"/>
            <a:chExt cx="1371600" cy="533400"/>
          </a:xfrm>
        </p:grpSpPr>
        <p:sp>
          <p:nvSpPr>
            <p:cNvPr id="91" name="Rectangle 90"/>
            <p:cNvSpPr/>
            <p:nvPr/>
          </p:nvSpPr>
          <p:spPr>
            <a:xfrm>
              <a:off x="75438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6294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3" name="Left-Right Arrow 92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98"/>
          <p:cNvGrpSpPr/>
          <p:nvPr/>
        </p:nvGrpSpPr>
        <p:grpSpPr>
          <a:xfrm>
            <a:off x="5867400" y="3657600"/>
            <a:ext cx="1371600" cy="533400"/>
            <a:chOff x="6705600" y="1447800"/>
            <a:chExt cx="1371600" cy="533400"/>
          </a:xfrm>
        </p:grpSpPr>
        <p:sp>
          <p:nvSpPr>
            <p:cNvPr id="100" name="Rectangle 99"/>
            <p:cNvSpPr/>
            <p:nvPr/>
          </p:nvSpPr>
          <p:spPr>
            <a:xfrm>
              <a:off x="67056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5438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2" name="Left-Right Arrow 101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02"/>
          <p:cNvGrpSpPr/>
          <p:nvPr/>
        </p:nvGrpSpPr>
        <p:grpSpPr>
          <a:xfrm>
            <a:off x="7315200" y="3657600"/>
            <a:ext cx="1371600" cy="533400"/>
            <a:chOff x="6629400" y="1447800"/>
            <a:chExt cx="1371600" cy="533400"/>
          </a:xfrm>
        </p:grpSpPr>
        <p:sp>
          <p:nvSpPr>
            <p:cNvPr id="104" name="Rectangle 103"/>
            <p:cNvSpPr/>
            <p:nvPr/>
          </p:nvSpPr>
          <p:spPr>
            <a:xfrm>
              <a:off x="7543800" y="1524000"/>
              <a:ext cx="457200" cy="45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D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629400" y="1447800"/>
              <a:ext cx="533400" cy="533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64k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06" name="Left-Right Arrow 105"/>
            <p:cNvSpPr/>
            <p:nvPr/>
          </p:nvSpPr>
          <p:spPr>
            <a:xfrm>
              <a:off x="7162800" y="1676400"/>
              <a:ext cx="381000" cy="152400"/>
            </a:xfrm>
            <a:prstGeom prst="left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8682335" y="5029200"/>
            <a:ext cx="461665" cy="99368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dirty="0" smtClean="0"/>
              <a:t>unroll x8</a:t>
            </a:r>
            <a:endParaRPr lang="en-US" dirty="0"/>
          </a:p>
        </p:txBody>
      </p:sp>
      <p:grpSp>
        <p:nvGrpSpPr>
          <p:cNvPr id="19" name="Group 73"/>
          <p:cNvGrpSpPr/>
          <p:nvPr/>
        </p:nvGrpSpPr>
        <p:grpSpPr>
          <a:xfrm>
            <a:off x="5943600" y="5006724"/>
            <a:ext cx="2667000" cy="457200"/>
            <a:chOff x="5943600" y="4495800"/>
            <a:chExt cx="2667000" cy="457200"/>
          </a:xfrm>
        </p:grpSpPr>
        <p:grpSp>
          <p:nvGrpSpPr>
            <p:cNvPr id="23" name="Group 26"/>
            <p:cNvGrpSpPr/>
            <p:nvPr/>
          </p:nvGrpSpPr>
          <p:grpSpPr>
            <a:xfrm>
              <a:off x="5943600" y="4495800"/>
              <a:ext cx="1219200" cy="457200"/>
              <a:chOff x="6705600" y="1524000"/>
              <a:chExt cx="1219200" cy="4572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67056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Left-Right Arrow 93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34"/>
            <p:cNvGrpSpPr/>
            <p:nvPr/>
          </p:nvGrpSpPr>
          <p:grpSpPr>
            <a:xfrm>
              <a:off x="7391400" y="4495800"/>
              <a:ext cx="1219200" cy="457200"/>
              <a:chOff x="6781800" y="1524000"/>
              <a:chExt cx="1219200" cy="4572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75438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781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Left-Right Arrow 87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94"/>
          <p:cNvGrpSpPr/>
          <p:nvPr/>
        </p:nvGrpSpPr>
        <p:grpSpPr>
          <a:xfrm>
            <a:off x="5943600" y="5508876"/>
            <a:ext cx="2667000" cy="457200"/>
            <a:chOff x="5943600" y="4495800"/>
            <a:chExt cx="2667000" cy="457200"/>
          </a:xfrm>
        </p:grpSpPr>
        <p:grpSp>
          <p:nvGrpSpPr>
            <p:cNvPr id="32" name="Group 26"/>
            <p:cNvGrpSpPr/>
            <p:nvPr/>
          </p:nvGrpSpPr>
          <p:grpSpPr>
            <a:xfrm>
              <a:off x="5943600" y="4495800"/>
              <a:ext cx="1219200" cy="457200"/>
              <a:chOff x="6705600" y="1524000"/>
              <a:chExt cx="1219200" cy="4572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67056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Left-Right Arrow 109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4"/>
            <p:cNvGrpSpPr/>
            <p:nvPr/>
          </p:nvGrpSpPr>
          <p:grpSpPr>
            <a:xfrm>
              <a:off x="7391400" y="4495800"/>
              <a:ext cx="1219200" cy="457200"/>
              <a:chOff x="6781800" y="1524000"/>
              <a:chExt cx="1219200" cy="4572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75438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781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Left-Right Arrow 102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110"/>
          <p:cNvGrpSpPr/>
          <p:nvPr/>
        </p:nvGrpSpPr>
        <p:grpSpPr>
          <a:xfrm>
            <a:off x="5943600" y="6019800"/>
            <a:ext cx="2667000" cy="457200"/>
            <a:chOff x="5943600" y="4495800"/>
            <a:chExt cx="2667000" cy="457200"/>
          </a:xfrm>
        </p:grpSpPr>
        <p:grpSp>
          <p:nvGrpSpPr>
            <p:cNvPr id="35" name="Group 26"/>
            <p:cNvGrpSpPr/>
            <p:nvPr/>
          </p:nvGrpSpPr>
          <p:grpSpPr>
            <a:xfrm>
              <a:off x="5943600" y="4495800"/>
              <a:ext cx="1219200" cy="457200"/>
              <a:chOff x="6705600" y="1524000"/>
              <a:chExt cx="1219200" cy="45720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67056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Left-Right Arrow 118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4"/>
            <p:cNvGrpSpPr/>
            <p:nvPr/>
          </p:nvGrpSpPr>
          <p:grpSpPr>
            <a:xfrm>
              <a:off x="7391400" y="4495800"/>
              <a:ext cx="1219200" cy="457200"/>
              <a:chOff x="6781800" y="1524000"/>
              <a:chExt cx="1219200" cy="457200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543800" y="1524000"/>
                <a:ext cx="457200" cy="457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D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781800" y="1600200"/>
                <a:ext cx="381000" cy="381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32k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Left-Right Arrow 115"/>
              <p:cNvSpPr/>
              <p:nvPr/>
            </p:nvSpPr>
            <p:spPr>
              <a:xfrm>
                <a:off x="7162800" y="1676400"/>
                <a:ext cx="381000" cy="152400"/>
              </a:xfrm>
              <a:prstGeom prst="leftRightArrow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4" name="Rectangle 73"/>
          <p:cNvSpPr/>
          <p:nvPr/>
        </p:nvSpPr>
        <p:spPr>
          <a:xfrm>
            <a:off x="4038600" y="3810000"/>
            <a:ext cx="1066800" cy="23622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Smith-Waterman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3581400"/>
          <a:ext cx="42926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010400" y="2743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1981200"/>
            <a:ext cx="9906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128k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Read-Only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1981200"/>
            <a:ext cx="9906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128k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Read-Only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3581400"/>
            <a:ext cx="10668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128k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 rot="5400000">
            <a:off x="7048500" y="33909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0" idx="0"/>
          </p:cNvCxnSpPr>
          <p:nvPr/>
        </p:nvCxnSpPr>
        <p:spPr>
          <a:xfrm>
            <a:off x="7010400" y="2286000"/>
            <a:ext cx="228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  <a:endCxn id="10" idx="0"/>
          </p:cNvCxnSpPr>
          <p:nvPr/>
        </p:nvCxnSpPr>
        <p:spPr>
          <a:xfrm rot="10800000" flipV="1">
            <a:off x="7239000" y="2286000"/>
            <a:ext cx="228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24600" y="17526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7772400" y="1752600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705600" y="335280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score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1199444" y="3781778"/>
            <a:ext cx="838200" cy="22860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Smith-Waterman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3581400"/>
          <a:ext cx="42926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7010400" y="2743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2209800"/>
            <a:ext cx="990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2209800"/>
            <a:ext cx="9144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3581400"/>
            <a:ext cx="10668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128k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4572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181600"/>
            <a:ext cx="990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5181600"/>
            <a:ext cx="9144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6" idx="2"/>
            <a:endCxn id="18" idx="3"/>
          </p:cNvCxnSpPr>
          <p:nvPr/>
        </p:nvCxnSpPr>
        <p:spPr>
          <a:xfrm rot="5400000">
            <a:off x="6953250" y="5086350"/>
            <a:ext cx="3429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2"/>
            <a:endCxn id="17" idx="1"/>
          </p:cNvCxnSpPr>
          <p:nvPr/>
        </p:nvCxnSpPr>
        <p:spPr>
          <a:xfrm rot="16200000" flipH="1">
            <a:off x="7181850" y="5086350"/>
            <a:ext cx="3429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0"/>
            <a:endCxn id="14" idx="2"/>
          </p:cNvCxnSpPr>
          <p:nvPr/>
        </p:nvCxnSpPr>
        <p:spPr>
          <a:xfrm rot="5400000" flipH="1" flipV="1">
            <a:off x="7048500" y="43815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 rot="5400000">
            <a:off x="7048500" y="33909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0" idx="0"/>
          </p:cNvCxnSpPr>
          <p:nvPr/>
        </p:nvCxnSpPr>
        <p:spPr>
          <a:xfrm>
            <a:off x="7010400" y="2400300"/>
            <a:ext cx="228600" cy="342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1" idx="1"/>
            <a:endCxn id="10" idx="0"/>
          </p:cNvCxnSpPr>
          <p:nvPr/>
        </p:nvCxnSpPr>
        <p:spPr>
          <a:xfrm rot="10800000" flipV="1">
            <a:off x="7239000" y="2400300"/>
            <a:ext cx="228600" cy="342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324600" y="19812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7772400" y="1981200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324600" y="55626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7772400" y="5562600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705600" y="335280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score</a:t>
            </a:r>
            <a:endParaRPr lang="en-US" sz="1100" dirty="0"/>
          </a:p>
        </p:txBody>
      </p:sp>
      <p:sp>
        <p:nvSpPr>
          <p:cNvPr id="24" name="Rectangle 23"/>
          <p:cNvSpPr/>
          <p:nvPr/>
        </p:nvSpPr>
        <p:spPr>
          <a:xfrm>
            <a:off x="2023533" y="3781778"/>
            <a:ext cx="838200" cy="22860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Smith-Waterman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3581400"/>
          <a:ext cx="42926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5867400" y="3048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67600" y="2209800"/>
            <a:ext cx="990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2209800"/>
            <a:ext cx="990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3581400"/>
            <a:ext cx="10668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128k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7400" y="4267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5181600"/>
            <a:ext cx="990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5181600"/>
            <a:ext cx="9906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64k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3400" y="3048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53400" y="4267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stCxn id="13" idx="2"/>
            <a:endCxn id="10" idx="0"/>
          </p:cNvCxnSpPr>
          <p:nvPr/>
        </p:nvCxnSpPr>
        <p:spPr>
          <a:xfrm rot="5400000">
            <a:off x="6115050" y="2571750"/>
            <a:ext cx="457200" cy="495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2"/>
            <a:endCxn id="20" idx="0"/>
          </p:cNvCxnSpPr>
          <p:nvPr/>
        </p:nvCxnSpPr>
        <p:spPr>
          <a:xfrm rot="16200000" flipH="1">
            <a:off x="7943850" y="2609850"/>
            <a:ext cx="457200" cy="419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0"/>
            <a:endCxn id="11" idx="2"/>
          </p:cNvCxnSpPr>
          <p:nvPr/>
        </p:nvCxnSpPr>
        <p:spPr>
          <a:xfrm rot="5400000" flipH="1" flipV="1">
            <a:off x="6800850" y="1885950"/>
            <a:ext cx="457200" cy="1866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0"/>
            <a:endCxn id="13" idx="2"/>
          </p:cNvCxnSpPr>
          <p:nvPr/>
        </p:nvCxnSpPr>
        <p:spPr>
          <a:xfrm rot="16200000" flipV="1">
            <a:off x="7258050" y="1924050"/>
            <a:ext cx="457200" cy="1790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4" idx="3"/>
            <a:endCxn id="21" idx="0"/>
          </p:cNvCxnSpPr>
          <p:nvPr/>
        </p:nvCxnSpPr>
        <p:spPr>
          <a:xfrm>
            <a:off x="7772400" y="3886200"/>
            <a:ext cx="6096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14" idx="3"/>
          </p:cNvCxnSpPr>
          <p:nvPr/>
        </p:nvCxnSpPr>
        <p:spPr>
          <a:xfrm rot="5400000">
            <a:off x="7886700" y="3390900"/>
            <a:ext cx="3810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4" idx="1"/>
          </p:cNvCxnSpPr>
          <p:nvPr/>
        </p:nvCxnSpPr>
        <p:spPr>
          <a:xfrm rot="16200000" flipH="1">
            <a:off x="6210300" y="3390900"/>
            <a:ext cx="3810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0"/>
            <a:endCxn id="14" idx="1"/>
          </p:cNvCxnSpPr>
          <p:nvPr/>
        </p:nvCxnSpPr>
        <p:spPr>
          <a:xfrm rot="5400000" flipH="1" flipV="1">
            <a:off x="6210300" y="3771900"/>
            <a:ext cx="38100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6" idx="2"/>
            <a:endCxn id="18" idx="0"/>
          </p:cNvCxnSpPr>
          <p:nvPr/>
        </p:nvCxnSpPr>
        <p:spPr>
          <a:xfrm rot="16200000" flipH="1">
            <a:off x="6115050" y="4705350"/>
            <a:ext cx="457200" cy="495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6" idx="2"/>
            <a:endCxn id="17" idx="0"/>
          </p:cNvCxnSpPr>
          <p:nvPr/>
        </p:nvCxnSpPr>
        <p:spPr>
          <a:xfrm rot="16200000" flipH="1">
            <a:off x="6800850" y="4019550"/>
            <a:ext cx="457200" cy="18669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1" idx="2"/>
            <a:endCxn id="17" idx="0"/>
          </p:cNvCxnSpPr>
          <p:nvPr/>
        </p:nvCxnSpPr>
        <p:spPr>
          <a:xfrm rot="5400000">
            <a:off x="7943850" y="4743450"/>
            <a:ext cx="457200" cy="419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1" idx="2"/>
            <a:endCxn id="18" idx="0"/>
          </p:cNvCxnSpPr>
          <p:nvPr/>
        </p:nvCxnSpPr>
        <p:spPr>
          <a:xfrm rot="5400000">
            <a:off x="7258050" y="4057650"/>
            <a:ext cx="457200" cy="17907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324600" y="19812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7772400" y="1981200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6324600" y="55626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75" name="TextBox 74"/>
          <p:cNvSpPr txBox="1"/>
          <p:nvPr/>
        </p:nvSpPr>
        <p:spPr>
          <a:xfrm>
            <a:off x="7772400" y="5562600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76" name="TextBox 75"/>
          <p:cNvSpPr txBox="1"/>
          <p:nvPr/>
        </p:nvSpPr>
        <p:spPr>
          <a:xfrm>
            <a:off x="6705600" y="335280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score</a:t>
            </a:r>
            <a:endParaRPr lang="en-US" sz="1100" dirty="0"/>
          </a:p>
        </p:txBody>
      </p:sp>
      <p:sp>
        <p:nvSpPr>
          <p:cNvPr id="32" name="Rectangle 31"/>
          <p:cNvSpPr/>
          <p:nvPr/>
        </p:nvSpPr>
        <p:spPr>
          <a:xfrm>
            <a:off x="2847622" y="3781778"/>
            <a:ext cx="838200" cy="22860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Smith-Waterman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457200" y="3581400"/>
          <a:ext cx="4292600" cy="2908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6019800" y="3048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3581400"/>
            <a:ext cx="10668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128k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9800" y="4267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1000" y="30480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1000" y="42672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3" name="Straight Arrow Connector 42"/>
          <p:cNvCxnSpPr>
            <a:stCxn id="14" idx="3"/>
            <a:endCxn id="21" idx="0"/>
          </p:cNvCxnSpPr>
          <p:nvPr/>
        </p:nvCxnSpPr>
        <p:spPr>
          <a:xfrm>
            <a:off x="7772400" y="3886200"/>
            <a:ext cx="4572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2"/>
            <a:endCxn id="14" idx="3"/>
          </p:cNvCxnSpPr>
          <p:nvPr/>
        </p:nvCxnSpPr>
        <p:spPr>
          <a:xfrm rot="5400000">
            <a:off x="7810500" y="3467100"/>
            <a:ext cx="381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0" idx="2"/>
            <a:endCxn id="14" idx="1"/>
          </p:cNvCxnSpPr>
          <p:nvPr/>
        </p:nvCxnSpPr>
        <p:spPr>
          <a:xfrm rot="16200000" flipH="1">
            <a:off x="6286500" y="3467100"/>
            <a:ext cx="381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0"/>
            <a:endCxn id="14" idx="1"/>
          </p:cNvCxnSpPr>
          <p:nvPr/>
        </p:nvCxnSpPr>
        <p:spPr>
          <a:xfrm rot="5400000" flipH="1" flipV="1">
            <a:off x="6286500" y="3848100"/>
            <a:ext cx="381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77000" y="52578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43800" y="52578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2057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543800" y="2057400"/>
            <a:ext cx="4572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0" name="Straight Arrow Connector 39"/>
          <p:cNvCxnSpPr>
            <a:stCxn id="37" idx="2"/>
            <a:endCxn id="14" idx="0"/>
          </p:cNvCxnSpPr>
          <p:nvPr/>
        </p:nvCxnSpPr>
        <p:spPr>
          <a:xfrm rot="16200000" flipH="1">
            <a:off x="6438900" y="2781300"/>
            <a:ext cx="1066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2"/>
            <a:endCxn id="14" idx="0"/>
          </p:cNvCxnSpPr>
          <p:nvPr/>
        </p:nvCxnSpPr>
        <p:spPr>
          <a:xfrm rot="5400000">
            <a:off x="6972300" y="2781300"/>
            <a:ext cx="1066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3" idx="0"/>
            <a:endCxn id="14" idx="2"/>
          </p:cNvCxnSpPr>
          <p:nvPr/>
        </p:nvCxnSpPr>
        <p:spPr>
          <a:xfrm rot="5400000" flipH="1" flipV="1">
            <a:off x="6438900" y="4457700"/>
            <a:ext cx="1066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4" idx="0"/>
            <a:endCxn id="14" idx="2"/>
          </p:cNvCxnSpPr>
          <p:nvPr/>
        </p:nvCxnSpPr>
        <p:spPr>
          <a:xfrm rot="16200000" flipV="1">
            <a:off x="6972300" y="4457700"/>
            <a:ext cx="1066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705600" y="58674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5200" y="58674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1878" y="61722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61" name="TextBox 60"/>
          <p:cNvSpPr txBox="1"/>
          <p:nvPr/>
        </p:nvSpPr>
        <p:spPr>
          <a:xfrm>
            <a:off x="7385107" y="6183438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62" name="Rectangle 61"/>
          <p:cNvSpPr/>
          <p:nvPr/>
        </p:nvSpPr>
        <p:spPr>
          <a:xfrm>
            <a:off x="6705600" y="16002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315200" y="16002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651878" y="137160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7385107" y="1382838"/>
            <a:ext cx="3432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66" name="Rectangle 65"/>
          <p:cNvSpPr/>
          <p:nvPr/>
        </p:nvSpPr>
        <p:spPr>
          <a:xfrm>
            <a:off x="8534400" y="34290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534400" y="38862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410200" y="35052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10200" y="3962400"/>
            <a:ext cx="457200" cy="381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32k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32457" y="3919914"/>
            <a:ext cx="353943" cy="4514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71" name="TextBox 70"/>
          <p:cNvSpPr txBox="1"/>
          <p:nvPr/>
        </p:nvSpPr>
        <p:spPr>
          <a:xfrm>
            <a:off x="5143696" y="3558924"/>
            <a:ext cx="353943" cy="2509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72" name="TextBox 71"/>
          <p:cNvSpPr txBox="1"/>
          <p:nvPr/>
        </p:nvSpPr>
        <p:spPr>
          <a:xfrm>
            <a:off x="8899594" y="3854952"/>
            <a:ext cx="353943" cy="45140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100" dirty="0" smtClean="0"/>
              <a:t>query</a:t>
            </a:r>
            <a:endParaRPr lang="en-US" sz="1100" dirty="0"/>
          </a:p>
        </p:txBody>
      </p:sp>
      <p:sp>
        <p:nvSpPr>
          <p:cNvPr id="73" name="TextBox 72"/>
          <p:cNvSpPr txBox="1"/>
          <p:nvPr/>
        </p:nvSpPr>
        <p:spPr>
          <a:xfrm>
            <a:off x="8910833" y="3493962"/>
            <a:ext cx="353943" cy="25096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100" dirty="0" smtClean="0"/>
              <a:t>db</a:t>
            </a:r>
            <a:endParaRPr lang="en-US" sz="1100" dirty="0"/>
          </a:p>
        </p:txBody>
      </p:sp>
      <p:sp>
        <p:nvSpPr>
          <p:cNvPr id="74" name="TextBox 73"/>
          <p:cNvSpPr txBox="1"/>
          <p:nvPr/>
        </p:nvSpPr>
        <p:spPr>
          <a:xfrm>
            <a:off x="6705600" y="335280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score</a:t>
            </a:r>
            <a:endParaRPr lang="en-US" sz="1100" dirty="0"/>
          </a:p>
        </p:txBody>
      </p:sp>
      <p:sp>
        <p:nvSpPr>
          <p:cNvPr id="41" name="Rectangle 40"/>
          <p:cNvSpPr/>
          <p:nvPr/>
        </p:nvSpPr>
        <p:spPr>
          <a:xfrm>
            <a:off x="3705578" y="3781778"/>
            <a:ext cx="838200" cy="228600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HPC Developers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850782"/>
          </a:xfrm>
        </p:spPr>
        <p:txBody>
          <a:bodyPr/>
          <a:lstStyle/>
          <a:p>
            <a:r>
              <a:rPr lang="en-US" dirty="0" smtClean="0"/>
              <a:t>HPC / Scientific User 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40552"/>
            <a:ext cx="4040188" cy="3684048"/>
          </a:xfrm>
        </p:spPr>
        <p:txBody>
          <a:bodyPr/>
          <a:lstStyle/>
          <a:p>
            <a:r>
              <a:rPr lang="en-US" dirty="0" smtClean="0"/>
              <a:t>Expertise is in their application domain 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C / Fortran programmers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dirty="0" smtClean="0"/>
              <a:t>Familiar with caches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Not used to dealing with hardware design concepts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0" y="2895600"/>
            <a:ext cx="4343400" cy="2667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tIns="0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HPC Wish List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Re-use existing code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Program and run in the normal C environment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Compiler/hardware handle parallelism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Portable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scales to future hardware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CHiMPS and the Many-Cache Architecture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Many-Cache Model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Cache Generation &amp; Optimization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Target Platform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Performance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Power vs.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389120"/>
          </a:xfrm>
        </p:spPr>
        <p:txBody>
          <a:bodyPr/>
          <a:lstStyle/>
          <a:p>
            <a:r>
              <a:rPr lang="en-US" dirty="0" smtClean="0"/>
              <a:t>Power measured vs. 1-CPU system for same source code</a:t>
            </a:r>
          </a:p>
          <a:p>
            <a:r>
              <a:rPr lang="en-US" dirty="0" smtClean="0"/>
              <a:t>4.1x lower than CPU (geometric mean)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9" name="Chart 8"/>
          <p:cNvGraphicFramePr/>
          <p:nvPr/>
        </p:nvGraphicFramePr>
        <p:xfrm>
          <a:off x="0" y="2667000"/>
          <a:ext cx="9144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60044" y="6208380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*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280" y="6244498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2483" y="6477000"/>
            <a:ext cx="304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2922" y="6425742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2361" y="6259638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Performance per watt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/>
          <a:lstStyle/>
          <a:p>
            <a:r>
              <a:rPr lang="en-US" dirty="0" smtClean="0"/>
              <a:t>21.3x advantage over CPU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0" y="2514600"/>
          <a:ext cx="8839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19400" y="6019800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*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019800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6477000"/>
            <a:ext cx="304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324600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96000"/>
            <a:ext cx="304800" cy="3048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ysClr val="window" lastClr="FFFFFF"/>
                </a:solidFill>
              </a:rPr>
              <a:t>*</a:t>
            </a:r>
            <a:endParaRPr lang="en-US" sz="1100" dirty="0">
              <a:solidFill>
                <a:sysClr val="window" lastClr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04040"/>
                </a:solidFill>
              </a:rPr>
              <a:t>CHiMPS and the Many-Cache Architecture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Related Work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Many-Cache Model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Cache Generation &amp; Optimization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Target Platform</a:t>
            </a:r>
          </a:p>
          <a:p>
            <a:r>
              <a:rPr lang="en-US" dirty="0" smtClean="0">
                <a:solidFill>
                  <a:srgbClr val="404040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Performance</a:t>
            </a:r>
          </a:p>
          <a:p>
            <a:pPr lvl="1"/>
            <a:r>
              <a:rPr lang="en-US" dirty="0" smtClean="0">
                <a:solidFill>
                  <a:srgbClr val="404040"/>
                </a:solidFill>
              </a:rPr>
              <a:t>Power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920084"/>
            <a:ext cx="9144000" cy="4709315"/>
          </a:xfrm>
        </p:spPr>
        <p:txBody>
          <a:bodyPr>
            <a:normAutofit fontScale="92500" lnSpcReduction="20000"/>
          </a:bodyPr>
          <a:lstStyle/>
          <a:p>
            <a:r>
              <a:rPr lang="en-US" sz="2588" i="1" dirty="0" smtClean="0"/>
              <a:t>Many-cache</a:t>
            </a:r>
            <a:r>
              <a:rPr lang="en-US" sz="2588" dirty="0" smtClean="0"/>
              <a:t> enables HPC developers to </a:t>
            </a:r>
            <a:r>
              <a:rPr lang="en-US" sz="2588" b="1" dirty="0" smtClean="0"/>
              <a:t>automatically </a:t>
            </a:r>
            <a:r>
              <a:rPr lang="en-US" sz="2588" dirty="0" smtClean="0"/>
              <a:t>and </a:t>
            </a:r>
            <a:r>
              <a:rPr lang="en-US" sz="2588" b="1" dirty="0" smtClean="0"/>
              <a:t>easily </a:t>
            </a:r>
            <a:r>
              <a:rPr lang="en-US" sz="2588" dirty="0" smtClean="0"/>
              <a:t>accelerate their applications using FPGAs</a:t>
            </a:r>
          </a:p>
          <a:p>
            <a:endParaRPr lang="en-US" sz="2588" dirty="0" smtClean="0"/>
          </a:p>
          <a:p>
            <a:r>
              <a:rPr lang="en-US" sz="2588" dirty="0" smtClean="0"/>
              <a:t>Making caches work on FPGAs requires:</a:t>
            </a:r>
          </a:p>
          <a:p>
            <a:pPr lvl="1"/>
            <a:r>
              <a:rPr lang="en-US" sz="2388" dirty="0" smtClean="0"/>
              <a:t>Multiple banks</a:t>
            </a:r>
          </a:p>
          <a:p>
            <a:pPr lvl="1"/>
            <a:r>
              <a:rPr lang="en-US" sz="2388" dirty="0" smtClean="0"/>
              <a:t>Multiple caches</a:t>
            </a:r>
          </a:p>
          <a:p>
            <a:pPr lvl="1"/>
            <a:r>
              <a:rPr lang="en-US" sz="2388" dirty="0" smtClean="0"/>
              <a:t>Customizing caches to the application</a:t>
            </a:r>
          </a:p>
          <a:p>
            <a:pPr lvl="1"/>
            <a:r>
              <a:rPr lang="en-US" sz="2388" dirty="0" smtClean="0"/>
              <a:t>Standard compiler optimizations </a:t>
            </a:r>
          </a:p>
          <a:p>
            <a:pPr lvl="1">
              <a:buNone/>
            </a:pPr>
            <a:endParaRPr lang="en-US" sz="1647" dirty="0" smtClean="0"/>
          </a:p>
          <a:p>
            <a:r>
              <a:rPr lang="en-US" dirty="0" smtClean="0"/>
              <a:t>The result is:</a:t>
            </a:r>
          </a:p>
          <a:p>
            <a:pPr lvl="1"/>
            <a:r>
              <a:rPr lang="en-US" dirty="0" smtClean="0"/>
              <a:t>Seamless use of FPGAs by HPC developers</a:t>
            </a:r>
          </a:p>
          <a:p>
            <a:pPr lvl="1"/>
            <a:r>
              <a:rPr lang="en-US" dirty="0" smtClean="0"/>
              <a:t>7x the performance of a CPU</a:t>
            </a:r>
          </a:p>
          <a:p>
            <a:pPr lvl="1"/>
            <a:r>
              <a:rPr lang="en-US" dirty="0" smtClean="0"/>
              <a:t>4x lower power consumption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dirty="0" smtClean="0">
                <a:solidFill>
                  <a:srgbClr val="B366FF"/>
                </a:solidFill>
              </a:rPr>
              <a:t>Thank You</a:t>
            </a:r>
            <a:endParaRPr lang="en-US" dirty="0">
              <a:solidFill>
                <a:srgbClr val="B366FF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www.cs.washington.edu/homes/aputnam</a:t>
            </a:r>
            <a:endParaRPr lang="en-US" dirty="0" smtClean="0"/>
          </a:p>
          <a:p>
            <a:pPr algn="ctr"/>
            <a:r>
              <a:rPr lang="en-US" dirty="0" err="1" smtClean="0"/>
              <a:t>aputnam@cs.washington.edu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3352800"/>
            <a:ext cx="6934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ACP Cache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29600" cy="2347115"/>
          </a:xfrm>
        </p:spPr>
        <p:txBody>
          <a:bodyPr/>
          <a:lstStyle/>
          <a:p>
            <a:r>
              <a:rPr lang="en-US" dirty="0" smtClean="0"/>
              <a:t>392kB</a:t>
            </a:r>
            <a:r>
              <a:rPr lang="en-US" dirty="0" smtClean="0"/>
              <a:t> total data cache</a:t>
            </a:r>
            <a:endParaRPr lang="en-US" dirty="0" smtClean="0"/>
          </a:p>
          <a:p>
            <a:r>
              <a:rPr lang="en-US" dirty="0" smtClean="0"/>
              <a:t>Significant frequency drop after 128k </a:t>
            </a:r>
          </a:p>
          <a:p>
            <a:r>
              <a:rPr lang="en-US" dirty="0" smtClean="0"/>
              <a:t>Banking has little impact on frequency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55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47133" y="3418594"/>
          <a:ext cx="8305800" cy="330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/>
          <a:lstStyle/>
          <a:p>
            <a:r>
              <a:rPr lang="en-US" dirty="0" smtClean="0"/>
              <a:t>Caches, Area, and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1676400"/>
          <a:ext cx="5307476" cy="50040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9279"/>
                <a:gridCol w="753510"/>
                <a:gridCol w="1410037"/>
                <a:gridCol w="1504650"/>
              </a:tblGrid>
              <a:tr h="3048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Caches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Area (Slices)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Multipliers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53504" marR="53504" marT="21498" marB="21498"/>
                </a:tc>
              </a:tr>
              <a:tr h="256774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Black-</a:t>
                      </a:r>
                      <a:r>
                        <a:rPr lang="en-US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Scholes</a:t>
                      </a:r>
                      <a:endParaRPr lang="en-US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738044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/>
                        <a:t>baseline</a:t>
                      </a:r>
                    </a:p>
                    <a:p>
                      <a:pPr algn="r"/>
                      <a:r>
                        <a:rPr lang="en-US" sz="1400" b="1" i="1" dirty="0" smtClean="0"/>
                        <a:t>unroll x2</a:t>
                      </a:r>
                    </a:p>
                    <a:p>
                      <a:pPr algn="r"/>
                      <a:r>
                        <a:rPr lang="en-US" sz="1400" b="1" i="1" dirty="0" smtClean="0"/>
                        <a:t>unroll</a:t>
                      </a:r>
                      <a:r>
                        <a:rPr lang="en-US" sz="1400" b="1" i="1" baseline="0" dirty="0" smtClean="0"/>
                        <a:t> x</a:t>
                      </a:r>
                      <a:r>
                        <a:rPr lang="en-US" sz="1400" b="1" i="1" dirty="0" smtClean="0"/>
                        <a:t>4</a:t>
                      </a:r>
                    </a:p>
                    <a:p>
                      <a:pPr algn="r"/>
                      <a:r>
                        <a:rPr lang="en-US" sz="1400" b="1" i="1" dirty="0" smtClean="0"/>
                        <a:t>unroll x8</a:t>
                      </a:r>
                      <a:endParaRPr lang="en-US" sz="1400" b="1" i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</a:p>
                    <a:p>
                      <a:pPr algn="ctr"/>
                      <a:r>
                        <a:rPr lang="en-US" sz="1400" b="1" dirty="0" smtClean="0"/>
                        <a:t>2</a:t>
                      </a:r>
                    </a:p>
                    <a:p>
                      <a:pPr algn="ctr"/>
                      <a:r>
                        <a:rPr lang="en-US" sz="1400" b="1" dirty="0" smtClean="0"/>
                        <a:t>4</a:t>
                      </a:r>
                    </a:p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5605  (32%)</a:t>
                      </a:r>
                    </a:p>
                    <a:p>
                      <a:pPr algn="ctr"/>
                      <a:r>
                        <a:rPr lang="en-US" sz="1400" b="1" dirty="0" smtClean="0"/>
                        <a:t>7436  (43%)</a:t>
                      </a:r>
                    </a:p>
                    <a:p>
                      <a:pPr algn="ctr"/>
                      <a:r>
                        <a:rPr lang="en-US" sz="1400" b="1" dirty="0" smtClean="0"/>
                        <a:t>11585  (67%)</a:t>
                      </a:r>
                    </a:p>
                    <a:p>
                      <a:pPr algn="ctr"/>
                      <a:r>
                        <a:rPr lang="en-US" sz="1400" b="1" dirty="0" smtClean="0"/>
                        <a:t>16427  (95%)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  (14%)</a:t>
                      </a:r>
                    </a:p>
                    <a:p>
                      <a:pPr algn="ctr"/>
                      <a:r>
                        <a:rPr lang="en-US" sz="1400" b="1" dirty="0" smtClean="0"/>
                        <a:t>18  (28%)</a:t>
                      </a:r>
                    </a:p>
                    <a:p>
                      <a:pPr algn="ctr"/>
                      <a:r>
                        <a:rPr lang="en-US" sz="1400" b="1" dirty="0" smtClean="0"/>
                        <a:t>36  (56%)</a:t>
                      </a:r>
                    </a:p>
                    <a:p>
                      <a:pPr algn="ctr"/>
                      <a:r>
                        <a:rPr lang="en-US" sz="1400" b="1" dirty="0" smtClean="0"/>
                        <a:t>63  (97%) 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256774">
                <a:tc>
                  <a:txBody>
                    <a:bodyPr/>
                    <a:lstStyle/>
                    <a:p>
                      <a:r>
                        <a:rPr lang="en-US" sz="14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Smith-Waterman</a:t>
                      </a:r>
                      <a:endParaRPr lang="en-US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738044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/>
                        <a:t>baseline</a:t>
                      </a:r>
                    </a:p>
                    <a:p>
                      <a:pPr algn="r"/>
                      <a:r>
                        <a:rPr lang="en-US" sz="1400" b="1" i="1" dirty="0" smtClean="0"/>
                        <a:t>unroll x2</a:t>
                      </a:r>
                    </a:p>
                    <a:p>
                      <a:pPr algn="r"/>
                      <a:r>
                        <a:rPr lang="en-US" sz="1400" b="1" i="1" dirty="0" smtClean="0"/>
                        <a:t>unroll</a:t>
                      </a:r>
                      <a:r>
                        <a:rPr lang="en-US" sz="1400" b="1" i="1" baseline="0" dirty="0" smtClean="0"/>
                        <a:t> x</a:t>
                      </a:r>
                      <a:r>
                        <a:rPr lang="en-US" sz="1400" b="1" i="1" dirty="0" smtClean="0"/>
                        <a:t>4</a:t>
                      </a:r>
                    </a:p>
                    <a:p>
                      <a:pPr algn="r"/>
                      <a:r>
                        <a:rPr lang="en-US" sz="1400" b="1" i="1" dirty="0" smtClean="0"/>
                        <a:t>unroll x8</a:t>
                      </a: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</a:p>
                    <a:p>
                      <a:pPr algn="ctr"/>
                      <a:r>
                        <a:rPr lang="en-US" sz="1400" b="1" dirty="0" smtClean="0"/>
                        <a:t>5</a:t>
                      </a:r>
                    </a:p>
                    <a:p>
                      <a:pPr algn="ctr"/>
                      <a:r>
                        <a:rPr lang="en-US" sz="1400" b="1" dirty="0" smtClean="0"/>
                        <a:t>5</a:t>
                      </a:r>
                    </a:p>
                    <a:p>
                      <a:pPr algn="ctr"/>
                      <a:r>
                        <a:rPr lang="en-US" sz="1400" b="1" dirty="0" smtClean="0"/>
                        <a:t>9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5574  (32%)</a:t>
                      </a:r>
                    </a:p>
                    <a:p>
                      <a:pPr algn="ctr"/>
                      <a:r>
                        <a:rPr lang="en-US" sz="1400" b="1" dirty="0" smtClean="0"/>
                        <a:t>6779  (39%)</a:t>
                      </a:r>
                    </a:p>
                    <a:p>
                      <a:pPr algn="ctr"/>
                      <a:r>
                        <a:rPr lang="en-US" sz="1400" b="1" dirty="0" smtClean="0"/>
                        <a:t>9735  (56%)</a:t>
                      </a:r>
                    </a:p>
                    <a:p>
                      <a:pPr algn="ctr"/>
                      <a:r>
                        <a:rPr lang="en-US" sz="1400" b="1" dirty="0" smtClean="0"/>
                        <a:t>15569  (90%)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  (0%)</a:t>
                      </a:r>
                    </a:p>
                    <a:p>
                      <a:pPr algn="ctr"/>
                      <a:r>
                        <a:rPr lang="en-US" sz="1400" b="1" dirty="0" smtClean="0"/>
                        <a:t> 0  (0%)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  (0%)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0  (0%)</a:t>
                      </a:r>
                    </a:p>
                  </a:txBody>
                  <a:tcPr marL="53504" marR="53504" marT="21498" marB="21498"/>
                </a:tc>
              </a:tr>
              <a:tr h="256774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dgemm</a:t>
                      </a:r>
                      <a:endParaRPr lang="en-US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390520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/>
                        <a:t>baseline</a:t>
                      </a:r>
                    </a:p>
                    <a:p>
                      <a:pPr algn="r"/>
                      <a:r>
                        <a:rPr lang="en-US" sz="1400" b="1" i="1" dirty="0" smtClean="0"/>
                        <a:t>tile x2</a:t>
                      </a: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</a:p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5832  (34%)</a:t>
                      </a:r>
                    </a:p>
                    <a:p>
                      <a:pPr algn="ctr"/>
                      <a:r>
                        <a:rPr lang="en-US" sz="1400" b="1" dirty="0" smtClean="0"/>
                        <a:t>9447  (55%)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43  (67%)</a:t>
                      </a:r>
                    </a:p>
                    <a:p>
                      <a:pPr algn="ctr"/>
                      <a:r>
                        <a:rPr lang="en-US" sz="1400" b="1" dirty="0" smtClean="0"/>
                        <a:t>63  (97%)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256774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immul</a:t>
                      </a:r>
                      <a:endParaRPr lang="en-US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564282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/>
                        <a:t>baseline</a:t>
                      </a:r>
                    </a:p>
                    <a:p>
                      <a:pPr algn="r"/>
                      <a:r>
                        <a:rPr lang="en-US" sz="1400" b="1" i="1" dirty="0" smtClean="0"/>
                        <a:t>tile x2</a:t>
                      </a:r>
                    </a:p>
                    <a:p>
                      <a:pPr algn="r"/>
                      <a:r>
                        <a:rPr lang="en-US" sz="1400" b="1" i="1" dirty="0" smtClean="0"/>
                        <a:t>tile x4</a:t>
                      </a: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</a:p>
                    <a:p>
                      <a:pPr algn="ctr"/>
                      <a:r>
                        <a:rPr lang="en-US" sz="1400" b="1" dirty="0" smtClean="0"/>
                        <a:t>6</a:t>
                      </a:r>
                    </a:p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4634  (27%)</a:t>
                      </a:r>
                    </a:p>
                    <a:p>
                      <a:pPr algn="ctr"/>
                      <a:r>
                        <a:rPr lang="en-US" sz="1400" b="1" dirty="0" smtClean="0"/>
                        <a:t>7164  (41%)</a:t>
                      </a:r>
                    </a:p>
                    <a:p>
                      <a:pPr algn="ctr"/>
                      <a:r>
                        <a:rPr lang="en-US" sz="1400" b="1" dirty="0" smtClean="0"/>
                        <a:t>12140  (70%)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12  (19%)</a:t>
                      </a:r>
                    </a:p>
                    <a:p>
                      <a:pPr algn="ctr"/>
                      <a:r>
                        <a:rPr lang="en-US" sz="1400" b="1" dirty="0" smtClean="0"/>
                        <a:t>24  (38%)</a:t>
                      </a:r>
                    </a:p>
                    <a:p>
                      <a:pPr algn="ctr"/>
                      <a:r>
                        <a:rPr lang="en-US" sz="1400" b="1" dirty="0" smtClean="0"/>
                        <a:t>48  (75%)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256774">
                <a:tc>
                  <a:txBody>
                    <a:bodyPr/>
                    <a:lstStyle/>
                    <a:p>
                      <a:r>
                        <a:rPr lang="en-US" sz="14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idct</a:t>
                      </a:r>
                      <a:endParaRPr lang="en-US" sz="1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marL="53504" marR="53504" marT="21498" marB="21498"/>
                </a:tc>
              </a:tr>
              <a:tr h="390520">
                <a:tc>
                  <a:txBody>
                    <a:bodyPr/>
                    <a:lstStyle/>
                    <a:p>
                      <a:pPr algn="r"/>
                      <a:r>
                        <a:rPr lang="en-US" sz="1400" b="1" i="1" dirty="0" smtClean="0"/>
                        <a:t>baseline</a:t>
                      </a:r>
                    </a:p>
                    <a:p>
                      <a:pPr algn="r"/>
                      <a:r>
                        <a:rPr lang="en-US" sz="1400" b="1" i="1" dirty="0" smtClean="0"/>
                        <a:t>tile x2</a:t>
                      </a:r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</a:t>
                      </a:r>
                    </a:p>
                    <a:p>
                      <a:pPr algn="ctr"/>
                      <a:r>
                        <a:rPr lang="en-US" sz="1400" b="1" dirty="0" smtClean="0"/>
                        <a:t>2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10553 (61%)</a:t>
                      </a:r>
                    </a:p>
                    <a:p>
                      <a:pPr algn="ctr"/>
                      <a:r>
                        <a:rPr lang="en-US" sz="1400" b="1" dirty="0" smtClean="0"/>
                        <a:t>16335  (95%)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63  (97%)</a:t>
                      </a:r>
                    </a:p>
                    <a:p>
                      <a:pPr algn="ctr"/>
                      <a:r>
                        <a:rPr lang="en-US" sz="1400" b="1" dirty="0" smtClean="0"/>
                        <a:t>63  (97%)</a:t>
                      </a:r>
                      <a:endParaRPr lang="en-US" sz="1400" b="1" dirty="0"/>
                    </a:p>
                  </a:txBody>
                  <a:tcPr marL="53504" marR="53504" marT="21498" marB="2149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40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40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sum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66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cmp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44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36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5" name="Group 49"/>
          <p:cNvGrpSpPr/>
          <p:nvPr/>
        </p:nvGrpSpPr>
        <p:grpSpPr>
          <a:xfrm>
            <a:off x="5541670" y="5257800"/>
            <a:ext cx="1066800" cy="369332"/>
            <a:chOff x="3657600" y="5867400"/>
            <a:chExt cx="762000" cy="369332"/>
          </a:xfrm>
        </p:grpSpPr>
        <p:sp>
          <p:nvSpPr>
            <p:cNvPr id="36" name="Freeform 35"/>
            <p:cNvSpPr/>
            <p:nvPr/>
          </p:nvSpPr>
          <p:spPr>
            <a:xfrm rot="10800000">
              <a:off x="3657600" y="5867400"/>
              <a:ext cx="762000" cy="304800"/>
            </a:xfrm>
            <a:custGeom>
              <a:avLst/>
              <a:gdLst>
                <a:gd name="connsiteX0" fmla="*/ 0 w 762000"/>
                <a:gd name="connsiteY0" fmla="*/ 304800 h 304800"/>
                <a:gd name="connsiteX1" fmla="*/ 169335 w 762000"/>
                <a:gd name="connsiteY1" fmla="*/ 0 h 304800"/>
                <a:gd name="connsiteX2" fmla="*/ 592665 w 762000"/>
                <a:gd name="connsiteY2" fmla="*/ 0 h 304800"/>
                <a:gd name="connsiteX3" fmla="*/ 762000 w 762000"/>
                <a:gd name="connsiteY3" fmla="*/ 304800 h 304800"/>
                <a:gd name="connsiteX4" fmla="*/ 0 w 762000"/>
                <a:gd name="connsiteY4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169335" y="0"/>
                  </a:lnTo>
                  <a:lnTo>
                    <a:pt x="592665" y="0"/>
                  </a:lnTo>
                  <a:lnTo>
                    <a:pt x="762000" y="304800"/>
                  </a:lnTo>
                  <a:lnTo>
                    <a:pt x="0" y="3048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9743" y="5867400"/>
              <a:ext cx="261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844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6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66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&gt;5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32270" y="5410200"/>
            <a:ext cx="1295400" cy="1588"/>
          </a:xfrm>
          <a:prstGeom prst="straightConnector1">
            <a:avLst/>
          </a:prstGeom>
          <a:ln>
            <a:solidFill>
              <a:srgbClr val="66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6989470" y="4572000"/>
            <a:ext cx="1676400" cy="158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2"/>
            <a:endCxn id="13" idx="7"/>
          </p:cNvCxnSpPr>
          <p:nvPr/>
        </p:nvCxnSpPr>
        <p:spPr>
          <a:xfrm rot="5400000">
            <a:off x="5610376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4" idx="1"/>
          </p:cNvCxnSpPr>
          <p:nvPr/>
        </p:nvCxnSpPr>
        <p:spPr>
          <a:xfrm rot="16200000" flipH="1">
            <a:off x="5950568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7270" y="2438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4" name="Curved Connector 36"/>
          <p:cNvCxnSpPr>
            <a:endCxn id="12" idx="2"/>
          </p:cNvCxnSpPr>
          <p:nvPr/>
        </p:nvCxnSpPr>
        <p:spPr>
          <a:xfrm rot="16200000" flipH="1">
            <a:off x="7084118" y="2799748"/>
            <a:ext cx="354568" cy="3705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38"/>
          <p:cNvCxnSpPr>
            <a:stCxn id="23" idx="2"/>
            <a:endCxn id="12" idx="6"/>
          </p:cNvCxnSpPr>
          <p:nvPr/>
        </p:nvCxnSpPr>
        <p:spPr>
          <a:xfrm rot="5400000">
            <a:off x="8227119" y="2789284"/>
            <a:ext cx="354568" cy="3914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3" idx="1"/>
          </p:cNvCxnSpPr>
          <p:nvPr/>
        </p:nvCxnSpPr>
        <p:spPr>
          <a:xfrm rot="16200000" flipH="1">
            <a:off x="4387866" y="3514800"/>
            <a:ext cx="1515264" cy="10112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14" idx="7"/>
          </p:cNvCxnSpPr>
          <p:nvPr/>
        </p:nvCxnSpPr>
        <p:spPr>
          <a:xfrm rot="5400000">
            <a:off x="6257475" y="3504336"/>
            <a:ext cx="1515264" cy="12205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44"/>
          <p:cNvCxnSpPr>
            <a:endCxn id="10" idx="6"/>
          </p:cNvCxnSpPr>
          <p:nvPr/>
        </p:nvCxnSpPr>
        <p:spPr>
          <a:xfrm rot="5400000">
            <a:off x="6588819" y="2674984"/>
            <a:ext cx="354568" cy="6200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0" idx="2"/>
          </p:cNvCxnSpPr>
          <p:nvPr/>
        </p:nvCxnSpPr>
        <p:spPr>
          <a:xfrm rot="16200000" flipH="1">
            <a:off x="5217218" y="2685448"/>
            <a:ext cx="354568" cy="5991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rot="16200000" flipH="1">
            <a:off x="5503570" y="4991100"/>
            <a:ext cx="228600" cy="3048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</p:cNvCxnSpPr>
          <p:nvPr/>
        </p:nvCxnSpPr>
        <p:spPr>
          <a:xfrm rot="5400000">
            <a:off x="6456070" y="5029200"/>
            <a:ext cx="228600" cy="2286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8670" y="2819400"/>
            <a:ext cx="323215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sum =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if(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&gt; 5 )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+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else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–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return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46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4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307775" y="2833999"/>
            <a:ext cx="4267200" cy="1066800"/>
            <a:chOff x="2169885" y="3505200"/>
            <a:chExt cx="4267200" cy="1066800"/>
          </a:xfrm>
        </p:grpSpPr>
        <p:sp>
          <p:nvSpPr>
            <p:cNvPr id="39" name="Donut 38"/>
            <p:cNvSpPr/>
            <p:nvPr/>
          </p:nvSpPr>
          <p:spPr>
            <a:xfrm>
              <a:off x="5446485" y="3505200"/>
              <a:ext cx="990600" cy="685800"/>
            </a:xfrm>
            <a:prstGeom prst="donut">
              <a:avLst>
                <a:gd name="adj" fmla="val 609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Donut 39"/>
            <p:cNvSpPr/>
            <p:nvPr/>
          </p:nvSpPr>
          <p:spPr>
            <a:xfrm>
              <a:off x="2169885" y="3962400"/>
              <a:ext cx="1066800" cy="609600"/>
            </a:xfrm>
            <a:prstGeom prst="donut">
              <a:avLst>
                <a:gd name="adj" fmla="val 609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6"/>
              <a:endCxn id="39" idx="2"/>
            </p:cNvCxnSpPr>
            <p:nvPr/>
          </p:nvCxnSpPr>
          <p:spPr>
            <a:xfrm flipV="1">
              <a:off x="3236685" y="3848100"/>
              <a:ext cx="2209800" cy="4191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919686" y="4111595"/>
            <a:ext cx="5272398" cy="1143000"/>
            <a:chOff x="1738002" y="4191000"/>
            <a:chExt cx="5272398" cy="1143000"/>
          </a:xfrm>
        </p:grpSpPr>
        <p:sp>
          <p:nvSpPr>
            <p:cNvPr id="43" name="Donut 42"/>
            <p:cNvSpPr/>
            <p:nvPr/>
          </p:nvSpPr>
          <p:spPr>
            <a:xfrm>
              <a:off x="6019800" y="4191000"/>
              <a:ext cx="990600" cy="685800"/>
            </a:xfrm>
            <a:prstGeom prst="donut">
              <a:avLst>
                <a:gd name="adj" fmla="val 609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Donut 43"/>
            <p:cNvSpPr/>
            <p:nvPr/>
          </p:nvSpPr>
          <p:spPr>
            <a:xfrm>
              <a:off x="1738002" y="4724400"/>
              <a:ext cx="1295400" cy="609600"/>
            </a:xfrm>
            <a:prstGeom prst="donut">
              <a:avLst>
                <a:gd name="adj" fmla="val 6091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5" name="Straight Connector 44"/>
            <p:cNvCxnSpPr>
              <a:stCxn id="44" idx="6"/>
              <a:endCxn id="43" idx="2"/>
            </p:cNvCxnSpPr>
            <p:nvPr/>
          </p:nvCxnSpPr>
          <p:spPr>
            <a:xfrm flipV="1">
              <a:off x="3033402" y="4533900"/>
              <a:ext cx="2986398" cy="49530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44394" y="6062133"/>
            <a:ext cx="30480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715000" y="5605727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40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40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sum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66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cmp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44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36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541670" y="5257800"/>
            <a:ext cx="1066800" cy="369332"/>
            <a:chOff x="3657600" y="5867400"/>
            <a:chExt cx="762000" cy="369332"/>
          </a:xfrm>
        </p:grpSpPr>
        <p:sp>
          <p:nvSpPr>
            <p:cNvPr id="36" name="Freeform 35"/>
            <p:cNvSpPr/>
            <p:nvPr/>
          </p:nvSpPr>
          <p:spPr>
            <a:xfrm rot="10800000">
              <a:off x="3657600" y="5867400"/>
              <a:ext cx="762000" cy="304800"/>
            </a:xfrm>
            <a:custGeom>
              <a:avLst/>
              <a:gdLst>
                <a:gd name="connsiteX0" fmla="*/ 0 w 762000"/>
                <a:gd name="connsiteY0" fmla="*/ 304800 h 304800"/>
                <a:gd name="connsiteX1" fmla="*/ 169335 w 762000"/>
                <a:gd name="connsiteY1" fmla="*/ 0 h 304800"/>
                <a:gd name="connsiteX2" fmla="*/ 592665 w 762000"/>
                <a:gd name="connsiteY2" fmla="*/ 0 h 304800"/>
                <a:gd name="connsiteX3" fmla="*/ 762000 w 762000"/>
                <a:gd name="connsiteY3" fmla="*/ 304800 h 304800"/>
                <a:gd name="connsiteX4" fmla="*/ 0 w 762000"/>
                <a:gd name="connsiteY4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169335" y="0"/>
                  </a:lnTo>
                  <a:lnTo>
                    <a:pt x="592665" y="0"/>
                  </a:lnTo>
                  <a:lnTo>
                    <a:pt x="762000" y="304800"/>
                  </a:lnTo>
                  <a:lnTo>
                    <a:pt x="0" y="3048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9743" y="5867400"/>
              <a:ext cx="261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844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6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66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&gt;5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32270" y="5410200"/>
            <a:ext cx="1295400" cy="1588"/>
          </a:xfrm>
          <a:prstGeom prst="straightConnector1">
            <a:avLst/>
          </a:prstGeom>
          <a:ln>
            <a:solidFill>
              <a:srgbClr val="66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6989470" y="4572000"/>
            <a:ext cx="1676400" cy="158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2"/>
            <a:endCxn id="13" idx="7"/>
          </p:cNvCxnSpPr>
          <p:nvPr/>
        </p:nvCxnSpPr>
        <p:spPr>
          <a:xfrm rot="5400000">
            <a:off x="5610376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4" idx="1"/>
          </p:cNvCxnSpPr>
          <p:nvPr/>
        </p:nvCxnSpPr>
        <p:spPr>
          <a:xfrm rot="16200000" flipH="1">
            <a:off x="5950568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7270" y="2438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4" name="Curved Connector 36"/>
          <p:cNvCxnSpPr>
            <a:endCxn id="12" idx="2"/>
          </p:cNvCxnSpPr>
          <p:nvPr/>
        </p:nvCxnSpPr>
        <p:spPr>
          <a:xfrm rot="16200000" flipH="1">
            <a:off x="7084118" y="2799748"/>
            <a:ext cx="354568" cy="3705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38"/>
          <p:cNvCxnSpPr>
            <a:stCxn id="23" idx="2"/>
            <a:endCxn id="12" idx="6"/>
          </p:cNvCxnSpPr>
          <p:nvPr/>
        </p:nvCxnSpPr>
        <p:spPr>
          <a:xfrm rot="5400000">
            <a:off x="8227119" y="2789284"/>
            <a:ext cx="354568" cy="3914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3" idx="1"/>
          </p:cNvCxnSpPr>
          <p:nvPr/>
        </p:nvCxnSpPr>
        <p:spPr>
          <a:xfrm rot="16200000" flipH="1">
            <a:off x="4387866" y="3514800"/>
            <a:ext cx="1515264" cy="10112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14" idx="7"/>
          </p:cNvCxnSpPr>
          <p:nvPr/>
        </p:nvCxnSpPr>
        <p:spPr>
          <a:xfrm rot="5400000">
            <a:off x="6257475" y="3504336"/>
            <a:ext cx="1515264" cy="12205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44"/>
          <p:cNvCxnSpPr>
            <a:endCxn id="10" idx="6"/>
          </p:cNvCxnSpPr>
          <p:nvPr/>
        </p:nvCxnSpPr>
        <p:spPr>
          <a:xfrm rot="5400000">
            <a:off x="6588819" y="2674984"/>
            <a:ext cx="354568" cy="6200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0" idx="2"/>
          </p:cNvCxnSpPr>
          <p:nvPr/>
        </p:nvCxnSpPr>
        <p:spPr>
          <a:xfrm rot="16200000" flipH="1">
            <a:off x="5217218" y="2685448"/>
            <a:ext cx="354568" cy="5991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rot="16200000" flipH="1">
            <a:off x="5503570" y="4991100"/>
            <a:ext cx="228600" cy="3048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</p:cNvCxnSpPr>
          <p:nvPr/>
        </p:nvCxnSpPr>
        <p:spPr>
          <a:xfrm rot="5400000">
            <a:off x="6456070" y="5029200"/>
            <a:ext cx="228600" cy="2286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944394" y="6062133"/>
            <a:ext cx="30480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8670" y="2819400"/>
            <a:ext cx="323215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sum =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if(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&gt; 5 )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+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else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–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return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46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4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15000" y="5605727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CHiMPS’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82000" cy="43891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C compiler for FPGAs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Work with largely unmodified source code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Automatically, efficiently support the C memory model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Run on existing hardware and operating systems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Better performance than CPU-only execution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Lower Power</a:t>
            </a:r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7200" y="5562600"/>
            <a:ext cx="82296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Emphasis on ease-of-use over maximum performance</a:t>
            </a:r>
          </a:p>
        </p:txBody>
      </p:sp>
      <p:pic>
        <p:nvPicPr>
          <p:cNvPr id="6" name="Picture 15" descr="&#10;evolution.jpg                                                  0005D3E9Macintosh HD                   BF68ED42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0508" b="33899"/>
          <a:stretch>
            <a:fillRect/>
          </a:stretch>
        </p:blipFill>
        <p:spPr bwMode="auto">
          <a:xfrm>
            <a:off x="5511800" y="1066800"/>
            <a:ext cx="3632200" cy="96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4070" y="2971800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40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sum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6670" y="2971800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cmp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44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36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541670" y="5257800"/>
            <a:ext cx="1066800" cy="369332"/>
            <a:chOff x="3657600" y="5867400"/>
            <a:chExt cx="762000" cy="369332"/>
          </a:xfrm>
        </p:grpSpPr>
        <p:sp>
          <p:nvSpPr>
            <p:cNvPr id="36" name="Freeform 35"/>
            <p:cNvSpPr/>
            <p:nvPr/>
          </p:nvSpPr>
          <p:spPr>
            <a:xfrm rot="10800000">
              <a:off x="3657600" y="5867400"/>
              <a:ext cx="762000" cy="304800"/>
            </a:xfrm>
            <a:custGeom>
              <a:avLst/>
              <a:gdLst>
                <a:gd name="connsiteX0" fmla="*/ 0 w 762000"/>
                <a:gd name="connsiteY0" fmla="*/ 304800 h 304800"/>
                <a:gd name="connsiteX1" fmla="*/ 169335 w 762000"/>
                <a:gd name="connsiteY1" fmla="*/ 0 h 304800"/>
                <a:gd name="connsiteX2" fmla="*/ 592665 w 762000"/>
                <a:gd name="connsiteY2" fmla="*/ 0 h 304800"/>
                <a:gd name="connsiteX3" fmla="*/ 762000 w 762000"/>
                <a:gd name="connsiteY3" fmla="*/ 304800 h 304800"/>
                <a:gd name="connsiteX4" fmla="*/ 0 w 762000"/>
                <a:gd name="connsiteY4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169335" y="0"/>
                  </a:lnTo>
                  <a:lnTo>
                    <a:pt x="592665" y="0"/>
                  </a:lnTo>
                  <a:lnTo>
                    <a:pt x="762000" y="304800"/>
                  </a:lnTo>
                  <a:lnTo>
                    <a:pt x="0" y="3048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9743" y="5867400"/>
              <a:ext cx="261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844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6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66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&gt;5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32270" y="5410200"/>
            <a:ext cx="1295400" cy="1588"/>
          </a:xfrm>
          <a:prstGeom prst="straightConnector1">
            <a:avLst/>
          </a:prstGeom>
          <a:ln>
            <a:solidFill>
              <a:srgbClr val="66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6989470" y="4572000"/>
            <a:ext cx="1676400" cy="158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2"/>
            <a:endCxn id="13" idx="7"/>
          </p:cNvCxnSpPr>
          <p:nvPr/>
        </p:nvCxnSpPr>
        <p:spPr>
          <a:xfrm rot="5400000">
            <a:off x="5610376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4" idx="1"/>
          </p:cNvCxnSpPr>
          <p:nvPr/>
        </p:nvCxnSpPr>
        <p:spPr>
          <a:xfrm rot="16200000" flipH="1">
            <a:off x="5950568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7270" y="2438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4" name="Curved Connector 36"/>
          <p:cNvCxnSpPr>
            <a:endCxn id="12" idx="2"/>
          </p:cNvCxnSpPr>
          <p:nvPr/>
        </p:nvCxnSpPr>
        <p:spPr>
          <a:xfrm rot="16200000" flipH="1">
            <a:off x="7084118" y="2799748"/>
            <a:ext cx="354568" cy="37053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38"/>
          <p:cNvCxnSpPr>
            <a:stCxn id="23" idx="2"/>
            <a:endCxn id="12" idx="6"/>
          </p:cNvCxnSpPr>
          <p:nvPr/>
        </p:nvCxnSpPr>
        <p:spPr>
          <a:xfrm rot="5400000">
            <a:off x="8227119" y="2789284"/>
            <a:ext cx="354568" cy="39146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3" idx="1"/>
          </p:cNvCxnSpPr>
          <p:nvPr/>
        </p:nvCxnSpPr>
        <p:spPr>
          <a:xfrm rot="16200000" flipH="1">
            <a:off x="4387866" y="3514800"/>
            <a:ext cx="1515264" cy="10112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14" idx="7"/>
          </p:cNvCxnSpPr>
          <p:nvPr/>
        </p:nvCxnSpPr>
        <p:spPr>
          <a:xfrm rot="5400000">
            <a:off x="6257475" y="3504336"/>
            <a:ext cx="1515264" cy="12205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44"/>
          <p:cNvCxnSpPr>
            <a:endCxn id="10" idx="6"/>
          </p:cNvCxnSpPr>
          <p:nvPr/>
        </p:nvCxnSpPr>
        <p:spPr>
          <a:xfrm rot="5400000">
            <a:off x="6588819" y="2674984"/>
            <a:ext cx="354568" cy="62006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0" idx="2"/>
          </p:cNvCxnSpPr>
          <p:nvPr/>
        </p:nvCxnSpPr>
        <p:spPr>
          <a:xfrm rot="16200000" flipH="1">
            <a:off x="5217218" y="2685448"/>
            <a:ext cx="354568" cy="599135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rot="16200000" flipH="1">
            <a:off x="5503570" y="4991100"/>
            <a:ext cx="228600" cy="3048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</p:cNvCxnSpPr>
          <p:nvPr/>
        </p:nvCxnSpPr>
        <p:spPr>
          <a:xfrm rot="5400000">
            <a:off x="6456070" y="5029200"/>
            <a:ext cx="228600" cy="2286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8670" y="2819400"/>
            <a:ext cx="323215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sum =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if(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&gt; 5 )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+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else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–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return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4670" y="25146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470" y="25146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944394" y="6062133"/>
            <a:ext cx="30480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715000" y="5605727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40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4070" y="34290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sum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66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cmp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4470" y="4267200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3670" y="4267200"/>
            <a:ext cx="762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541670" y="5257800"/>
            <a:ext cx="1066800" cy="369332"/>
            <a:chOff x="3657600" y="5867400"/>
            <a:chExt cx="762000" cy="369332"/>
          </a:xfrm>
        </p:grpSpPr>
        <p:sp>
          <p:nvSpPr>
            <p:cNvPr id="36" name="Freeform 35"/>
            <p:cNvSpPr/>
            <p:nvPr/>
          </p:nvSpPr>
          <p:spPr>
            <a:xfrm rot="10800000">
              <a:off x="3657600" y="5867400"/>
              <a:ext cx="762000" cy="304800"/>
            </a:xfrm>
            <a:custGeom>
              <a:avLst/>
              <a:gdLst>
                <a:gd name="connsiteX0" fmla="*/ 0 w 762000"/>
                <a:gd name="connsiteY0" fmla="*/ 304800 h 304800"/>
                <a:gd name="connsiteX1" fmla="*/ 169335 w 762000"/>
                <a:gd name="connsiteY1" fmla="*/ 0 h 304800"/>
                <a:gd name="connsiteX2" fmla="*/ 592665 w 762000"/>
                <a:gd name="connsiteY2" fmla="*/ 0 h 304800"/>
                <a:gd name="connsiteX3" fmla="*/ 762000 w 762000"/>
                <a:gd name="connsiteY3" fmla="*/ 304800 h 304800"/>
                <a:gd name="connsiteX4" fmla="*/ 0 w 762000"/>
                <a:gd name="connsiteY4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169335" y="0"/>
                  </a:lnTo>
                  <a:lnTo>
                    <a:pt x="592665" y="0"/>
                  </a:lnTo>
                  <a:lnTo>
                    <a:pt x="762000" y="304800"/>
                  </a:lnTo>
                  <a:lnTo>
                    <a:pt x="0" y="3048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9743" y="5867400"/>
              <a:ext cx="261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844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6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6670" y="34290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&gt;5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32270" y="54102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6989470" y="4572000"/>
            <a:ext cx="167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2"/>
            <a:endCxn id="13" idx="7"/>
          </p:cNvCxnSpPr>
          <p:nvPr/>
        </p:nvCxnSpPr>
        <p:spPr>
          <a:xfrm rot="5400000">
            <a:off x="5610376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4" idx="1"/>
          </p:cNvCxnSpPr>
          <p:nvPr/>
        </p:nvCxnSpPr>
        <p:spPr>
          <a:xfrm rot="16200000" flipH="1">
            <a:off x="5950568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7270" y="2438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4" name="Curved Connector 36"/>
          <p:cNvCxnSpPr>
            <a:endCxn id="12" idx="2"/>
          </p:cNvCxnSpPr>
          <p:nvPr/>
        </p:nvCxnSpPr>
        <p:spPr>
          <a:xfrm rot="16200000" flipH="1">
            <a:off x="7084118" y="2799748"/>
            <a:ext cx="354568" cy="3705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38"/>
          <p:cNvCxnSpPr>
            <a:stCxn id="23" idx="2"/>
            <a:endCxn id="12" idx="6"/>
          </p:cNvCxnSpPr>
          <p:nvPr/>
        </p:nvCxnSpPr>
        <p:spPr>
          <a:xfrm rot="5400000">
            <a:off x="8227119" y="2789284"/>
            <a:ext cx="354568" cy="3914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3" idx="1"/>
          </p:cNvCxnSpPr>
          <p:nvPr/>
        </p:nvCxnSpPr>
        <p:spPr>
          <a:xfrm rot="16200000" flipH="1">
            <a:off x="4387866" y="3514800"/>
            <a:ext cx="1515264" cy="10112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14" idx="7"/>
          </p:cNvCxnSpPr>
          <p:nvPr/>
        </p:nvCxnSpPr>
        <p:spPr>
          <a:xfrm rot="5400000">
            <a:off x="6257475" y="3504336"/>
            <a:ext cx="1515264" cy="12205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44"/>
          <p:cNvCxnSpPr>
            <a:endCxn id="10" idx="6"/>
          </p:cNvCxnSpPr>
          <p:nvPr/>
        </p:nvCxnSpPr>
        <p:spPr>
          <a:xfrm rot="5400000">
            <a:off x="6588819" y="2674984"/>
            <a:ext cx="354568" cy="6200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0" idx="2"/>
          </p:cNvCxnSpPr>
          <p:nvPr/>
        </p:nvCxnSpPr>
        <p:spPr>
          <a:xfrm rot="16200000" flipH="1">
            <a:off x="5217218" y="2685448"/>
            <a:ext cx="354568" cy="5991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rot="16200000" flipH="1">
            <a:off x="5503570" y="4991100"/>
            <a:ext cx="228600" cy="3048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</p:cNvCxnSpPr>
          <p:nvPr/>
        </p:nvCxnSpPr>
        <p:spPr>
          <a:xfrm rot="5400000">
            <a:off x="6456070" y="5029200"/>
            <a:ext cx="228600" cy="2286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8670" y="2819400"/>
            <a:ext cx="323215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sum =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if(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&gt; 5 )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+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else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–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return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4670" y="25146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470" y="25146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944394" y="6062133"/>
            <a:ext cx="30480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15000" y="5605727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40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40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sum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66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cmp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44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36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541670" y="5257800"/>
            <a:ext cx="1066800" cy="369332"/>
            <a:chOff x="3657600" y="5867400"/>
            <a:chExt cx="762000" cy="369332"/>
          </a:xfrm>
        </p:grpSpPr>
        <p:sp>
          <p:nvSpPr>
            <p:cNvPr id="36" name="Freeform 35"/>
            <p:cNvSpPr/>
            <p:nvPr/>
          </p:nvSpPr>
          <p:spPr>
            <a:xfrm rot="10800000">
              <a:off x="3657600" y="5867400"/>
              <a:ext cx="762000" cy="304800"/>
            </a:xfrm>
            <a:custGeom>
              <a:avLst/>
              <a:gdLst>
                <a:gd name="connsiteX0" fmla="*/ 0 w 762000"/>
                <a:gd name="connsiteY0" fmla="*/ 304800 h 304800"/>
                <a:gd name="connsiteX1" fmla="*/ 169335 w 762000"/>
                <a:gd name="connsiteY1" fmla="*/ 0 h 304800"/>
                <a:gd name="connsiteX2" fmla="*/ 592665 w 762000"/>
                <a:gd name="connsiteY2" fmla="*/ 0 h 304800"/>
                <a:gd name="connsiteX3" fmla="*/ 762000 w 762000"/>
                <a:gd name="connsiteY3" fmla="*/ 304800 h 304800"/>
                <a:gd name="connsiteX4" fmla="*/ 0 w 762000"/>
                <a:gd name="connsiteY4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169335" y="0"/>
                  </a:lnTo>
                  <a:lnTo>
                    <a:pt x="592665" y="0"/>
                  </a:lnTo>
                  <a:lnTo>
                    <a:pt x="762000" y="304800"/>
                  </a:lnTo>
                  <a:lnTo>
                    <a:pt x="0" y="30480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9743" y="5867400"/>
              <a:ext cx="261257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84470" y="47244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670" y="47244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6670" y="3429000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&gt;5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32270" y="5410200"/>
            <a:ext cx="1295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6989470" y="4572000"/>
            <a:ext cx="1676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2"/>
            <a:endCxn id="13" idx="7"/>
          </p:cNvCxnSpPr>
          <p:nvPr/>
        </p:nvCxnSpPr>
        <p:spPr>
          <a:xfrm rot="5400000">
            <a:off x="5610376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4" idx="1"/>
          </p:cNvCxnSpPr>
          <p:nvPr/>
        </p:nvCxnSpPr>
        <p:spPr>
          <a:xfrm rot="16200000" flipH="1">
            <a:off x="5950568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7270" y="2438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4" name="Curved Connector 36"/>
          <p:cNvCxnSpPr>
            <a:endCxn id="12" idx="2"/>
          </p:cNvCxnSpPr>
          <p:nvPr/>
        </p:nvCxnSpPr>
        <p:spPr>
          <a:xfrm rot="16200000" flipH="1">
            <a:off x="7084118" y="2799748"/>
            <a:ext cx="354568" cy="3705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38"/>
          <p:cNvCxnSpPr>
            <a:stCxn id="23" idx="2"/>
            <a:endCxn id="12" idx="6"/>
          </p:cNvCxnSpPr>
          <p:nvPr/>
        </p:nvCxnSpPr>
        <p:spPr>
          <a:xfrm rot="5400000">
            <a:off x="8227119" y="2789284"/>
            <a:ext cx="354568" cy="3914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3" idx="1"/>
          </p:cNvCxnSpPr>
          <p:nvPr/>
        </p:nvCxnSpPr>
        <p:spPr>
          <a:xfrm rot="16200000" flipH="1">
            <a:off x="4387866" y="3514800"/>
            <a:ext cx="1515264" cy="10112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14" idx="7"/>
          </p:cNvCxnSpPr>
          <p:nvPr/>
        </p:nvCxnSpPr>
        <p:spPr>
          <a:xfrm rot="5400000">
            <a:off x="6257475" y="3504336"/>
            <a:ext cx="1515264" cy="12205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44"/>
          <p:cNvCxnSpPr>
            <a:endCxn id="10" idx="6"/>
          </p:cNvCxnSpPr>
          <p:nvPr/>
        </p:nvCxnSpPr>
        <p:spPr>
          <a:xfrm rot="5400000">
            <a:off x="6588819" y="2674984"/>
            <a:ext cx="354568" cy="6200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0" idx="2"/>
          </p:cNvCxnSpPr>
          <p:nvPr/>
        </p:nvCxnSpPr>
        <p:spPr>
          <a:xfrm rot="16200000" flipH="1">
            <a:off x="5217218" y="2685448"/>
            <a:ext cx="354568" cy="5991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rot="16200000" flipH="1">
            <a:off x="5503570" y="4991100"/>
            <a:ext cx="228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</p:cNvCxnSpPr>
          <p:nvPr/>
        </p:nvCxnSpPr>
        <p:spPr>
          <a:xfrm rot="5400000">
            <a:off x="6456070" y="5029200"/>
            <a:ext cx="228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8670" y="2819400"/>
            <a:ext cx="323215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sum =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if(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&gt; 5 )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+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else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–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return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46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4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5944394" y="6062133"/>
            <a:ext cx="304800" cy="1588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715000" y="5605727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Dataflow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940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940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sum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446670" y="29718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cmp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844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add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03670" y="4267200"/>
            <a:ext cx="762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49"/>
          <p:cNvGrpSpPr/>
          <p:nvPr/>
        </p:nvGrpSpPr>
        <p:grpSpPr>
          <a:xfrm>
            <a:off x="5541670" y="5257800"/>
            <a:ext cx="1066800" cy="369332"/>
            <a:chOff x="3657600" y="5867400"/>
            <a:chExt cx="762000" cy="369332"/>
          </a:xfrm>
        </p:grpSpPr>
        <p:sp>
          <p:nvSpPr>
            <p:cNvPr id="36" name="Freeform 35"/>
            <p:cNvSpPr/>
            <p:nvPr/>
          </p:nvSpPr>
          <p:spPr>
            <a:xfrm rot="10800000">
              <a:off x="3657600" y="5867400"/>
              <a:ext cx="762000" cy="304800"/>
            </a:xfrm>
            <a:custGeom>
              <a:avLst/>
              <a:gdLst>
                <a:gd name="connsiteX0" fmla="*/ 0 w 762000"/>
                <a:gd name="connsiteY0" fmla="*/ 304800 h 304800"/>
                <a:gd name="connsiteX1" fmla="*/ 169335 w 762000"/>
                <a:gd name="connsiteY1" fmla="*/ 0 h 304800"/>
                <a:gd name="connsiteX2" fmla="*/ 592665 w 762000"/>
                <a:gd name="connsiteY2" fmla="*/ 0 h 304800"/>
                <a:gd name="connsiteX3" fmla="*/ 762000 w 762000"/>
                <a:gd name="connsiteY3" fmla="*/ 304800 h 304800"/>
                <a:gd name="connsiteX4" fmla="*/ 0 w 762000"/>
                <a:gd name="connsiteY4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169335" y="0"/>
                  </a:lnTo>
                  <a:lnTo>
                    <a:pt x="592665" y="0"/>
                  </a:lnTo>
                  <a:lnTo>
                    <a:pt x="762000" y="304800"/>
                  </a:lnTo>
                  <a:lnTo>
                    <a:pt x="0" y="30480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29743" y="5867400"/>
              <a:ext cx="261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if</a:t>
              </a:r>
              <a:endParaRPr lang="en-US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0844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3670" y="47244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46670" y="34290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r>
              <a:rPr lang="en-US" b="1" dirty="0" smtClean="0">
                <a:solidFill>
                  <a:schemeClr val="bg1"/>
                </a:solidFill>
                <a:latin typeface="Courier New"/>
                <a:cs typeface="Courier New"/>
              </a:rPr>
              <a:t>&gt;5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6532270" y="5410200"/>
            <a:ext cx="1295400" cy="1588"/>
          </a:xfrm>
          <a:prstGeom prst="straightConnector1">
            <a:avLst/>
          </a:prstGeom>
          <a:ln>
            <a:solidFill>
              <a:srgbClr val="66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2"/>
          </p:cNvCxnSpPr>
          <p:nvPr/>
        </p:nvCxnSpPr>
        <p:spPr>
          <a:xfrm rot="5400000">
            <a:off x="6989470" y="4572000"/>
            <a:ext cx="1676400" cy="1588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1" idx="2"/>
            <a:endCxn id="13" idx="7"/>
          </p:cNvCxnSpPr>
          <p:nvPr/>
        </p:nvCxnSpPr>
        <p:spPr>
          <a:xfrm rot="5400000">
            <a:off x="5610376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1" idx="2"/>
            <a:endCxn id="14" idx="1"/>
          </p:cNvCxnSpPr>
          <p:nvPr/>
        </p:nvCxnSpPr>
        <p:spPr>
          <a:xfrm rot="16200000" flipH="1">
            <a:off x="5950568" y="3858302"/>
            <a:ext cx="589196" cy="340192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37270" y="24384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/>
                <a:cs typeface="Courier New"/>
              </a:rPr>
              <a:t>5</a:t>
            </a:r>
            <a:endParaRPr lang="en-US" b="1" dirty="0">
              <a:latin typeface="Courier New"/>
              <a:cs typeface="Courier New"/>
            </a:endParaRPr>
          </a:p>
        </p:txBody>
      </p:sp>
      <p:cxnSp>
        <p:nvCxnSpPr>
          <p:cNvPr id="24" name="Curved Connector 36"/>
          <p:cNvCxnSpPr>
            <a:endCxn id="12" idx="2"/>
          </p:cNvCxnSpPr>
          <p:nvPr/>
        </p:nvCxnSpPr>
        <p:spPr>
          <a:xfrm rot="16200000" flipH="1">
            <a:off x="7084118" y="2799748"/>
            <a:ext cx="354568" cy="3705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38"/>
          <p:cNvCxnSpPr>
            <a:stCxn id="23" idx="2"/>
            <a:endCxn id="12" idx="6"/>
          </p:cNvCxnSpPr>
          <p:nvPr/>
        </p:nvCxnSpPr>
        <p:spPr>
          <a:xfrm rot="5400000">
            <a:off x="8227119" y="2789284"/>
            <a:ext cx="354568" cy="3914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endCxn id="13" idx="1"/>
          </p:cNvCxnSpPr>
          <p:nvPr/>
        </p:nvCxnSpPr>
        <p:spPr>
          <a:xfrm rot="16200000" flipH="1">
            <a:off x="4387866" y="3514800"/>
            <a:ext cx="1515264" cy="10112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14" idx="7"/>
          </p:cNvCxnSpPr>
          <p:nvPr/>
        </p:nvCxnSpPr>
        <p:spPr>
          <a:xfrm rot="5400000">
            <a:off x="6257475" y="3504336"/>
            <a:ext cx="1515264" cy="122057"/>
          </a:xfrm>
          <a:prstGeom prst="curvedConnector3">
            <a:avLst>
              <a:gd name="adj1" fmla="val 50000"/>
            </a:avLst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44"/>
          <p:cNvCxnSpPr>
            <a:endCxn id="10" idx="6"/>
          </p:cNvCxnSpPr>
          <p:nvPr/>
        </p:nvCxnSpPr>
        <p:spPr>
          <a:xfrm rot="5400000">
            <a:off x="6588819" y="2674984"/>
            <a:ext cx="354568" cy="62006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>
            <a:endCxn id="10" idx="2"/>
          </p:cNvCxnSpPr>
          <p:nvPr/>
        </p:nvCxnSpPr>
        <p:spPr>
          <a:xfrm rot="16200000" flipH="1">
            <a:off x="5217218" y="2685448"/>
            <a:ext cx="354568" cy="599135"/>
          </a:xfrm>
          <a:prstGeom prst="curvedConnector2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2"/>
          </p:cNvCxnSpPr>
          <p:nvPr/>
        </p:nvCxnSpPr>
        <p:spPr>
          <a:xfrm rot="16200000" flipH="1">
            <a:off x="5503570" y="4991100"/>
            <a:ext cx="228600" cy="3048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2"/>
          </p:cNvCxnSpPr>
          <p:nvPr/>
        </p:nvCxnSpPr>
        <p:spPr>
          <a:xfrm rot="5400000">
            <a:off x="6456070" y="5029200"/>
            <a:ext cx="228600" cy="22860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944394" y="6062133"/>
            <a:ext cx="3048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8670" y="2819400"/>
            <a:ext cx="323215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foo</a:t>
            </a:r>
            <a:r>
              <a:rPr lang="en-US" b="1" dirty="0" smtClean="0">
                <a:latin typeface="Courier New"/>
                <a:cs typeface="Courier New"/>
              </a:rPr>
              <a:t> (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,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{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sum =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+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int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if(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 &gt; 5 )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+ </a:t>
            </a:r>
            <a:r>
              <a:rPr lang="en-US" b="1" dirty="0" err="1" smtClean="0">
                <a:latin typeface="Courier New"/>
                <a:cs typeface="Courier New"/>
              </a:rPr>
              <a:t>x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else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  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 = sum – </a:t>
            </a:r>
            <a:r>
              <a:rPr lang="en-US" b="1" dirty="0" err="1" smtClean="0">
                <a:latin typeface="Courier New"/>
                <a:cs typeface="Courier New"/>
              </a:rPr>
              <a:t>y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   return </a:t>
            </a:r>
            <a:r>
              <a:rPr lang="en-US" b="1" dirty="0" err="1" smtClean="0">
                <a:latin typeface="Courier New"/>
                <a:cs typeface="Courier New"/>
              </a:rPr>
              <a:t>z</a:t>
            </a:r>
            <a:r>
              <a:rPr lang="en-US" b="1" dirty="0" smtClean="0">
                <a:latin typeface="Courier New"/>
                <a:cs typeface="Courier New"/>
              </a:rPr>
              <a:t>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46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x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03470" y="2514600"/>
            <a:ext cx="7620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y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15000" y="5605727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Courier New"/>
                <a:cs typeface="Courier New"/>
              </a:rPr>
              <a:t>z</a:t>
            </a:r>
            <a:endParaRPr lang="en-US" b="1" dirty="0">
              <a:solidFill>
                <a:schemeClr val="bg1"/>
              </a:solidFill>
              <a:latin typeface="Courier New"/>
              <a:cs typeface="Courier New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81000" y="609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Latency:</a:t>
            </a:r>
          </a:p>
          <a:p>
            <a:pPr algn="r"/>
            <a:r>
              <a:rPr lang="en-US" dirty="0" smtClean="0"/>
              <a:t>Throughput: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447800" y="6096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4+ clock cycles </a:t>
            </a:r>
          </a:p>
          <a:p>
            <a:r>
              <a:rPr lang="en-US" dirty="0" smtClean="0"/>
              <a:t>Output every 4</a:t>
            </a:r>
            <a:r>
              <a:rPr lang="en-US" baseline="30000" dirty="0" smtClean="0"/>
              <a:t>th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53000" y="609035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clock cycles </a:t>
            </a:r>
          </a:p>
          <a:p>
            <a:r>
              <a:rPr lang="en-US" dirty="0" smtClean="0"/>
              <a:t>Output on every 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CHiMPS and the Many-Cache Architecture</a:t>
            </a:r>
          </a:p>
          <a:p>
            <a:pPr lvl="1"/>
            <a:r>
              <a:rPr lang="en-US" dirty="0" smtClean="0"/>
              <a:t>Related Work</a:t>
            </a:r>
          </a:p>
          <a:p>
            <a:pPr lvl="1"/>
            <a:r>
              <a:rPr lang="en-US" dirty="0" smtClean="0"/>
              <a:t>Many-Cache Model</a:t>
            </a:r>
          </a:p>
          <a:p>
            <a:pPr lvl="1"/>
            <a:r>
              <a:rPr lang="en-US" dirty="0" smtClean="0"/>
              <a:t>Cache Generation &amp; Optimization</a:t>
            </a:r>
          </a:p>
          <a:p>
            <a:r>
              <a:rPr lang="en-US" dirty="0" smtClean="0"/>
              <a:t>Target Platform</a:t>
            </a:r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Power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 – C for FPGAs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48200" cy="44348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Datapath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Spatial Dataflow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Memory:</a:t>
            </a:r>
          </a:p>
          <a:p>
            <a:r>
              <a:rPr lang="en-US" dirty="0" err="1" smtClean="0"/>
              <a:t>HDLs</a:t>
            </a:r>
            <a:r>
              <a:rPr lang="en-US" dirty="0" smtClean="0"/>
              <a:t> with C syntax</a:t>
            </a:r>
          </a:p>
          <a:p>
            <a:pPr lvl="1"/>
            <a:r>
              <a:rPr lang="en-US" dirty="0" smtClean="0"/>
              <a:t>Catapult-C, Handel-C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Functional Languages</a:t>
            </a:r>
          </a:p>
          <a:p>
            <a:pPr lvl="1"/>
            <a:r>
              <a:rPr lang="en-US" dirty="0" err="1" smtClean="0"/>
              <a:t>Mitrion</a:t>
            </a:r>
            <a:r>
              <a:rPr lang="en-US" dirty="0" smtClean="0"/>
              <a:t>-C, SA-C, ROCCC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Streaming</a:t>
            </a:r>
          </a:p>
          <a:p>
            <a:pPr lvl="1"/>
            <a:r>
              <a:rPr lang="en-US" dirty="0" smtClean="0"/>
              <a:t>Streams-C, NAPA-C, Impulse-C</a:t>
            </a:r>
          </a:p>
          <a:p>
            <a:pPr lvl="1"/>
            <a:endParaRPr lang="en-US" dirty="0" smtClean="0"/>
          </a:p>
        </p:txBody>
      </p:sp>
      <p:grpSp>
        <p:nvGrpSpPr>
          <p:cNvPr id="4" name="Group 14"/>
          <p:cNvGrpSpPr>
            <a:grpSpLocks noGrp="1"/>
          </p:cNvGrpSpPr>
          <p:nvPr>
            <p:ph sz="half" idx="2"/>
          </p:nvPr>
        </p:nvGrpSpPr>
        <p:grpSpPr>
          <a:xfrm>
            <a:off x="4648200" y="1920875"/>
            <a:ext cx="4038600" cy="4433888"/>
            <a:chOff x="5638800" y="2286000"/>
            <a:chExt cx="3434208" cy="3291245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4843909" y="3949700"/>
              <a:ext cx="2489200" cy="1853"/>
            </a:xfrm>
            <a:prstGeom prst="line">
              <a:avLst/>
            </a:prstGeom>
            <a:ln w="31750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  <a:round/>
              <a:headEnd type="stealth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88509" y="5194300"/>
              <a:ext cx="2578100" cy="1853"/>
            </a:xfrm>
            <a:prstGeom prst="line">
              <a:avLst/>
            </a:prstGeom>
            <a:ln w="31750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  <a:round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301969" y="5207913"/>
              <a:ext cx="2156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Development Effort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38800" y="3149600"/>
              <a:ext cx="538609" cy="1586951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 smtClean="0"/>
                <a:t>Performance</a:t>
              </a:r>
              <a:endParaRPr lang="en-US" dirty="0"/>
            </a:p>
          </p:txBody>
        </p:sp>
        <p:sp>
          <p:nvSpPr>
            <p:cNvPr id="11" name="Cloud 10"/>
            <p:cNvSpPr/>
            <p:nvPr/>
          </p:nvSpPr>
          <p:spPr>
            <a:xfrm>
              <a:off x="6096000" y="3733800"/>
              <a:ext cx="1219199" cy="67376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144" rIns="9144" rtlCol="0" anchor="ctr"/>
            <a:lstStyle/>
            <a:p>
              <a:pPr algn="ctr"/>
              <a:r>
                <a:rPr lang="en-US" dirty="0" smtClean="0"/>
                <a:t>CHiMPS</a:t>
              </a:r>
              <a:endParaRPr lang="en-US" dirty="0"/>
            </a:p>
          </p:txBody>
        </p:sp>
        <p:sp>
          <p:nvSpPr>
            <p:cNvPr id="12" name="Cloud 11"/>
            <p:cNvSpPr/>
            <p:nvPr/>
          </p:nvSpPr>
          <p:spPr>
            <a:xfrm>
              <a:off x="8001000" y="2286000"/>
              <a:ext cx="1072008" cy="67376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HDL</a:t>
              </a:r>
              <a:endParaRPr lang="en-US" dirty="0"/>
            </a:p>
          </p:txBody>
        </p:sp>
        <p:sp>
          <p:nvSpPr>
            <p:cNvPr id="13" name="Cloud 12"/>
            <p:cNvSpPr/>
            <p:nvPr/>
          </p:nvSpPr>
          <p:spPr>
            <a:xfrm>
              <a:off x="6416357" y="2868951"/>
              <a:ext cx="1364877" cy="875896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Streaming</a:t>
              </a:r>
              <a:endParaRPr lang="en-US" dirty="0"/>
            </a:p>
          </p:txBody>
        </p:sp>
        <p:sp>
          <p:nvSpPr>
            <p:cNvPr id="14" name="Cloud 13"/>
            <p:cNvSpPr/>
            <p:nvPr/>
          </p:nvSpPr>
          <p:spPr>
            <a:xfrm>
              <a:off x="7315200" y="3124200"/>
              <a:ext cx="1752600" cy="111332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Functional Languages</a:t>
              </a:r>
              <a:endParaRPr lang="en-US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Related Work - Caches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48200" cy="4434840"/>
          </a:xfrm>
        </p:spPr>
        <p:txBody>
          <a:bodyPr>
            <a:normAutofit/>
          </a:bodyPr>
          <a:lstStyle/>
          <a:p>
            <a:r>
              <a:rPr lang="en-US" dirty="0" smtClean="0"/>
              <a:t>Conventional CPU cache</a:t>
            </a:r>
          </a:p>
          <a:p>
            <a:pPr lvl="1"/>
            <a:r>
              <a:rPr lang="en-US" dirty="0" smtClean="0"/>
              <a:t>CASH, Tartan</a:t>
            </a:r>
          </a:p>
          <a:p>
            <a:endParaRPr lang="en-US" dirty="0" smtClean="0"/>
          </a:p>
          <a:p>
            <a:r>
              <a:rPr lang="en-US" dirty="0" smtClean="0"/>
              <a:t>Concluded that memory system is the bottleneck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Latency-optimized cache, throughput-optimized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F53E3-83D0-4E87-9F93-5E30A69D784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7912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57912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57912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7912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57912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57912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3246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63246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7912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580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68580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84582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73914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79248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79248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9248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79248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84582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4582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4582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4582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4582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63246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63246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68580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68580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73914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73914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79248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9248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84582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5257800" y="41910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257800" y="36576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257800" y="47244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257800" y="3124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2578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257800" y="5257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257800" y="57912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6324600" y="3657600"/>
            <a:ext cx="1447800" cy="1447800"/>
          </a:xfrm>
          <a:prstGeom prst="rect">
            <a:avLst/>
          </a:prstGeom>
          <a:gradFill flip="none" rotWithShape="1">
            <a:gsLst>
              <a:gs pos="29000">
                <a:srgbClr val="408000"/>
              </a:gs>
              <a:gs pos="100000">
                <a:srgbClr val="0080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Cache</a:t>
            </a:r>
            <a:endParaRPr lang="en-US" sz="1600" dirty="0"/>
          </a:p>
        </p:txBody>
      </p:sp>
      <p:sp>
        <p:nvSpPr>
          <p:cNvPr id="246" name="Rectangle 245"/>
          <p:cNvSpPr/>
          <p:nvPr/>
        </p:nvSpPr>
        <p:spPr>
          <a:xfrm>
            <a:off x="73914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7924800" y="2590800"/>
            <a:ext cx="381000" cy="381000"/>
          </a:xfrm>
          <a:prstGeom prst="rect">
            <a:avLst/>
          </a:prstGeom>
          <a:gradFill>
            <a:gsLst>
              <a:gs pos="0">
                <a:srgbClr val="990000"/>
              </a:gs>
              <a:gs pos="68000">
                <a:schemeClr val="accent6">
                  <a:tint val="86000"/>
                  <a:satMod val="115000"/>
                </a:schemeClr>
              </a:gs>
              <a:gs pos="100000">
                <a:srgbClr val="FF6600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bg1"/>
                </a:solidFill>
              </a:rPr>
              <a:t>PE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4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8000FF"/>
      </a:accent1>
      <a:accent2>
        <a:srgbClr val="0080FF"/>
      </a:accent2>
      <a:accent3>
        <a:srgbClr val="008080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49348</TotalTime>
  <Words>3453</Words>
  <Application>Microsoft Office PowerPoint</Application>
  <PresentationFormat>On-screen Show (4:3)</PresentationFormat>
  <Paragraphs>1246</Paragraphs>
  <Slides>63</Slides>
  <Notes>53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Flow</vt:lpstr>
      <vt:lpstr>Performance and Power of Cache-Based Reconfigurable Computing </vt:lpstr>
      <vt:lpstr>High-Performance Computing</vt:lpstr>
      <vt:lpstr>Changing Technology Landscape</vt:lpstr>
      <vt:lpstr>FPGA-based Computing</vt:lpstr>
      <vt:lpstr>HPC Developers</vt:lpstr>
      <vt:lpstr>CHiMPS’ Goals</vt:lpstr>
      <vt:lpstr>Outline</vt:lpstr>
      <vt:lpstr>Related Work – C for FPGAs</vt:lpstr>
      <vt:lpstr>Related Work - Caches</vt:lpstr>
      <vt:lpstr>Many-Cache</vt:lpstr>
      <vt:lpstr>Caching Example</vt:lpstr>
      <vt:lpstr>Problems with a Single Cache</vt:lpstr>
      <vt:lpstr>Problems with a Single Cache</vt:lpstr>
      <vt:lpstr>Problems with a Single Cache</vt:lpstr>
      <vt:lpstr>Problems with a Single Cache</vt:lpstr>
      <vt:lpstr>CHiMPS Many-Cache Architecture</vt:lpstr>
      <vt:lpstr>CHiMPS Many-Cache Architecture</vt:lpstr>
      <vt:lpstr>CHiMPS Many-Cache Architecture</vt:lpstr>
      <vt:lpstr>CHiMPS Many-Cache Architecture</vt:lpstr>
      <vt:lpstr>CHiMPS Many-Cache Architecture</vt:lpstr>
      <vt:lpstr>CHiMPS Many-Cache Architecture</vt:lpstr>
      <vt:lpstr>CHiMPS Many-Cache Architecture</vt:lpstr>
      <vt:lpstr>Many-Cache Benefits</vt:lpstr>
      <vt:lpstr>Outline</vt:lpstr>
      <vt:lpstr>Compilation Flow</vt:lpstr>
      <vt:lpstr>Analyses for Cache Creation</vt:lpstr>
      <vt:lpstr>Cache Generation</vt:lpstr>
      <vt:lpstr>Post-Generation Optimization</vt:lpstr>
      <vt:lpstr>Coherence in Many-Cache</vt:lpstr>
      <vt:lpstr>Coherence in Many-Cache</vt:lpstr>
      <vt:lpstr>Coherence in Many-Cache</vt:lpstr>
      <vt:lpstr>Coherence in Many-Cache</vt:lpstr>
      <vt:lpstr>Coherence in Many-Cache</vt:lpstr>
      <vt:lpstr>Outline</vt:lpstr>
      <vt:lpstr>Target Platform – Xilinx ACP</vt:lpstr>
      <vt:lpstr>Outline</vt:lpstr>
      <vt:lpstr>Methodology</vt:lpstr>
      <vt:lpstr>CPU-Like Cache</vt:lpstr>
      <vt:lpstr>Multiple Banks</vt:lpstr>
      <vt:lpstr>Many-Cache</vt:lpstr>
      <vt:lpstr>Many-Cache</vt:lpstr>
      <vt:lpstr>Black-Scholes</vt:lpstr>
      <vt:lpstr>Black-Scholes</vt:lpstr>
      <vt:lpstr>Black-Scholes</vt:lpstr>
      <vt:lpstr>Black-Scholes</vt:lpstr>
      <vt:lpstr>Smith-Waterman</vt:lpstr>
      <vt:lpstr>Smith-Waterman</vt:lpstr>
      <vt:lpstr>Smith-Waterman</vt:lpstr>
      <vt:lpstr>Smith-Waterman</vt:lpstr>
      <vt:lpstr>Outline</vt:lpstr>
      <vt:lpstr>Power vs. CPU</vt:lpstr>
      <vt:lpstr>Performance per watt</vt:lpstr>
      <vt:lpstr>Outline</vt:lpstr>
      <vt:lpstr>Conclusions</vt:lpstr>
      <vt:lpstr>Thank You</vt:lpstr>
      <vt:lpstr>ACP Cache Parameters</vt:lpstr>
      <vt:lpstr>Caches, Area, and Frequency</vt:lpstr>
      <vt:lpstr>Spatial Dataflow</vt:lpstr>
      <vt:lpstr>Spatial Dataflow</vt:lpstr>
      <vt:lpstr>Spatial Dataflow</vt:lpstr>
      <vt:lpstr>Spatial Dataflow</vt:lpstr>
      <vt:lpstr>Spatial Dataflow</vt:lpstr>
      <vt:lpstr>Spatial Dataflow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Putnam</dc:creator>
  <cp:lastModifiedBy>Andrew Putnam</cp:lastModifiedBy>
  <cp:revision>984</cp:revision>
  <dcterms:created xsi:type="dcterms:W3CDTF">2009-07-22T15:39:59Z</dcterms:created>
  <dcterms:modified xsi:type="dcterms:W3CDTF">2009-07-22T15:42:38Z</dcterms:modified>
</cp:coreProperties>
</file>