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104.xml" ContentType="application/vnd.openxmlformats-officedocument.presentationml.tags+xml"/>
  <Override PartName="/ppt/tags/tag140.xml" ContentType="application/vnd.openxmlformats-officedocument.presentationml.tags+xml"/>
  <Override PartName="/ppt/tags/tag151.xml" ContentType="application/vnd.openxmlformats-officedocument.presentationml.tags+xml"/>
  <Override PartName="/ppt/tags/tag238.xml" ContentType="application/vnd.openxmlformats-officedocument.presentationml.tags+xml"/>
  <Override PartName="/ppt/tags/tag227.xml" ContentType="application/vnd.openxmlformats-officedocument.presentationml.tags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Override PartName="/ppt/tags/tag205.xml" ContentType="application/vnd.openxmlformats-officedocument.presentationml.tags+xml"/>
  <Override PartName="/ppt/tags/tag216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notesSlides/notesSlide16.xml" ContentType="application/vnd.openxmlformats-officedocument.presentationml.notesSlide+xml"/>
  <Override PartName="/ppt/tags/tag189.xml" ContentType="application/vnd.openxmlformats-officedocument.presentationml.tags+xml"/>
  <Override PartName="/ppt/tags/tag241.xml" ContentType="application/vnd.openxmlformats-officedocument.presentationml.tags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178.xml" ContentType="application/vnd.openxmlformats-officedocument.presentationml.tags+xml"/>
  <Override PartName="/ppt/tags/tag230.xml" ContentType="application/vnd.openxmlformats-officedocument.presentationml.tags+xml"/>
  <Override PartName="/ppt/tags/tag52.xml" ContentType="application/vnd.openxmlformats-officedocument.presentationml.tags+xml"/>
  <Override PartName="/ppt/tags/tag109.xml" ContentType="application/vnd.openxmlformats-officedocument.presentationml.tags+xml"/>
  <Override PartName="/ppt/tags/tag156.xml" ContentType="application/vnd.openxmlformats-officedocument.presentationml.tags+xml"/>
  <Override PartName="/ppt/tags/tag167.xml" ContentType="application/vnd.openxmlformats-officedocument.presentationml.tags+xml"/>
  <Override PartName="/ppt/tags/tag41.xml" ContentType="application/vnd.openxmlformats-officedocument.presentationml.tag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ags/tag145.xml" ContentType="application/vnd.openxmlformats-officedocument.presentationml.tags+xml"/>
  <Override PartName="/ppt/tags/tag192.xml" ContentType="application/vnd.openxmlformats-officedocument.presentationml.tags+xml"/>
  <Override PartName="/ppt/tags/tag30.xml" ContentType="application/vnd.openxmlformats-officedocument.presentationml.tags+xml"/>
  <Override PartName="/ppt/tags/tag134.xml" ContentType="application/vnd.openxmlformats-officedocument.presentationml.tags+xml"/>
  <Override PartName="/ppt/tags/tag18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tags/tag170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ags/tag68.xml" ContentType="application/vnd.openxmlformats-officedocument.presentationml.tags+xml"/>
  <Override PartName="/ppt/tags/tag224.xml" ContentType="application/vnd.openxmlformats-officedocument.presentationml.tags+xml"/>
  <Override PartName="/ppt/tags/tag235.xml" ContentType="application/vnd.openxmlformats-officedocument.presentationml.tags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tags/tag57.xml" ContentType="application/vnd.openxmlformats-officedocument.presentationml.tags+xml"/>
  <Override PartName="/ppt/tags/tag213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notesSlides/notesSlide13.xml" ContentType="application/vnd.openxmlformats-officedocument.presentationml.notesSlide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tags/tag139.xml" ContentType="application/vnd.openxmlformats-officedocument.presentationml.tags+xml"/>
  <Override PartName="/ppt/tags/tag186.xml" ContentType="application/vnd.openxmlformats-officedocument.presentationml.tags+xml"/>
  <Override PartName="/ppt/tags/tag197.xml" ContentType="application/vnd.openxmlformats-officedocument.presentationml.tags+xml"/>
  <Override PartName="/ppt/tags/tag202.xml" ContentType="application/vnd.openxmlformats-officedocument.presentationml.tags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tags/tag175.xml" ContentType="application/vnd.openxmlformats-officedocument.presentationml.tags+xml"/>
  <Override PartName="/ppt/tags/tag13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64.xml" ContentType="application/vnd.openxmlformats-officedocument.presentationml.tags+xml"/>
  <Override PartName="/ppt/notesSlides/notesSlide4.xml" ContentType="application/vnd.openxmlformats-officedocument.presentationml.notesSlide+xml"/>
  <Override PartName="/ppt/tags/tag106.xml" ContentType="application/vnd.openxmlformats-officedocument.presentationml.tags+xml"/>
  <Override PartName="/ppt/tags/tag142.xml" ContentType="application/vnd.openxmlformats-officedocument.presentationml.tags+xml"/>
  <Override PartName="/ppt/tags/tag153.xml" ContentType="application/vnd.openxmlformats-officedocument.presentationml.tags+xml"/>
  <Override PartName="/ppt/tags/tag131.xml" ContentType="application/vnd.openxmlformats-officedocument.presentationml.tags+xml"/>
  <Override PartName="/ppt/tags/tag229.xml" ContentType="application/vnd.openxmlformats-officedocument.presentationml.tags+xml"/>
  <Override PartName="/ppt/slideLayouts/slideLayout4.xml" ContentType="application/vnd.openxmlformats-officedocument.presentationml.slideLayout+xml"/>
  <Override PartName="/ppt/tags/tag98.xml" ContentType="application/vnd.openxmlformats-officedocument.presentationml.tags+xml"/>
  <Override PartName="/ppt/tags/tag120.xml" ContentType="application/vnd.openxmlformats-officedocument.presentationml.tags+xml"/>
  <Override PartName="/ppt/tags/tag207.xml" ContentType="application/vnd.openxmlformats-officedocument.presentationml.tags+xml"/>
  <Override PartName="/ppt/tags/tag218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87.xml" ContentType="application/vnd.openxmlformats-officedocument.presentationml.tags+xml"/>
  <Override PartName="/ppt/notesSlides/notesSlide18.xml" ContentType="application/vnd.openxmlformats-officedocument.presentationml.notesSlide+xml"/>
  <Override PartName="/ppt/tags/tag243.xml" ContentType="application/vnd.openxmlformats-officedocument.presentationml.tags+xml"/>
  <Override PartName="/ppt/tags/tag29.xml" ContentType="application/vnd.openxmlformats-officedocument.presentationml.tags+xml"/>
  <Override PartName="/ppt/tags/tag76.xml" ContentType="application/vnd.openxmlformats-officedocument.presentationml.tags+xml"/>
  <Override PartName="/ppt/tags/tag232.xml" ContentType="application/vnd.openxmlformats-officedocument.presentationml.tags+xml"/>
  <Override PartName="/ppt/tags/tag18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158.xml" ContentType="application/vnd.openxmlformats-officedocument.presentationml.tags+xml"/>
  <Override PartName="/ppt/tags/tag169.xml" ContentType="application/vnd.openxmlformats-officedocument.presentationml.tags+xml"/>
  <Override PartName="/ppt/tags/tag210.xml" ContentType="application/vnd.openxmlformats-officedocument.presentationml.tags+xml"/>
  <Override PartName="/ppt/tags/tag221.xml" ContentType="application/vnd.openxmlformats-officedocument.presentationml.tags+xml"/>
  <Override PartName="/ppt/tags/tag43.xml" ContentType="application/vnd.openxmlformats-officedocument.presentationml.tags+xml"/>
  <Override PartName="/ppt/notesSlides/notesSlide9.xml" ContentType="application/vnd.openxmlformats-officedocument.presentationml.notesSlide+xml"/>
  <Override PartName="/ppt/tags/tag90.xml" ContentType="application/vnd.openxmlformats-officedocument.presentationml.tags+xml"/>
  <Override PartName="/ppt/tags/tag147.xml" ContentType="application/vnd.openxmlformats-officedocument.presentationml.tags+xml"/>
  <Override PartName="/ppt/tags/tag194.xml" ContentType="application/vnd.openxmlformats-officedocument.presentationml.tags+xml"/>
  <Override PartName="/ppt/notesSlides/notesSlide21.xml" ContentType="application/vnd.openxmlformats-officedocument.presentationml.notesSlide+xml"/>
  <Override PartName="/ppt/tags/tag32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tags/tag136.xml" ContentType="application/vnd.openxmlformats-officedocument.presentationml.tags+xml"/>
  <Override PartName="/ppt/tags/tag183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tags/tag143.xml" ContentType="application/vnd.openxmlformats-officedocument.presentationml.tags+xml"/>
  <Override PartName="/ppt/tags/tag161.xml" ContentType="application/vnd.openxmlformats-officedocument.presentationml.tags+xml"/>
  <Override PartName="/ppt/tags/tag172.xml" ContentType="application/vnd.openxmlformats-officedocument.presentationml.tags+xml"/>
  <Override PartName="/ppt/tags/tag190.xml" ContentType="application/vnd.openxmlformats-officedocument.presentationml.tag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tags/tag150.xml" ContentType="application/vnd.openxmlformats-officedocument.presentationml.tags+xml"/>
  <Override PartName="/ppt/tags/tag219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notesSlides/notesSlide19.xml" ContentType="application/vnd.openxmlformats-officedocument.presentationml.notesSlide+xml"/>
  <Override PartName="/ppt/tags/tag208.xml" ContentType="application/vnd.openxmlformats-officedocument.presentationml.tags+xml"/>
  <Override PartName="/ppt/tags/tag226.xml" ContentType="application/vnd.openxmlformats-officedocument.presentationml.tags+xml"/>
  <Override PartName="/ppt/tags/tag237.xml" ContentType="application/vnd.openxmlformats-officedocument.presentationml.tags+xml"/>
  <Default Extension="jpeg" ContentType="image/jpeg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tags/tag215.xml" ContentType="application/vnd.openxmlformats-officedocument.presentationml.tags+xml"/>
  <Override PartName="/ppt/tags/tag233.xml" ContentType="application/vnd.openxmlformats-officedocument.presentationml.tags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notesSlides/notesSlide15.xml" ContentType="application/vnd.openxmlformats-officedocument.presentationml.notesSlide+xml"/>
  <Override PartName="/ppt/tags/tag188.xml" ContentType="application/vnd.openxmlformats-officedocument.presentationml.tags+xml"/>
  <Override PartName="/ppt/tags/tag199.xml" ContentType="application/vnd.openxmlformats-officedocument.presentationml.tags+xml"/>
  <Override PartName="/ppt/tags/tag204.xml" ContentType="application/vnd.openxmlformats-officedocument.presentationml.tags+xml"/>
  <Override PartName="/ppt/tags/tag222.xml" ContentType="application/vnd.openxmlformats-officedocument.presentationml.tags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9.xml" ContentType="application/vnd.openxmlformats-officedocument.presentationml.tags+xml"/>
  <Override PartName="/ppt/tags/tag177.xml" ContentType="application/vnd.openxmlformats-officedocument.presentationml.tags+xml"/>
  <Override PartName="/ppt/tags/tag211.xml" ContentType="application/vnd.openxmlformats-officedocument.presentationml.tags+xml"/>
  <Override PartName="/ppt/tags/tag240.xml" ContentType="application/vnd.openxmlformats-officedocument.presentationml.tags+xml"/>
  <Override PartName="/ppt/notesSlides/notesSlide22.xml" ContentType="application/vnd.openxmlformats-officedocument.presentationml.notesSlide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tags/tag137.xml" ContentType="application/vnd.openxmlformats-officedocument.presentationml.tags+xml"/>
  <Override PartName="/ppt/tags/tag148.xml" ContentType="application/vnd.openxmlformats-officedocument.presentationml.tags+xml"/>
  <Override PartName="/ppt/tags/tag166.xml" ContentType="application/vnd.openxmlformats-officedocument.presentationml.tags+xml"/>
  <Override PartName="/ppt/tags/tag184.xml" ContentType="application/vnd.openxmlformats-officedocument.presentationml.tags+xml"/>
  <Override PartName="/ppt/tags/tag195.xml" ContentType="application/vnd.openxmlformats-officedocument.presentationml.tags+xml"/>
  <Override PartName="/ppt/tags/tag200.xml" ContentType="application/vnd.openxmlformats-officedocument.presentationml.tags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notesSlides/notesSlide6.xml" ContentType="application/vnd.openxmlformats-officedocument.presentationml.notesSlide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tags/tag155.xml" ContentType="application/vnd.openxmlformats-officedocument.presentationml.tags+xml"/>
  <Override PartName="/ppt/tags/tag173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44.xml" ContentType="application/vnd.openxmlformats-officedocument.presentationml.tags+xml"/>
  <Override PartName="/ppt/tags/tag162.xml" ContentType="application/vnd.openxmlformats-officedocument.presentationml.tags+xml"/>
  <Override PartName="/ppt/tags/tag180.xml" ContentType="application/vnd.openxmlformats-officedocument.presentationml.tags+xml"/>
  <Override PartName="/ppt/tags/tag191.xml" ContentType="application/vnd.openxmlformats-officedocument.presentationml.tags+xml"/>
  <Override PartName="/ppt/tags/tag122.xml" ContentType="application/vnd.openxmlformats-officedocument.presentationml.tags+xml"/>
  <Override PartName="/ppt/tags/tag209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drawings/drawing2.xml" ContentType="application/vnd.openxmlformats-officedocument.drawingml.chartshape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234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gs/tag223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gs/tag45.xml" ContentType="application/vnd.openxmlformats-officedocument.presentationml.tags+xml"/>
  <Override PartName="/ppt/tags/tag92.xml" ContentType="application/vnd.openxmlformats-officedocument.presentationml.tags+xml"/>
  <Override PartName="/ppt/tags/tag149.xml" ContentType="application/vnd.openxmlformats-officedocument.presentationml.tags+xml"/>
  <Override PartName="/ppt/tags/tag196.xml" ContentType="application/vnd.openxmlformats-officedocument.presentationml.tags+xml"/>
  <Override PartName="/ppt/tags/tag201.xml" ContentType="application/vnd.openxmlformats-officedocument.presentationml.tags+xml"/>
  <Override PartName="/ppt/tags/tag212.xml" ContentType="application/vnd.openxmlformats-officedocument.presentationml.tags+xml"/>
  <Override PartName="/ppt/tags/tag34.xml" ContentType="application/vnd.openxmlformats-officedocument.presentationml.tags+xml"/>
  <Override PartName="/ppt/notesSlides/notesSlide12.xml" ContentType="application/vnd.openxmlformats-officedocument.presentationml.notesSlide+xml"/>
  <Override PartName="/ppt/tags/tag81.xml" ContentType="application/vnd.openxmlformats-officedocument.presentationml.tags+xml"/>
  <Override PartName="/ppt/tags/tag138.xml" ContentType="application/vnd.openxmlformats-officedocument.presentationml.tags+xml"/>
  <Override PartName="/ppt/tags/tag185.xml" ContentType="application/vnd.openxmlformats-officedocument.presentationml.tags+xml"/>
  <Override PartName="/ppt/charts/chart7.xml" ContentType="application/vnd.openxmlformats-officedocument.drawingml.chart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tags/tag163.xml" ContentType="application/vnd.openxmlformats-officedocument.presentationml.tags+xml"/>
  <Override PartName="/ppt/tags/tag174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105.xml" ContentType="application/vnd.openxmlformats-officedocument.presentationml.tags+xml"/>
  <Override PartName="/ppt/tags/tag152.xml" ContentType="application/vnd.openxmlformats-officedocument.presentationml.tags+xml"/>
  <Override PartName="/ppt/notesSlides/notesSlide3.xml" ContentType="application/vnd.openxmlformats-officedocument.presentationml.notesSlide+xml"/>
  <Override PartName="/ppt/tags/tag141.xml" ContentType="application/vnd.openxmlformats-officedocument.presentationml.tags+xml"/>
  <Override PartName="/ppt/tags/tag228.xml" ContentType="application/vnd.openxmlformats-officedocument.presentationml.tags+xml"/>
  <Override PartName="/ppt/tags/tag239.xml" ContentType="application/vnd.openxmlformats-officedocument.presentationml.tags+xml"/>
  <Override PartName="/ppt/presProps.xml" ContentType="application/vnd.openxmlformats-officedocument.presentationml.presProps+xml"/>
  <Override PartName="/ppt/tags/tag130.xml" ContentType="application/vnd.openxmlformats-officedocument.presentationml.tags+xml"/>
  <Override PartName="/ppt/tags/tag217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9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notesSlides/notesSlide17.xml" ContentType="application/vnd.openxmlformats-officedocument.presentationml.notesSlide+xml"/>
  <Override PartName="/ppt/tags/tag206.xml" ContentType="application/vnd.openxmlformats-officedocument.presentationml.tags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ags/tag75.xml" ContentType="application/vnd.openxmlformats-officedocument.presentationml.tags+xml"/>
  <Override PartName="/ppt/tags/tag179.xml" ContentType="application/vnd.openxmlformats-officedocument.presentationml.tags+xml"/>
  <Override PartName="/ppt/tags/tag231.xml" ContentType="application/vnd.openxmlformats-officedocument.presentationml.tags+xml"/>
  <Override PartName="/ppt/tags/tag242.xml" ContentType="application/vnd.openxmlformats-officedocument.presentationml.tags+xml"/>
  <Override PartName="/ppt/tags/tag17.xml" ContentType="application/vnd.openxmlformats-officedocument.presentationml.tags+xml"/>
  <Override PartName="/ppt/tags/tag64.xml" ContentType="application/vnd.openxmlformats-officedocument.presentationml.tags+xml"/>
  <Override PartName="/ppt/tags/tag168.xml" ContentType="application/vnd.openxmlformats-officedocument.presentationml.tags+xml"/>
  <Override PartName="/ppt/tags/tag220.xml" ContentType="application/vnd.openxmlformats-officedocument.presentationml.tags+xml"/>
  <Override PartName="/ppt/tags/tag53.xml" ContentType="application/vnd.openxmlformats-officedocument.presentationml.tags+xml"/>
  <Override PartName="/ppt/notesSlides/notesSlide8.xml" ContentType="application/vnd.openxmlformats-officedocument.presentationml.notesSlide+xml"/>
  <Override PartName="/ppt/tags/tag157.xml" ContentType="application/vnd.openxmlformats-officedocument.presentationml.tags+xml"/>
  <Override PartName="/ppt/notesSlides/notesSlide20.xml" ContentType="application/vnd.openxmlformats-officedocument.presentationml.notesSlide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charts/chart4.xml" ContentType="application/vnd.openxmlformats-officedocument.drawingml.chart+xml"/>
  <Override PartName="/ppt/tags/tag135.xml" ContentType="application/vnd.openxmlformats-officedocument.presentationml.tags+xml"/>
  <Override PartName="/ppt/tags/tag146.xml" ContentType="application/vnd.openxmlformats-officedocument.presentationml.tags+xml"/>
  <Override PartName="/ppt/tags/tag182.xml" ContentType="application/vnd.openxmlformats-officedocument.presentationml.tags+xml"/>
  <Override PartName="/ppt/tags/tag193.xml" ContentType="application/vnd.openxmlformats-officedocument.presentationml.tags+xml"/>
  <Override PartName="/ppt/handoutMasters/handoutMaster1.xml" ContentType="application/vnd.openxmlformats-officedocument.presentationml.handoutMaster+xml"/>
  <Override PartName="/ppt/tags/tag20.xml" ContentType="application/vnd.openxmlformats-officedocument.presentationml.tags+xml"/>
  <Override PartName="/ppt/tags/tag124.xml" ContentType="application/vnd.openxmlformats-officedocument.presentationml.tags+xml"/>
  <Override PartName="/ppt/tags/tag17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60.xml" ContentType="application/vnd.openxmlformats-officedocument.presentationml.tags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tags/tag102.xml" ContentType="application/vnd.openxmlformats-officedocument.presentationml.tags+xml"/>
  <Override PartName="/ppt/tags/tag236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225.xml" ContentType="application/vnd.openxmlformats-officedocument.presentationml.tags+xml"/>
  <Default Extension="rels" ContentType="application/vnd.openxmlformats-package.relationships+xml"/>
  <Override PartName="/ppt/tags/tag47.xml" ContentType="application/vnd.openxmlformats-officedocument.presentationml.tags+xml"/>
  <Override PartName="/ppt/tags/tag94.xml" ContentType="application/vnd.openxmlformats-officedocument.presentationml.tags+xml"/>
  <Override PartName="/ppt/tags/tag198.xml" ContentType="application/vnd.openxmlformats-officedocument.presentationml.tags+xml"/>
  <Override PartName="/ppt/tags/tag203.xml" ContentType="application/vnd.openxmlformats-officedocument.presentationml.tags+xml"/>
  <Override PartName="/ppt/tags/tag21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36.xml" ContentType="application/vnd.openxmlformats-officedocument.presentationml.tags+xml"/>
  <Override PartName="/ppt/tags/tag83.xml" ContentType="application/vnd.openxmlformats-officedocument.presentationml.tags+xml"/>
  <Override PartName="/ppt/notesSlides/notesSlide14.xml" ContentType="application/vnd.openxmlformats-officedocument.presentationml.notesSlide+xml"/>
  <Override PartName="/ppt/tags/tag18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tags/tag165.xml" ContentType="application/vnd.openxmlformats-officedocument.presentationml.tags+xml"/>
  <Override PartName="/ppt/tags/tag176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tags/tag154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9" r:id="rId5"/>
    <p:sldId id="305" r:id="rId6"/>
    <p:sldId id="258" r:id="rId7"/>
    <p:sldId id="261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303" r:id="rId18"/>
    <p:sldId id="277" r:id="rId19"/>
    <p:sldId id="278" r:id="rId20"/>
    <p:sldId id="279" r:id="rId21"/>
    <p:sldId id="308" r:id="rId22"/>
    <p:sldId id="281" r:id="rId23"/>
    <p:sldId id="307" r:id="rId24"/>
  </p:sldIdLst>
  <p:sldSz cx="9144000" cy="6858000" type="screen4x3"/>
  <p:notesSz cx="7315200" cy="9601200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87500" autoAdjust="0"/>
  </p:normalViewPr>
  <p:slideViewPr>
    <p:cSldViewPr>
      <p:cViewPr>
        <p:scale>
          <a:sx n="70" d="100"/>
          <a:sy n="70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Documents\Research\Group%20Talks\Critical%20Path%20Detection\Data(final)\FinalPap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0098810148731447"/>
          <c:y val="5.8265588423068754E-2"/>
          <c:w val="0.74764339457567963"/>
          <c:h val="0.52188121833608114"/>
        </c:manualLayout>
      </c:layout>
      <c:barChart>
        <c:barDir val="col"/>
        <c:grouping val="stacked"/>
        <c:ser>
          <c:idx val="0"/>
          <c:order val="0"/>
          <c:tx>
            <c:strRef>
              <c:f>Sheet2!$A$52</c:f>
              <c:strCache>
                <c:ptCount val="1"/>
                <c:pt idx="0">
                  <c:v>Compute</c:v>
                </c:pt>
              </c:strCache>
            </c:strRef>
          </c:tx>
          <c:spPr>
            <a:solidFill>
              <a:schemeClr val="accent1"/>
            </a:solidFill>
          </c:spPr>
          <c:cat>
            <c:numRef>
              <c:f>Sheet2!$B$51:$J$51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cat>
          <c:val>
            <c:numRef>
              <c:f>Sheet2!$B$52:$J$52</c:f>
              <c:numCache>
                <c:formatCode>General</c:formatCode>
                <c:ptCount val="9"/>
                <c:pt idx="0">
                  <c:v>0.44400617389813163</c:v>
                </c:pt>
                <c:pt idx="1">
                  <c:v>0.40090321843022925</c:v>
                </c:pt>
                <c:pt idx="2">
                  <c:v>0.21402846853027038</c:v>
                </c:pt>
                <c:pt idx="3">
                  <c:v>0.41159320871205635</c:v>
                </c:pt>
                <c:pt idx="4">
                  <c:v>0.20606337773204544</c:v>
                </c:pt>
                <c:pt idx="5">
                  <c:v>9.9487414013224196E-2</c:v>
                </c:pt>
                <c:pt idx="6">
                  <c:v>0.20173783799234082</c:v>
                </c:pt>
                <c:pt idx="7">
                  <c:v>0.4648526077097534</c:v>
                </c:pt>
                <c:pt idx="8">
                  <c:v>9.586691819585072E-2</c:v>
                </c:pt>
              </c:numCache>
            </c:numRef>
          </c:val>
        </c:ser>
        <c:ser>
          <c:idx val="1"/>
          <c:order val="1"/>
          <c:tx>
            <c:strRef>
              <c:f>Sheet2!$A$53</c:f>
              <c:strCache>
                <c:ptCount val="1"/>
                <c:pt idx="0">
                  <c:v>Stall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cat>
            <c:numRef>
              <c:f>Sheet2!$B$51:$J$51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cat>
          <c:val>
            <c:numRef>
              <c:f>Sheet2!$B$53:$J$53</c:f>
              <c:numCache>
                <c:formatCode>General</c:formatCode>
                <c:ptCount val="9"/>
                <c:pt idx="0">
                  <c:v>0.55599382610186965</c:v>
                </c:pt>
                <c:pt idx="1">
                  <c:v>0.56340631490691195</c:v>
                </c:pt>
                <c:pt idx="2">
                  <c:v>0.15798700432553991</c:v>
                </c:pt>
                <c:pt idx="3">
                  <c:v>0.55993826101869315</c:v>
                </c:pt>
                <c:pt idx="4">
                  <c:v>0.18272070733055118</c:v>
                </c:pt>
                <c:pt idx="5">
                  <c:v>0.5201128070275729</c:v>
                </c:pt>
                <c:pt idx="6">
                  <c:v>0.15339469120981725</c:v>
                </c:pt>
                <c:pt idx="7">
                  <c:v>0.48912898492730683</c:v>
                </c:pt>
                <c:pt idx="8">
                  <c:v>0.14842127327121324</c:v>
                </c:pt>
              </c:numCache>
            </c:numRef>
          </c:val>
        </c:ser>
        <c:gapWidth val="75"/>
        <c:overlap val="100"/>
        <c:axId val="69339008"/>
        <c:axId val="69414912"/>
      </c:barChart>
      <c:catAx>
        <c:axId val="69339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dirty="0">
                    <a:latin typeface="Arial" pitchFamily="34" charset="0"/>
                    <a:cs typeface="Arial" pitchFamily="34" charset="0"/>
                  </a:rPr>
                  <a:t>Ocean: Iteration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Number </a:t>
                </a:r>
              </a:p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(Barrier 8)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33394015748031491"/>
              <c:y val="0.7227299639870598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69414912"/>
        <c:crosses val="autoZero"/>
        <c:auto val="1"/>
        <c:lblAlgn val="ctr"/>
        <c:lblOffset val="100"/>
      </c:catAx>
      <c:valAx>
        <c:axId val="6941491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Norm. Time </a:t>
                </a:r>
              </a:p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(Rel. to Iteration</a:t>
                </a:r>
                <a:r>
                  <a:rPr lang="en-US" sz="1400" baseline="0" dirty="0" smtClean="0">
                    <a:latin typeface="Arial" pitchFamily="34" charset="0"/>
                    <a:cs typeface="Arial" pitchFamily="34" charset="0"/>
                  </a:rPr>
                  <a:t> 0)</a:t>
                </a:r>
                <a:endParaRPr lang="en-US" sz="140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69339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413100536346142"/>
          <c:y val="1.3006313400014187E-3"/>
          <c:w val="0.50458488741538887"/>
          <c:h val="0.13253387245513229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6477126691960124E-2"/>
          <c:y val="2.1454144318916658E-2"/>
          <c:w val="0.88620502479282059"/>
          <c:h val="0.61875522081479506"/>
        </c:manualLayout>
      </c:layout>
      <c:barChart>
        <c:barDir val="col"/>
        <c:grouping val="clustered"/>
        <c:ser>
          <c:idx val="0"/>
          <c:order val="0"/>
          <c:tx>
            <c:strRef>
              <c:f>Sheet4!$C$3</c:f>
              <c:strCache>
                <c:ptCount val="1"/>
                <c:pt idx="0">
                  <c:v>In-order Instruction Count</c:v>
                </c:pt>
              </c:strCache>
            </c:strRef>
          </c:tx>
          <c:spPr>
            <a:pattFill prst="wdUpDiag">
              <a:fgClr>
                <a:srgbClr val="4F81BD"/>
              </a:fgClr>
              <a:bgClr>
                <a:srgbClr val="DBE5F1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Sheet4!$C$4:$C$16</c:f>
              <c:numCache>
                <c:formatCode>General</c:formatCode>
                <c:ptCount val="13"/>
                <c:pt idx="0">
                  <c:v>67.209999999999994</c:v>
                </c:pt>
                <c:pt idx="1">
                  <c:v>73.930000000000007</c:v>
                </c:pt>
                <c:pt idx="2">
                  <c:v>59.21</c:v>
                </c:pt>
                <c:pt idx="3">
                  <c:v>41.290000000000013</c:v>
                </c:pt>
                <c:pt idx="4">
                  <c:v>75.069999999999993</c:v>
                </c:pt>
                <c:pt idx="5">
                  <c:v>45.120000000000012</c:v>
                </c:pt>
                <c:pt idx="6">
                  <c:v>58.13</c:v>
                </c:pt>
                <c:pt idx="7">
                  <c:v>73.3</c:v>
                </c:pt>
                <c:pt idx="8">
                  <c:v>35.21</c:v>
                </c:pt>
                <c:pt idx="9">
                  <c:v>72.31</c:v>
                </c:pt>
                <c:pt idx="10">
                  <c:v>74.179999999999978</c:v>
                </c:pt>
                <c:pt idx="11">
                  <c:v>72.319999999999993</c:v>
                </c:pt>
                <c:pt idx="12">
                  <c:v>69.319999999999993</c:v>
                </c:pt>
              </c:numCache>
            </c:numRef>
          </c:val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In-order L1 D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Sheet4!$D$4:$D$16</c:f>
              <c:numCache>
                <c:formatCode>General</c:formatCode>
                <c:ptCount val="13"/>
                <c:pt idx="0">
                  <c:v>4.2699999999999996</c:v>
                </c:pt>
                <c:pt idx="1">
                  <c:v>6.3199999999999985</c:v>
                </c:pt>
                <c:pt idx="2">
                  <c:v>10.27</c:v>
                </c:pt>
                <c:pt idx="3">
                  <c:v>12.79</c:v>
                </c:pt>
                <c:pt idx="4">
                  <c:v>13.32</c:v>
                </c:pt>
                <c:pt idx="5">
                  <c:v>14.21</c:v>
                </c:pt>
                <c:pt idx="6">
                  <c:v>15.92</c:v>
                </c:pt>
                <c:pt idx="7">
                  <c:v>26.52</c:v>
                </c:pt>
                <c:pt idx="8">
                  <c:v>31.810000000000027</c:v>
                </c:pt>
                <c:pt idx="9">
                  <c:v>13.21</c:v>
                </c:pt>
                <c:pt idx="10">
                  <c:v>14.82</c:v>
                </c:pt>
                <c:pt idx="11">
                  <c:v>17.809999999999999</c:v>
                </c:pt>
                <c:pt idx="12">
                  <c:v>12.51</c:v>
                </c:pt>
              </c:numCache>
            </c:numRef>
          </c:val>
        </c:ser>
        <c:ser>
          <c:idx val="2"/>
          <c:order val="2"/>
          <c:tx>
            <c:strRef>
              <c:f>Sheet4!$E$3</c:f>
              <c:strCache>
                <c:ptCount val="1"/>
                <c:pt idx="0">
                  <c:v>In-order L1 I &amp; D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Sheet4!$E$4:$E$16</c:f>
              <c:numCache>
                <c:formatCode>General</c:formatCode>
                <c:ptCount val="13"/>
                <c:pt idx="0">
                  <c:v>4.1099999999999985</c:v>
                </c:pt>
                <c:pt idx="1">
                  <c:v>4.83</c:v>
                </c:pt>
                <c:pt idx="2">
                  <c:v>8.99</c:v>
                </c:pt>
                <c:pt idx="3">
                  <c:v>3.96</c:v>
                </c:pt>
                <c:pt idx="4">
                  <c:v>9.6300000000000008</c:v>
                </c:pt>
                <c:pt idx="5">
                  <c:v>4.1499999999999995</c:v>
                </c:pt>
                <c:pt idx="6">
                  <c:v>10.28</c:v>
                </c:pt>
                <c:pt idx="7">
                  <c:v>21.72</c:v>
                </c:pt>
                <c:pt idx="8">
                  <c:v>14.62</c:v>
                </c:pt>
                <c:pt idx="9">
                  <c:v>9.2000000000000011</c:v>
                </c:pt>
                <c:pt idx="10">
                  <c:v>12.81</c:v>
                </c:pt>
                <c:pt idx="11">
                  <c:v>12.97</c:v>
                </c:pt>
                <c:pt idx="12">
                  <c:v>8.77</c:v>
                </c:pt>
              </c:numCache>
            </c:numRef>
          </c:val>
        </c:ser>
        <c:ser>
          <c:idx val="3"/>
          <c:order val="3"/>
          <c:tx>
            <c:strRef>
              <c:f>Sheet4!$F$3</c:f>
              <c:strCache>
                <c:ptCount val="1"/>
                <c:pt idx="0">
                  <c:v>In-order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Sheet4!$F$4:$F$16</c:f>
              <c:numCache>
                <c:formatCode>General</c:formatCode>
                <c:ptCount val="13"/>
                <c:pt idx="0">
                  <c:v>3.13</c:v>
                </c:pt>
                <c:pt idx="1">
                  <c:v>3.2800000000000002</c:v>
                </c:pt>
                <c:pt idx="2">
                  <c:v>4.99</c:v>
                </c:pt>
                <c:pt idx="3">
                  <c:v>3.21</c:v>
                </c:pt>
                <c:pt idx="4">
                  <c:v>6.22</c:v>
                </c:pt>
                <c:pt idx="5">
                  <c:v>3.7600000000000002</c:v>
                </c:pt>
                <c:pt idx="6">
                  <c:v>8.18</c:v>
                </c:pt>
                <c:pt idx="7">
                  <c:v>7.13</c:v>
                </c:pt>
                <c:pt idx="8">
                  <c:v>11.62</c:v>
                </c:pt>
                <c:pt idx="9">
                  <c:v>3.7800000000000002</c:v>
                </c:pt>
                <c:pt idx="10">
                  <c:v>5.81</c:v>
                </c:pt>
                <c:pt idx="11">
                  <c:v>5.83</c:v>
                </c:pt>
                <c:pt idx="12">
                  <c:v>4.29</c:v>
                </c:pt>
              </c:numCache>
            </c:numRef>
          </c:val>
        </c:ser>
        <c:ser>
          <c:idx val="4"/>
          <c:order val="4"/>
          <c:tx>
            <c:strRef>
              <c:f>Sheet4!$G$3</c:f>
              <c:strCache>
                <c:ptCount val="1"/>
                <c:pt idx="0">
                  <c:v>Out-of-Order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Sheet4!$G$4:$G$16</c:f>
              <c:numCache>
                <c:formatCode>General</c:formatCode>
                <c:ptCount val="13"/>
                <c:pt idx="0">
                  <c:v>4.1499999999999995</c:v>
                </c:pt>
                <c:pt idx="1">
                  <c:v>6.01</c:v>
                </c:pt>
                <c:pt idx="2">
                  <c:v>7.21</c:v>
                </c:pt>
                <c:pt idx="3">
                  <c:v>6.29</c:v>
                </c:pt>
                <c:pt idx="4">
                  <c:v>7.8199999999999985</c:v>
                </c:pt>
                <c:pt idx="5">
                  <c:v>9.81</c:v>
                </c:pt>
                <c:pt idx="6">
                  <c:v>10</c:v>
                </c:pt>
                <c:pt idx="7">
                  <c:v>8.91</c:v>
                </c:pt>
                <c:pt idx="8">
                  <c:v>13.21</c:v>
                </c:pt>
                <c:pt idx="9">
                  <c:v>6.98</c:v>
                </c:pt>
                <c:pt idx="10">
                  <c:v>7.1199999999999966</c:v>
                </c:pt>
                <c:pt idx="11">
                  <c:v>8.2100000000000009</c:v>
                </c:pt>
                <c:pt idx="12">
                  <c:v>7.89</c:v>
                </c:pt>
              </c:numCache>
            </c:numRef>
          </c:val>
        </c:ser>
        <c:gapWidth val="103"/>
        <c:axId val="69525888"/>
        <c:axId val="69527424"/>
      </c:barChart>
      <c:catAx>
        <c:axId val="695258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9527424"/>
        <c:crosses val="autoZero"/>
        <c:auto val="1"/>
        <c:lblAlgn val="ctr"/>
        <c:lblOffset val="100"/>
      </c:catAx>
      <c:valAx>
        <c:axId val="69527424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 i="0" baseline="0">
                    <a:latin typeface="Arial" pitchFamily="34" charset="0"/>
                    <a:cs typeface="Arial" pitchFamily="34" charset="0"/>
                  </a:rPr>
                  <a:t>% Error of Metric in Tracking Compute Time</a:t>
                </a:r>
              </a:p>
            </c:rich>
          </c:tx>
          <c:layout>
            <c:manualLayout>
              <c:xMode val="edge"/>
              <c:yMode val="edge"/>
              <c:x val="2.3830917214233187E-2"/>
              <c:y val="6.1703554661301153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9525888"/>
        <c:crosses val="autoZero"/>
        <c:crossBetween val="between"/>
        <c:majorUnit val="20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13793322751091541"/>
          <c:y val="1.2642854425805556E-2"/>
          <c:w val="0.67845715828213704"/>
          <c:h val="0.14928098776385346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6477126691960124E-2"/>
          <c:y val="2.1454144318916658E-2"/>
          <c:w val="0.88620502479282059"/>
          <c:h val="0.6187552208147955"/>
        </c:manualLayout>
      </c:layout>
      <c:barChart>
        <c:barDir val="col"/>
        <c:grouping val="clustered"/>
        <c:ser>
          <c:idx val="0"/>
          <c:order val="0"/>
          <c:tx>
            <c:strRef>
              <c:f>Sheet4!$C$3</c:f>
              <c:strCache>
                <c:ptCount val="1"/>
                <c:pt idx="0">
                  <c:v>In-order Instruction Count</c:v>
                </c:pt>
              </c:strCache>
            </c:strRef>
          </c:tx>
          <c:spPr>
            <a:pattFill prst="wdUpDiag">
              <a:fgClr>
                <a:srgbClr val="4F81BD"/>
              </a:fgClr>
              <a:bgClr>
                <a:srgbClr val="DBE5F1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Sheet4!$C$4:$C$16</c:f>
              <c:numCache>
                <c:formatCode>General</c:formatCode>
                <c:ptCount val="13"/>
                <c:pt idx="0">
                  <c:v>67.209999999999994</c:v>
                </c:pt>
                <c:pt idx="1">
                  <c:v>73.930000000000007</c:v>
                </c:pt>
                <c:pt idx="2">
                  <c:v>59.21</c:v>
                </c:pt>
                <c:pt idx="3">
                  <c:v>41.290000000000013</c:v>
                </c:pt>
                <c:pt idx="4">
                  <c:v>75.069999999999993</c:v>
                </c:pt>
                <c:pt idx="5">
                  <c:v>45.120000000000012</c:v>
                </c:pt>
                <c:pt idx="6">
                  <c:v>58.13</c:v>
                </c:pt>
                <c:pt idx="7">
                  <c:v>73.3</c:v>
                </c:pt>
                <c:pt idx="8">
                  <c:v>35.21</c:v>
                </c:pt>
                <c:pt idx="9">
                  <c:v>72.31</c:v>
                </c:pt>
                <c:pt idx="10">
                  <c:v>74.179999999999978</c:v>
                </c:pt>
                <c:pt idx="11">
                  <c:v>72.319999999999993</c:v>
                </c:pt>
                <c:pt idx="12">
                  <c:v>69.319999999999993</c:v>
                </c:pt>
              </c:numCache>
            </c:numRef>
          </c:val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In-order L1 D Cache per Inst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Sheet4!$D$4:$D$16</c:f>
              <c:numCache>
                <c:formatCode>General</c:formatCode>
                <c:ptCount val="13"/>
                <c:pt idx="0">
                  <c:v>4.2699999999999996</c:v>
                </c:pt>
                <c:pt idx="1">
                  <c:v>6.3199999999999985</c:v>
                </c:pt>
                <c:pt idx="2">
                  <c:v>10.27</c:v>
                </c:pt>
                <c:pt idx="3">
                  <c:v>12.79</c:v>
                </c:pt>
                <c:pt idx="4">
                  <c:v>13.32</c:v>
                </c:pt>
                <c:pt idx="5">
                  <c:v>14.21</c:v>
                </c:pt>
                <c:pt idx="6">
                  <c:v>15.92</c:v>
                </c:pt>
                <c:pt idx="7">
                  <c:v>26.52</c:v>
                </c:pt>
                <c:pt idx="8">
                  <c:v>31.810000000000027</c:v>
                </c:pt>
                <c:pt idx="9">
                  <c:v>13.21</c:v>
                </c:pt>
                <c:pt idx="10">
                  <c:v>14.82</c:v>
                </c:pt>
                <c:pt idx="11">
                  <c:v>17.809999999999999</c:v>
                </c:pt>
                <c:pt idx="12">
                  <c:v>12.51</c:v>
                </c:pt>
              </c:numCache>
            </c:numRef>
          </c:val>
        </c:ser>
        <c:ser>
          <c:idx val="2"/>
          <c:order val="2"/>
          <c:tx>
            <c:strRef>
              <c:f>Sheet4!$E$3</c:f>
              <c:strCache>
                <c:ptCount val="1"/>
                <c:pt idx="0">
                  <c:v>In-order L1 I &amp; D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Sheet4!$E$4:$E$16</c:f>
              <c:numCache>
                <c:formatCode>General</c:formatCode>
                <c:ptCount val="13"/>
                <c:pt idx="0">
                  <c:v>4.1099999999999985</c:v>
                </c:pt>
                <c:pt idx="1">
                  <c:v>4.83</c:v>
                </c:pt>
                <c:pt idx="2">
                  <c:v>8.99</c:v>
                </c:pt>
                <c:pt idx="3">
                  <c:v>3.96</c:v>
                </c:pt>
                <c:pt idx="4">
                  <c:v>9.6300000000000008</c:v>
                </c:pt>
                <c:pt idx="5">
                  <c:v>4.1499999999999995</c:v>
                </c:pt>
                <c:pt idx="6">
                  <c:v>10.28</c:v>
                </c:pt>
                <c:pt idx="7">
                  <c:v>21.72</c:v>
                </c:pt>
                <c:pt idx="8">
                  <c:v>14.62</c:v>
                </c:pt>
                <c:pt idx="9">
                  <c:v>9.2000000000000011</c:v>
                </c:pt>
                <c:pt idx="10">
                  <c:v>12.81</c:v>
                </c:pt>
                <c:pt idx="11">
                  <c:v>12.97</c:v>
                </c:pt>
                <c:pt idx="12">
                  <c:v>8.77</c:v>
                </c:pt>
              </c:numCache>
            </c:numRef>
          </c:val>
        </c:ser>
        <c:ser>
          <c:idx val="3"/>
          <c:order val="3"/>
          <c:tx>
            <c:strRef>
              <c:f>Sheet4!$F$3</c:f>
              <c:strCache>
                <c:ptCount val="1"/>
                <c:pt idx="0">
                  <c:v>In-order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Sheet4!$F$4:$F$16</c:f>
              <c:numCache>
                <c:formatCode>General</c:formatCode>
                <c:ptCount val="13"/>
                <c:pt idx="0">
                  <c:v>3.13</c:v>
                </c:pt>
                <c:pt idx="1">
                  <c:v>3.2800000000000002</c:v>
                </c:pt>
                <c:pt idx="2">
                  <c:v>4.99</c:v>
                </c:pt>
                <c:pt idx="3">
                  <c:v>3.21</c:v>
                </c:pt>
                <c:pt idx="4">
                  <c:v>6.22</c:v>
                </c:pt>
                <c:pt idx="5">
                  <c:v>3.7600000000000002</c:v>
                </c:pt>
                <c:pt idx="6">
                  <c:v>8.18</c:v>
                </c:pt>
                <c:pt idx="7">
                  <c:v>7.13</c:v>
                </c:pt>
                <c:pt idx="8">
                  <c:v>11.62</c:v>
                </c:pt>
                <c:pt idx="9">
                  <c:v>3.7800000000000002</c:v>
                </c:pt>
                <c:pt idx="10">
                  <c:v>5.81</c:v>
                </c:pt>
                <c:pt idx="11">
                  <c:v>5.83</c:v>
                </c:pt>
                <c:pt idx="12">
                  <c:v>4.29</c:v>
                </c:pt>
              </c:numCache>
            </c:numRef>
          </c:val>
        </c:ser>
        <c:ser>
          <c:idx val="4"/>
          <c:order val="4"/>
          <c:tx>
            <c:strRef>
              <c:f>Sheet4!$G$3</c:f>
              <c:strCache>
                <c:ptCount val="1"/>
                <c:pt idx="0">
                  <c:v>Out-of-Order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Sheet4!$G$4:$G$16</c:f>
              <c:numCache>
                <c:formatCode>General</c:formatCode>
                <c:ptCount val="13"/>
                <c:pt idx="0">
                  <c:v>4.1499999999999995</c:v>
                </c:pt>
                <c:pt idx="1">
                  <c:v>6.01</c:v>
                </c:pt>
                <c:pt idx="2">
                  <c:v>7.21</c:v>
                </c:pt>
                <c:pt idx="3">
                  <c:v>6.29</c:v>
                </c:pt>
                <c:pt idx="4">
                  <c:v>7.8199999999999985</c:v>
                </c:pt>
                <c:pt idx="5">
                  <c:v>9.81</c:v>
                </c:pt>
                <c:pt idx="6">
                  <c:v>10</c:v>
                </c:pt>
                <c:pt idx="7">
                  <c:v>8.91</c:v>
                </c:pt>
                <c:pt idx="8">
                  <c:v>13.21</c:v>
                </c:pt>
                <c:pt idx="9">
                  <c:v>6.98</c:v>
                </c:pt>
                <c:pt idx="10">
                  <c:v>7.1199999999999966</c:v>
                </c:pt>
                <c:pt idx="11">
                  <c:v>8.2100000000000009</c:v>
                </c:pt>
                <c:pt idx="12">
                  <c:v>7.89</c:v>
                </c:pt>
              </c:numCache>
            </c:numRef>
          </c:val>
        </c:ser>
        <c:gapWidth val="103"/>
        <c:axId val="68627840"/>
        <c:axId val="68633728"/>
      </c:barChart>
      <c:catAx>
        <c:axId val="686278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633728"/>
        <c:crosses val="autoZero"/>
        <c:auto val="1"/>
        <c:lblAlgn val="ctr"/>
        <c:lblOffset val="100"/>
      </c:catAx>
      <c:valAx>
        <c:axId val="68633728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 i="0" baseline="0">
                    <a:latin typeface="Arial" pitchFamily="34" charset="0"/>
                    <a:cs typeface="Arial" pitchFamily="34" charset="0"/>
                  </a:rPr>
                  <a:t>% Error of Metric in Tracking Compute Time</a:t>
                </a:r>
              </a:p>
            </c:rich>
          </c:tx>
          <c:layout>
            <c:manualLayout>
              <c:xMode val="edge"/>
              <c:yMode val="edge"/>
              <c:x val="2.3830917214233208E-2"/>
              <c:y val="6.1703554661301153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627840"/>
        <c:crosses val="autoZero"/>
        <c:crossBetween val="between"/>
        <c:majorUnit val="20"/>
      </c:valAx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13793322751091541"/>
          <c:y val="1.2642854425805563E-2"/>
          <c:w val="0.67845715828213704"/>
          <c:h val="0.14928098776385346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6477126691960124E-2"/>
          <c:y val="2.1454144318916658E-2"/>
          <c:w val="0.88620502479282059"/>
          <c:h val="0.6187552208147955"/>
        </c:manualLayout>
      </c:layout>
      <c:barChart>
        <c:barDir val="col"/>
        <c:grouping val="clustered"/>
        <c:ser>
          <c:idx val="0"/>
          <c:order val="0"/>
          <c:tx>
            <c:strRef>
              <c:f>Sheet4!$C$3</c:f>
              <c:strCache>
                <c:ptCount val="1"/>
                <c:pt idx="0">
                  <c:v>In-order Instruction Count</c:v>
                </c:pt>
              </c:strCache>
            </c:strRef>
          </c:tx>
          <c:spPr>
            <a:pattFill prst="wdUpDiag">
              <a:fgClr>
                <a:srgbClr val="4F81BD"/>
              </a:fgClr>
              <a:bgClr>
                <a:srgbClr val="DBE5F1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Sheet4!$C$4:$C$16</c:f>
              <c:numCache>
                <c:formatCode>General</c:formatCode>
                <c:ptCount val="13"/>
                <c:pt idx="0">
                  <c:v>67.209999999999994</c:v>
                </c:pt>
                <c:pt idx="1">
                  <c:v>73.930000000000007</c:v>
                </c:pt>
                <c:pt idx="2">
                  <c:v>59.21</c:v>
                </c:pt>
                <c:pt idx="3">
                  <c:v>41.290000000000013</c:v>
                </c:pt>
                <c:pt idx="4">
                  <c:v>75.069999999999993</c:v>
                </c:pt>
                <c:pt idx="5">
                  <c:v>45.120000000000012</c:v>
                </c:pt>
                <c:pt idx="6">
                  <c:v>58.13</c:v>
                </c:pt>
                <c:pt idx="7">
                  <c:v>73.3</c:v>
                </c:pt>
                <c:pt idx="8">
                  <c:v>35.21</c:v>
                </c:pt>
                <c:pt idx="9">
                  <c:v>72.31</c:v>
                </c:pt>
                <c:pt idx="10">
                  <c:v>74.179999999999978</c:v>
                </c:pt>
                <c:pt idx="11">
                  <c:v>72.319999999999993</c:v>
                </c:pt>
                <c:pt idx="12">
                  <c:v>69.319999999999993</c:v>
                </c:pt>
              </c:numCache>
            </c:numRef>
          </c:val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In-order L1 D Cache per Inst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Sheet4!$D$4:$D$16</c:f>
              <c:numCache>
                <c:formatCode>General</c:formatCode>
                <c:ptCount val="13"/>
                <c:pt idx="0">
                  <c:v>4.2699999999999996</c:v>
                </c:pt>
                <c:pt idx="1">
                  <c:v>6.3199999999999985</c:v>
                </c:pt>
                <c:pt idx="2">
                  <c:v>10.27</c:v>
                </c:pt>
                <c:pt idx="3">
                  <c:v>12.79</c:v>
                </c:pt>
                <c:pt idx="4">
                  <c:v>13.32</c:v>
                </c:pt>
                <c:pt idx="5">
                  <c:v>14.21</c:v>
                </c:pt>
                <c:pt idx="6">
                  <c:v>15.92</c:v>
                </c:pt>
                <c:pt idx="7">
                  <c:v>26.52</c:v>
                </c:pt>
                <c:pt idx="8">
                  <c:v>31.81000000000002</c:v>
                </c:pt>
                <c:pt idx="9">
                  <c:v>13.21</c:v>
                </c:pt>
                <c:pt idx="10">
                  <c:v>14.82</c:v>
                </c:pt>
                <c:pt idx="11">
                  <c:v>17.809999999999999</c:v>
                </c:pt>
                <c:pt idx="12">
                  <c:v>12.51</c:v>
                </c:pt>
              </c:numCache>
            </c:numRef>
          </c:val>
        </c:ser>
        <c:ser>
          <c:idx val="2"/>
          <c:order val="2"/>
          <c:tx>
            <c:strRef>
              <c:f>Sheet4!$E$3</c:f>
              <c:strCache>
                <c:ptCount val="1"/>
                <c:pt idx="0">
                  <c:v>In-order L1 I &amp; D Cache per Inst</c:v>
                </c:pt>
              </c:strCache>
            </c:strRef>
          </c:tx>
          <c:spPr>
            <a:pattFill prst="lgCheck">
              <a:fgClr>
                <a:srgbClr val="9BBB59"/>
              </a:fgClr>
              <a:bgClr>
                <a:srgbClr val="EAF1DD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Sheet4!$E$4:$E$16</c:f>
              <c:numCache>
                <c:formatCode>General</c:formatCode>
                <c:ptCount val="13"/>
                <c:pt idx="0">
                  <c:v>4.1099999999999985</c:v>
                </c:pt>
                <c:pt idx="1">
                  <c:v>4.83</c:v>
                </c:pt>
                <c:pt idx="2">
                  <c:v>8.99</c:v>
                </c:pt>
                <c:pt idx="3">
                  <c:v>3.96</c:v>
                </c:pt>
                <c:pt idx="4">
                  <c:v>9.6300000000000008</c:v>
                </c:pt>
                <c:pt idx="5">
                  <c:v>4.1499999999999995</c:v>
                </c:pt>
                <c:pt idx="6">
                  <c:v>10.28</c:v>
                </c:pt>
                <c:pt idx="7">
                  <c:v>21.72</c:v>
                </c:pt>
                <c:pt idx="8">
                  <c:v>14.62</c:v>
                </c:pt>
                <c:pt idx="9">
                  <c:v>9.2000000000000011</c:v>
                </c:pt>
                <c:pt idx="10">
                  <c:v>12.81</c:v>
                </c:pt>
                <c:pt idx="11">
                  <c:v>12.97</c:v>
                </c:pt>
                <c:pt idx="12">
                  <c:v>8.77</c:v>
                </c:pt>
              </c:numCache>
            </c:numRef>
          </c:val>
        </c:ser>
        <c:ser>
          <c:idx val="3"/>
          <c:order val="3"/>
          <c:tx>
            <c:strRef>
              <c:f>Sheet4!$F$3</c:f>
              <c:strCache>
                <c:ptCount val="1"/>
                <c:pt idx="0">
                  <c:v>In-order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Sheet4!$F$4:$F$16</c:f>
              <c:numCache>
                <c:formatCode>General</c:formatCode>
                <c:ptCount val="13"/>
                <c:pt idx="0">
                  <c:v>3.13</c:v>
                </c:pt>
                <c:pt idx="1">
                  <c:v>3.2800000000000002</c:v>
                </c:pt>
                <c:pt idx="2">
                  <c:v>4.99</c:v>
                </c:pt>
                <c:pt idx="3">
                  <c:v>3.21</c:v>
                </c:pt>
                <c:pt idx="4">
                  <c:v>6.22</c:v>
                </c:pt>
                <c:pt idx="5">
                  <c:v>3.7600000000000002</c:v>
                </c:pt>
                <c:pt idx="6">
                  <c:v>8.18</c:v>
                </c:pt>
                <c:pt idx="7">
                  <c:v>7.13</c:v>
                </c:pt>
                <c:pt idx="8">
                  <c:v>11.62</c:v>
                </c:pt>
                <c:pt idx="9">
                  <c:v>3.7800000000000002</c:v>
                </c:pt>
                <c:pt idx="10">
                  <c:v>5.81</c:v>
                </c:pt>
                <c:pt idx="11">
                  <c:v>5.83</c:v>
                </c:pt>
                <c:pt idx="12">
                  <c:v>4.29</c:v>
                </c:pt>
              </c:numCache>
            </c:numRef>
          </c:val>
        </c:ser>
        <c:ser>
          <c:idx val="4"/>
          <c:order val="4"/>
          <c:tx>
            <c:strRef>
              <c:f>Sheet4!$G$3</c:f>
              <c:strCache>
                <c:ptCount val="1"/>
                <c:pt idx="0">
                  <c:v>Out-of-Order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Sheet4!$G$4:$G$16</c:f>
              <c:numCache>
                <c:formatCode>General</c:formatCode>
                <c:ptCount val="13"/>
                <c:pt idx="0">
                  <c:v>4.1499999999999995</c:v>
                </c:pt>
                <c:pt idx="1">
                  <c:v>6.01</c:v>
                </c:pt>
                <c:pt idx="2">
                  <c:v>7.21</c:v>
                </c:pt>
                <c:pt idx="3">
                  <c:v>6.29</c:v>
                </c:pt>
                <c:pt idx="4">
                  <c:v>7.8199999999999985</c:v>
                </c:pt>
                <c:pt idx="5">
                  <c:v>9.81</c:v>
                </c:pt>
                <c:pt idx="6">
                  <c:v>10</c:v>
                </c:pt>
                <c:pt idx="7">
                  <c:v>8.91</c:v>
                </c:pt>
                <c:pt idx="8">
                  <c:v>13.21</c:v>
                </c:pt>
                <c:pt idx="9">
                  <c:v>6.98</c:v>
                </c:pt>
                <c:pt idx="10">
                  <c:v>7.1199999999999966</c:v>
                </c:pt>
                <c:pt idx="11">
                  <c:v>8.2100000000000009</c:v>
                </c:pt>
                <c:pt idx="12">
                  <c:v>7.89</c:v>
                </c:pt>
              </c:numCache>
            </c:numRef>
          </c:val>
        </c:ser>
        <c:gapWidth val="103"/>
        <c:axId val="68679168"/>
        <c:axId val="68680704"/>
      </c:barChart>
      <c:catAx>
        <c:axId val="686791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680704"/>
        <c:crosses val="autoZero"/>
        <c:auto val="1"/>
        <c:lblAlgn val="ctr"/>
        <c:lblOffset val="100"/>
      </c:catAx>
      <c:valAx>
        <c:axId val="68680704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 i="0" baseline="0">
                    <a:latin typeface="Arial" pitchFamily="34" charset="0"/>
                    <a:cs typeface="Arial" pitchFamily="34" charset="0"/>
                  </a:rPr>
                  <a:t>% Error of Metric in Tracking Compute Time</a:t>
                </a:r>
              </a:p>
            </c:rich>
          </c:tx>
          <c:layout>
            <c:manualLayout>
              <c:xMode val="edge"/>
              <c:yMode val="edge"/>
              <c:x val="2.3830917214233208E-2"/>
              <c:y val="6.1703554661301153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68679168"/>
        <c:crosses val="autoZero"/>
        <c:crossBetween val="between"/>
        <c:majorUnit val="20"/>
      </c:valAx>
    </c:plotArea>
    <c:legend>
      <c:legendPos val="r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13793322751091541"/>
          <c:y val="1.2642854425805563E-2"/>
          <c:w val="0.67845715828213704"/>
          <c:h val="0.14928098776385346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6477126691960124E-2"/>
          <c:y val="2.1454144318916658E-2"/>
          <c:w val="0.88620502479282059"/>
          <c:h val="0.6187552208147955"/>
        </c:manualLayout>
      </c:layout>
      <c:barChart>
        <c:barDir val="col"/>
        <c:grouping val="clustered"/>
        <c:ser>
          <c:idx val="0"/>
          <c:order val="0"/>
          <c:tx>
            <c:strRef>
              <c:f>Sheet4!$C$3</c:f>
              <c:strCache>
                <c:ptCount val="1"/>
                <c:pt idx="0">
                  <c:v>In-order Instruction Count</c:v>
                </c:pt>
              </c:strCache>
            </c:strRef>
          </c:tx>
          <c:spPr>
            <a:pattFill prst="wdUpDiag">
              <a:fgClr>
                <a:srgbClr val="4F81BD"/>
              </a:fgClr>
              <a:bgClr>
                <a:srgbClr val="DBE5F1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Sheet4!$C$4:$C$16</c:f>
              <c:numCache>
                <c:formatCode>General</c:formatCode>
                <c:ptCount val="13"/>
                <c:pt idx="0">
                  <c:v>67.209999999999994</c:v>
                </c:pt>
                <c:pt idx="1">
                  <c:v>73.930000000000007</c:v>
                </c:pt>
                <c:pt idx="2">
                  <c:v>59.21</c:v>
                </c:pt>
                <c:pt idx="3">
                  <c:v>41.290000000000013</c:v>
                </c:pt>
                <c:pt idx="4">
                  <c:v>75.069999999999993</c:v>
                </c:pt>
                <c:pt idx="5">
                  <c:v>45.120000000000012</c:v>
                </c:pt>
                <c:pt idx="6">
                  <c:v>58.13</c:v>
                </c:pt>
                <c:pt idx="7">
                  <c:v>73.3</c:v>
                </c:pt>
                <c:pt idx="8">
                  <c:v>35.21</c:v>
                </c:pt>
                <c:pt idx="9">
                  <c:v>72.31</c:v>
                </c:pt>
                <c:pt idx="10">
                  <c:v>74.179999999999978</c:v>
                </c:pt>
                <c:pt idx="11">
                  <c:v>72.319999999999993</c:v>
                </c:pt>
                <c:pt idx="12">
                  <c:v>69.319999999999993</c:v>
                </c:pt>
              </c:numCache>
            </c:numRef>
          </c:val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In-order L1 D Cache per Inst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Sheet4!$D$4:$D$16</c:f>
              <c:numCache>
                <c:formatCode>General</c:formatCode>
                <c:ptCount val="13"/>
                <c:pt idx="0">
                  <c:v>4.2699999999999996</c:v>
                </c:pt>
                <c:pt idx="1">
                  <c:v>6.3199999999999985</c:v>
                </c:pt>
                <c:pt idx="2">
                  <c:v>10.27</c:v>
                </c:pt>
                <c:pt idx="3">
                  <c:v>12.79</c:v>
                </c:pt>
                <c:pt idx="4">
                  <c:v>13.32</c:v>
                </c:pt>
                <c:pt idx="5">
                  <c:v>14.21</c:v>
                </c:pt>
                <c:pt idx="6">
                  <c:v>15.92</c:v>
                </c:pt>
                <c:pt idx="7">
                  <c:v>26.52</c:v>
                </c:pt>
                <c:pt idx="8">
                  <c:v>31.810000000000027</c:v>
                </c:pt>
                <c:pt idx="9">
                  <c:v>13.21</c:v>
                </c:pt>
                <c:pt idx="10">
                  <c:v>14.82</c:v>
                </c:pt>
                <c:pt idx="11">
                  <c:v>17.809999999999999</c:v>
                </c:pt>
                <c:pt idx="12">
                  <c:v>12.51</c:v>
                </c:pt>
              </c:numCache>
            </c:numRef>
          </c:val>
        </c:ser>
        <c:ser>
          <c:idx val="2"/>
          <c:order val="2"/>
          <c:tx>
            <c:strRef>
              <c:f>Sheet4!$E$3</c:f>
              <c:strCache>
                <c:ptCount val="1"/>
                <c:pt idx="0">
                  <c:v>In-order L1 I &amp; D Cache per Inst</c:v>
                </c:pt>
              </c:strCache>
            </c:strRef>
          </c:tx>
          <c:spPr>
            <a:pattFill prst="lgCheck">
              <a:fgClr>
                <a:srgbClr val="9BBB59"/>
              </a:fgClr>
              <a:bgClr>
                <a:srgbClr val="EAF1DD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Sheet4!$E$4:$E$16</c:f>
              <c:numCache>
                <c:formatCode>General</c:formatCode>
                <c:ptCount val="13"/>
                <c:pt idx="0">
                  <c:v>4.1099999999999985</c:v>
                </c:pt>
                <c:pt idx="1">
                  <c:v>4.83</c:v>
                </c:pt>
                <c:pt idx="2">
                  <c:v>8.99</c:v>
                </c:pt>
                <c:pt idx="3">
                  <c:v>3.96</c:v>
                </c:pt>
                <c:pt idx="4">
                  <c:v>9.6300000000000008</c:v>
                </c:pt>
                <c:pt idx="5">
                  <c:v>4.1499999999999995</c:v>
                </c:pt>
                <c:pt idx="6">
                  <c:v>10.28</c:v>
                </c:pt>
                <c:pt idx="7">
                  <c:v>21.72</c:v>
                </c:pt>
                <c:pt idx="8">
                  <c:v>14.62</c:v>
                </c:pt>
                <c:pt idx="9">
                  <c:v>9.2000000000000011</c:v>
                </c:pt>
                <c:pt idx="10">
                  <c:v>12.81</c:v>
                </c:pt>
                <c:pt idx="11">
                  <c:v>12.97</c:v>
                </c:pt>
                <c:pt idx="12">
                  <c:v>8.77</c:v>
                </c:pt>
              </c:numCache>
            </c:numRef>
          </c:val>
        </c:ser>
        <c:ser>
          <c:idx val="3"/>
          <c:order val="3"/>
          <c:tx>
            <c:strRef>
              <c:f>Sheet4!$F$3</c:f>
              <c:strCache>
                <c:ptCount val="1"/>
                <c:pt idx="0">
                  <c:v>In-order L1 &amp; L2 Cache per Inst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Sheet4!$F$4:$F$16</c:f>
              <c:numCache>
                <c:formatCode>General</c:formatCode>
                <c:ptCount val="13"/>
                <c:pt idx="0">
                  <c:v>3.13</c:v>
                </c:pt>
                <c:pt idx="1">
                  <c:v>3.2800000000000002</c:v>
                </c:pt>
                <c:pt idx="2">
                  <c:v>4.99</c:v>
                </c:pt>
                <c:pt idx="3">
                  <c:v>3.21</c:v>
                </c:pt>
                <c:pt idx="4">
                  <c:v>6.22</c:v>
                </c:pt>
                <c:pt idx="5">
                  <c:v>3.7600000000000002</c:v>
                </c:pt>
                <c:pt idx="6">
                  <c:v>8.18</c:v>
                </c:pt>
                <c:pt idx="7">
                  <c:v>7.13</c:v>
                </c:pt>
                <c:pt idx="8">
                  <c:v>11.62</c:v>
                </c:pt>
                <c:pt idx="9">
                  <c:v>3.7800000000000002</c:v>
                </c:pt>
                <c:pt idx="10">
                  <c:v>5.81</c:v>
                </c:pt>
                <c:pt idx="11">
                  <c:v>5.83</c:v>
                </c:pt>
                <c:pt idx="12">
                  <c:v>4.29</c:v>
                </c:pt>
              </c:numCache>
            </c:numRef>
          </c:val>
        </c:ser>
        <c:ser>
          <c:idx val="4"/>
          <c:order val="4"/>
          <c:tx>
            <c:strRef>
              <c:f>Sheet4!$G$3</c:f>
              <c:strCache>
                <c:ptCount val="1"/>
                <c:pt idx="0">
                  <c:v>Out-of-Order L1 &amp; L2 Cache per Inst</c:v>
                </c:pt>
              </c:strCache>
            </c:strRef>
          </c:tx>
          <c:spPr>
            <a:noFill/>
            <a:ln>
              <a:noFill/>
            </a:ln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Sheet4!$G$4:$G$16</c:f>
              <c:numCache>
                <c:formatCode>General</c:formatCode>
                <c:ptCount val="13"/>
                <c:pt idx="0">
                  <c:v>4.1499999999999995</c:v>
                </c:pt>
                <c:pt idx="1">
                  <c:v>6.01</c:v>
                </c:pt>
                <c:pt idx="2">
                  <c:v>7.21</c:v>
                </c:pt>
                <c:pt idx="3">
                  <c:v>6.29</c:v>
                </c:pt>
                <c:pt idx="4">
                  <c:v>7.8199999999999985</c:v>
                </c:pt>
                <c:pt idx="5">
                  <c:v>9.81</c:v>
                </c:pt>
                <c:pt idx="6">
                  <c:v>10</c:v>
                </c:pt>
                <c:pt idx="7">
                  <c:v>8.91</c:v>
                </c:pt>
                <c:pt idx="8">
                  <c:v>13.21</c:v>
                </c:pt>
                <c:pt idx="9">
                  <c:v>6.98</c:v>
                </c:pt>
                <c:pt idx="10">
                  <c:v>7.1199999999999966</c:v>
                </c:pt>
                <c:pt idx="11">
                  <c:v>8.2100000000000009</c:v>
                </c:pt>
                <c:pt idx="12">
                  <c:v>7.89</c:v>
                </c:pt>
              </c:numCache>
            </c:numRef>
          </c:val>
        </c:ser>
        <c:gapWidth val="103"/>
        <c:axId val="72100864"/>
        <c:axId val="72106752"/>
      </c:barChart>
      <c:catAx>
        <c:axId val="721008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2106752"/>
        <c:crosses val="autoZero"/>
        <c:auto val="1"/>
        <c:lblAlgn val="ctr"/>
        <c:lblOffset val="100"/>
      </c:catAx>
      <c:valAx>
        <c:axId val="72106752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 i="0" baseline="0">
                    <a:latin typeface="Arial" pitchFamily="34" charset="0"/>
                    <a:cs typeface="Arial" pitchFamily="34" charset="0"/>
                  </a:rPr>
                  <a:t>% Error of Metric in Tracking Compute Time</a:t>
                </a:r>
              </a:p>
            </c:rich>
          </c:tx>
          <c:layout>
            <c:manualLayout>
              <c:xMode val="edge"/>
              <c:yMode val="edge"/>
              <c:x val="2.3830917214233208E-2"/>
              <c:y val="6.1703554661301153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+mj-lt"/>
              </a:defRPr>
            </a:pPr>
            <a:endParaRPr lang="en-US"/>
          </a:p>
        </c:txPr>
        <c:crossAx val="72100864"/>
        <c:crosses val="autoZero"/>
        <c:crossBetween val="between"/>
        <c:majorUnit val="20"/>
      </c:valAx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13793322751091541"/>
          <c:y val="1.2642854425805563E-2"/>
          <c:w val="0.67845715828213704"/>
          <c:h val="0.14928098776385346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6477126691960124E-2"/>
          <c:y val="2.1454144318916658E-2"/>
          <c:w val="0.88620502479282059"/>
          <c:h val="0.6187552208147955"/>
        </c:manualLayout>
      </c:layout>
      <c:barChart>
        <c:barDir val="col"/>
        <c:grouping val="clustered"/>
        <c:ser>
          <c:idx val="0"/>
          <c:order val="0"/>
          <c:tx>
            <c:strRef>
              <c:f>Sheet4!$C$3</c:f>
              <c:strCache>
                <c:ptCount val="1"/>
                <c:pt idx="0">
                  <c:v>In-order Instruction Count</c:v>
                </c:pt>
              </c:strCache>
            </c:strRef>
          </c:tx>
          <c:spPr>
            <a:pattFill prst="wdUpDiag">
              <a:fgClr>
                <a:srgbClr val="4F81BD"/>
              </a:fgClr>
              <a:bgClr>
                <a:srgbClr val="DBE5F1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Sheet4!$C$4:$C$16</c:f>
              <c:numCache>
                <c:formatCode>General</c:formatCode>
                <c:ptCount val="13"/>
                <c:pt idx="0">
                  <c:v>67.209999999999994</c:v>
                </c:pt>
                <c:pt idx="1">
                  <c:v>73.930000000000007</c:v>
                </c:pt>
                <c:pt idx="2">
                  <c:v>59.21</c:v>
                </c:pt>
                <c:pt idx="3">
                  <c:v>41.290000000000013</c:v>
                </c:pt>
                <c:pt idx="4">
                  <c:v>75.069999999999993</c:v>
                </c:pt>
                <c:pt idx="5">
                  <c:v>45.120000000000012</c:v>
                </c:pt>
                <c:pt idx="6">
                  <c:v>58.13</c:v>
                </c:pt>
                <c:pt idx="7">
                  <c:v>73.3</c:v>
                </c:pt>
                <c:pt idx="8">
                  <c:v>35.21</c:v>
                </c:pt>
                <c:pt idx="9">
                  <c:v>72.31</c:v>
                </c:pt>
                <c:pt idx="10">
                  <c:v>74.179999999999978</c:v>
                </c:pt>
                <c:pt idx="11">
                  <c:v>72.319999999999993</c:v>
                </c:pt>
                <c:pt idx="12">
                  <c:v>69.319999999999993</c:v>
                </c:pt>
              </c:numCache>
            </c:numRef>
          </c:val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In-order L1 D Cache per Inst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Sheet4!$D$4:$D$16</c:f>
              <c:numCache>
                <c:formatCode>General</c:formatCode>
                <c:ptCount val="13"/>
                <c:pt idx="0">
                  <c:v>4.2699999999999996</c:v>
                </c:pt>
                <c:pt idx="1">
                  <c:v>6.3199999999999985</c:v>
                </c:pt>
                <c:pt idx="2">
                  <c:v>10.27</c:v>
                </c:pt>
                <c:pt idx="3">
                  <c:v>12.79</c:v>
                </c:pt>
                <c:pt idx="4">
                  <c:v>13.32</c:v>
                </c:pt>
                <c:pt idx="5">
                  <c:v>14.21</c:v>
                </c:pt>
                <c:pt idx="6">
                  <c:v>15.92</c:v>
                </c:pt>
                <c:pt idx="7">
                  <c:v>26.52</c:v>
                </c:pt>
                <c:pt idx="8">
                  <c:v>31.810000000000027</c:v>
                </c:pt>
                <c:pt idx="9">
                  <c:v>13.21</c:v>
                </c:pt>
                <c:pt idx="10">
                  <c:v>14.82</c:v>
                </c:pt>
                <c:pt idx="11">
                  <c:v>17.809999999999999</c:v>
                </c:pt>
                <c:pt idx="12">
                  <c:v>12.51</c:v>
                </c:pt>
              </c:numCache>
            </c:numRef>
          </c:val>
        </c:ser>
        <c:ser>
          <c:idx val="2"/>
          <c:order val="2"/>
          <c:tx>
            <c:strRef>
              <c:f>Sheet4!$E$3</c:f>
              <c:strCache>
                <c:ptCount val="1"/>
                <c:pt idx="0">
                  <c:v>In-order L1 I &amp; D Cache per Inst</c:v>
                </c:pt>
              </c:strCache>
            </c:strRef>
          </c:tx>
          <c:spPr>
            <a:pattFill prst="lgCheck">
              <a:fgClr>
                <a:srgbClr val="9BBB59"/>
              </a:fgClr>
              <a:bgClr>
                <a:srgbClr val="EAF1DD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Sheet4!$E$4:$E$16</c:f>
              <c:numCache>
                <c:formatCode>General</c:formatCode>
                <c:ptCount val="13"/>
                <c:pt idx="0">
                  <c:v>4.1099999999999985</c:v>
                </c:pt>
                <c:pt idx="1">
                  <c:v>4.83</c:v>
                </c:pt>
                <c:pt idx="2">
                  <c:v>8.99</c:v>
                </c:pt>
                <c:pt idx="3">
                  <c:v>3.96</c:v>
                </c:pt>
                <c:pt idx="4">
                  <c:v>9.6300000000000008</c:v>
                </c:pt>
                <c:pt idx="5">
                  <c:v>4.1499999999999995</c:v>
                </c:pt>
                <c:pt idx="6">
                  <c:v>10.28</c:v>
                </c:pt>
                <c:pt idx="7">
                  <c:v>21.72</c:v>
                </c:pt>
                <c:pt idx="8">
                  <c:v>14.62</c:v>
                </c:pt>
                <c:pt idx="9">
                  <c:v>9.2000000000000011</c:v>
                </c:pt>
                <c:pt idx="10">
                  <c:v>12.81</c:v>
                </c:pt>
                <c:pt idx="11">
                  <c:v>12.97</c:v>
                </c:pt>
                <c:pt idx="12">
                  <c:v>8.77</c:v>
                </c:pt>
              </c:numCache>
            </c:numRef>
          </c:val>
        </c:ser>
        <c:ser>
          <c:idx val="3"/>
          <c:order val="3"/>
          <c:tx>
            <c:strRef>
              <c:f>Sheet4!$F$3</c:f>
              <c:strCache>
                <c:ptCount val="1"/>
                <c:pt idx="0">
                  <c:v>In-order L1 &amp; L2 Cache per Inst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Sheet4!$F$4:$F$16</c:f>
              <c:numCache>
                <c:formatCode>General</c:formatCode>
                <c:ptCount val="13"/>
                <c:pt idx="0">
                  <c:v>3.13</c:v>
                </c:pt>
                <c:pt idx="1">
                  <c:v>3.2800000000000002</c:v>
                </c:pt>
                <c:pt idx="2">
                  <c:v>4.99</c:v>
                </c:pt>
                <c:pt idx="3">
                  <c:v>3.21</c:v>
                </c:pt>
                <c:pt idx="4">
                  <c:v>6.22</c:v>
                </c:pt>
                <c:pt idx="5">
                  <c:v>3.7600000000000002</c:v>
                </c:pt>
                <c:pt idx="6">
                  <c:v>8.18</c:v>
                </c:pt>
                <c:pt idx="7">
                  <c:v>7.13</c:v>
                </c:pt>
                <c:pt idx="8">
                  <c:v>11.62</c:v>
                </c:pt>
                <c:pt idx="9">
                  <c:v>3.7800000000000002</c:v>
                </c:pt>
                <c:pt idx="10">
                  <c:v>5.81</c:v>
                </c:pt>
                <c:pt idx="11">
                  <c:v>5.83</c:v>
                </c:pt>
                <c:pt idx="12">
                  <c:v>4.29</c:v>
                </c:pt>
              </c:numCache>
            </c:numRef>
          </c:val>
        </c:ser>
        <c:ser>
          <c:idx val="4"/>
          <c:order val="4"/>
          <c:tx>
            <c:strRef>
              <c:f>Sheet4!$G$3</c:f>
              <c:strCache>
                <c:ptCount val="1"/>
                <c:pt idx="0">
                  <c:v>Out-of-Order L1 &amp; L2 Cache per Inst</c:v>
                </c:pt>
              </c:strCache>
            </c:strRef>
          </c:tx>
          <c:spPr>
            <a:pattFill prst="dkHorz">
              <a:fgClr>
                <a:srgbClr val="3F3151"/>
              </a:fgClr>
              <a:bgClr>
                <a:srgbClr val="E5E0EC"/>
              </a:bgClr>
            </a:pattFill>
          </c:spPr>
          <c:cat>
            <c:multiLvlStrRef>
              <c:f>Sheet4!$A$4:$B$16</c:f>
              <c:multiLvlStrCache>
                <c:ptCount val="13"/>
                <c:lvl>
                  <c:pt idx="0">
                    <c:v>Cholesky</c:v>
                  </c:pt>
                  <c:pt idx="1">
                    <c:v>FFT</c:v>
                  </c:pt>
                  <c:pt idx="2">
                    <c:v>Radix</c:v>
                  </c:pt>
                  <c:pt idx="3">
                    <c:v>Water-Sp</c:v>
                  </c:pt>
                  <c:pt idx="4">
                    <c:v>Volrend</c:v>
                  </c:pt>
                  <c:pt idx="5">
                    <c:v>Water-Nsq</c:v>
                  </c:pt>
                  <c:pt idx="6">
                    <c:v>Barnes</c:v>
                  </c:pt>
                  <c:pt idx="7">
                    <c:v>Ocean</c:v>
                  </c:pt>
                  <c:pt idx="8">
                    <c:v>LU</c:v>
                  </c:pt>
                  <c:pt idx="9">
                    <c:v>Swaptions</c:v>
                  </c:pt>
                  <c:pt idx="10">
                    <c:v>Fluidanimate</c:v>
                  </c:pt>
                  <c:pt idx="11">
                    <c:v>Blackscholes</c:v>
                  </c:pt>
                  <c:pt idx="12">
                    <c:v>Streamcluster</c:v>
                  </c:pt>
                </c:lvl>
                <c:lvl>
                  <c:pt idx="0">
                    <c:v>SPLASH-2</c:v>
                  </c:pt>
                  <c:pt idx="9">
                    <c:v>PARSEC</c:v>
                  </c:pt>
                </c:lvl>
              </c:multiLvlStrCache>
            </c:multiLvlStrRef>
          </c:cat>
          <c:val>
            <c:numRef>
              <c:f>Sheet4!$G$4:$G$16</c:f>
              <c:numCache>
                <c:formatCode>General</c:formatCode>
                <c:ptCount val="13"/>
                <c:pt idx="0">
                  <c:v>4.1499999999999995</c:v>
                </c:pt>
                <c:pt idx="1">
                  <c:v>6.01</c:v>
                </c:pt>
                <c:pt idx="2">
                  <c:v>7.21</c:v>
                </c:pt>
                <c:pt idx="3">
                  <c:v>6.29</c:v>
                </c:pt>
                <c:pt idx="4">
                  <c:v>7.8199999999999985</c:v>
                </c:pt>
                <c:pt idx="5">
                  <c:v>9.81</c:v>
                </c:pt>
                <c:pt idx="6">
                  <c:v>10</c:v>
                </c:pt>
                <c:pt idx="7">
                  <c:v>8.91</c:v>
                </c:pt>
                <c:pt idx="8">
                  <c:v>13.21</c:v>
                </c:pt>
                <c:pt idx="9">
                  <c:v>6.98</c:v>
                </c:pt>
                <c:pt idx="10">
                  <c:v>7.1199999999999966</c:v>
                </c:pt>
                <c:pt idx="11">
                  <c:v>8.2100000000000009</c:v>
                </c:pt>
                <c:pt idx="12">
                  <c:v>7.89</c:v>
                </c:pt>
              </c:numCache>
            </c:numRef>
          </c:val>
        </c:ser>
        <c:gapWidth val="103"/>
        <c:axId val="73224576"/>
        <c:axId val="73226112"/>
      </c:barChart>
      <c:catAx>
        <c:axId val="732245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3226112"/>
        <c:crosses val="autoZero"/>
        <c:auto val="1"/>
        <c:lblAlgn val="ctr"/>
        <c:lblOffset val="100"/>
      </c:catAx>
      <c:valAx>
        <c:axId val="73226112"/>
        <c:scaling>
          <c:orientation val="minMax"/>
          <c:max val="100"/>
        </c:scaling>
        <c:axPos val="l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 b="1" i="0" baseline="0">
                    <a:latin typeface="Arial" pitchFamily="34" charset="0"/>
                    <a:cs typeface="Arial" pitchFamily="34" charset="0"/>
                  </a:rPr>
                  <a:t>% Error of Metric in Tracking Compute Time</a:t>
                </a:r>
              </a:p>
            </c:rich>
          </c:tx>
          <c:layout>
            <c:manualLayout>
              <c:xMode val="edge"/>
              <c:yMode val="edge"/>
              <c:x val="2.3830917214233208E-2"/>
              <c:y val="6.1703554661301153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3224576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13793322751091541"/>
          <c:y val="1.2642854425805563E-2"/>
          <c:w val="0.67845715828213704"/>
          <c:h val="0.14928098776385346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1269607375747011E-2"/>
          <c:y val="1.8948298352717566E-2"/>
          <c:w val="0.91054013779993659"/>
          <c:h val="0.66716260903077862"/>
        </c:manualLayout>
      </c:layout>
      <c:barChart>
        <c:barDir val="col"/>
        <c:grouping val="clustered"/>
        <c:ser>
          <c:idx val="0"/>
          <c:order val="0"/>
          <c:tx>
            <c:strRef>
              <c:f>Sheet12!$I$2</c:f>
              <c:strCache>
                <c:ptCount val="1"/>
                <c:pt idx="0">
                  <c:v>Occupancy-based Approach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cat>
            <c:multiLvlStrRef>
              <c:f>Sheet12!$G$3:$H$21</c:f>
              <c:multiLvlStrCache>
                <c:ptCount val="19"/>
                <c:lvl>
                  <c:pt idx="0">
                    <c:v>4</c:v>
                  </c:pt>
                  <c:pt idx="1">
                    <c:v>8</c:v>
                  </c:pt>
                  <c:pt idx="2">
                    <c:v>16</c:v>
                  </c:pt>
                  <c:pt idx="3">
                    <c:v>32</c:v>
                  </c:pt>
                  <c:pt idx="5">
                    <c:v>4</c:v>
                  </c:pt>
                  <c:pt idx="6">
                    <c:v>8</c:v>
                  </c:pt>
                  <c:pt idx="7">
                    <c:v>16</c:v>
                  </c:pt>
                  <c:pt idx="8">
                    <c:v>32</c:v>
                  </c:pt>
                  <c:pt idx="10">
                    <c:v>4</c:v>
                  </c:pt>
                  <c:pt idx="11">
                    <c:v>8</c:v>
                  </c:pt>
                  <c:pt idx="12">
                    <c:v>16</c:v>
                  </c:pt>
                  <c:pt idx="13">
                    <c:v>32</c:v>
                  </c:pt>
                  <c:pt idx="15">
                    <c:v>4</c:v>
                  </c:pt>
                  <c:pt idx="16">
                    <c:v>8</c:v>
                  </c:pt>
                  <c:pt idx="17">
                    <c:v>16</c:v>
                  </c:pt>
                  <c:pt idx="18">
                    <c:v>32</c:v>
                  </c:pt>
                </c:lvl>
                <c:lvl>
                  <c:pt idx="0">
                    <c:v>Blackscholes</c:v>
                  </c:pt>
                  <c:pt idx="5">
                    <c:v>Fluidanimate</c:v>
                  </c:pt>
                  <c:pt idx="10">
                    <c:v>Swaptions</c:v>
                  </c:pt>
                  <c:pt idx="15">
                    <c:v>Stream.</c:v>
                  </c:pt>
                </c:lvl>
              </c:multiLvlStrCache>
            </c:multiLvlStrRef>
          </c:cat>
          <c:val>
            <c:numRef>
              <c:f>Sheet12!$I$3:$I$21</c:f>
              <c:numCache>
                <c:formatCode>General</c:formatCode>
                <c:ptCount val="19"/>
                <c:pt idx="0">
                  <c:v>4.2</c:v>
                </c:pt>
                <c:pt idx="1">
                  <c:v>5.2</c:v>
                </c:pt>
                <c:pt idx="2">
                  <c:v>9.7900000000000009</c:v>
                </c:pt>
                <c:pt idx="3">
                  <c:v>12.209999999999999</c:v>
                </c:pt>
                <c:pt idx="5">
                  <c:v>0.83000000000000063</c:v>
                </c:pt>
                <c:pt idx="6">
                  <c:v>2.7</c:v>
                </c:pt>
                <c:pt idx="7">
                  <c:v>4.8099999999999996</c:v>
                </c:pt>
                <c:pt idx="8">
                  <c:v>6.34</c:v>
                </c:pt>
                <c:pt idx="10">
                  <c:v>2.5</c:v>
                </c:pt>
                <c:pt idx="11">
                  <c:v>5.21</c:v>
                </c:pt>
                <c:pt idx="12">
                  <c:v>11.28</c:v>
                </c:pt>
                <c:pt idx="13">
                  <c:v>15.28</c:v>
                </c:pt>
                <c:pt idx="15">
                  <c:v>11.209999999999999</c:v>
                </c:pt>
                <c:pt idx="16">
                  <c:v>15.49</c:v>
                </c:pt>
                <c:pt idx="17">
                  <c:v>23.779999999999987</c:v>
                </c:pt>
                <c:pt idx="18">
                  <c:v>28.72</c:v>
                </c:pt>
              </c:numCache>
            </c:numRef>
          </c:val>
        </c:ser>
        <c:ser>
          <c:idx val="1"/>
          <c:order val="1"/>
          <c:tx>
            <c:strRef>
              <c:f>Sheet12!$J$2</c:f>
              <c:strCache>
                <c:ptCount val="1"/>
                <c:pt idx="0">
                  <c:v>Criticality-based Approach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cat>
            <c:multiLvlStrRef>
              <c:f>Sheet12!$G$3:$H$21</c:f>
              <c:multiLvlStrCache>
                <c:ptCount val="19"/>
                <c:lvl>
                  <c:pt idx="0">
                    <c:v>4</c:v>
                  </c:pt>
                  <c:pt idx="1">
                    <c:v>8</c:v>
                  </c:pt>
                  <c:pt idx="2">
                    <c:v>16</c:v>
                  </c:pt>
                  <c:pt idx="3">
                    <c:v>32</c:v>
                  </c:pt>
                  <c:pt idx="5">
                    <c:v>4</c:v>
                  </c:pt>
                  <c:pt idx="6">
                    <c:v>8</c:v>
                  </c:pt>
                  <c:pt idx="7">
                    <c:v>16</c:v>
                  </c:pt>
                  <c:pt idx="8">
                    <c:v>32</c:v>
                  </c:pt>
                  <c:pt idx="10">
                    <c:v>4</c:v>
                  </c:pt>
                  <c:pt idx="11">
                    <c:v>8</c:v>
                  </c:pt>
                  <c:pt idx="12">
                    <c:v>16</c:v>
                  </c:pt>
                  <c:pt idx="13">
                    <c:v>32</c:v>
                  </c:pt>
                  <c:pt idx="15">
                    <c:v>4</c:v>
                  </c:pt>
                  <c:pt idx="16">
                    <c:v>8</c:v>
                  </c:pt>
                  <c:pt idx="17">
                    <c:v>16</c:v>
                  </c:pt>
                  <c:pt idx="18">
                    <c:v>32</c:v>
                  </c:pt>
                </c:lvl>
                <c:lvl>
                  <c:pt idx="0">
                    <c:v>Blackscholes</c:v>
                  </c:pt>
                  <c:pt idx="5">
                    <c:v>Fluidanimate</c:v>
                  </c:pt>
                  <c:pt idx="10">
                    <c:v>Swaptions</c:v>
                  </c:pt>
                  <c:pt idx="15">
                    <c:v>Stream.</c:v>
                  </c:pt>
                </c:lvl>
              </c:multiLvlStrCache>
            </c:multiLvlStrRef>
          </c:cat>
          <c:val>
            <c:numRef>
              <c:f>Sheet12!$J$3:$J$21</c:f>
              <c:numCache>
                <c:formatCode>General</c:formatCode>
                <c:ptCount val="19"/>
                <c:pt idx="0">
                  <c:v>4.3</c:v>
                </c:pt>
                <c:pt idx="1">
                  <c:v>8.1</c:v>
                </c:pt>
                <c:pt idx="2">
                  <c:v>13.47</c:v>
                </c:pt>
                <c:pt idx="3">
                  <c:v>19.87</c:v>
                </c:pt>
                <c:pt idx="5">
                  <c:v>1.1200000000000001</c:v>
                </c:pt>
                <c:pt idx="6">
                  <c:v>4.8</c:v>
                </c:pt>
                <c:pt idx="7">
                  <c:v>7.28</c:v>
                </c:pt>
                <c:pt idx="8">
                  <c:v>12.91</c:v>
                </c:pt>
                <c:pt idx="10">
                  <c:v>2.8</c:v>
                </c:pt>
                <c:pt idx="11">
                  <c:v>7.21</c:v>
                </c:pt>
                <c:pt idx="12">
                  <c:v>18.21</c:v>
                </c:pt>
                <c:pt idx="13">
                  <c:v>26.45</c:v>
                </c:pt>
                <c:pt idx="15">
                  <c:v>11.18</c:v>
                </c:pt>
                <c:pt idx="16">
                  <c:v>15.99</c:v>
                </c:pt>
                <c:pt idx="17">
                  <c:v>24.919999999999987</c:v>
                </c:pt>
                <c:pt idx="18">
                  <c:v>31.89</c:v>
                </c:pt>
              </c:numCache>
            </c:numRef>
          </c:val>
        </c:ser>
        <c:gapWidth val="79"/>
        <c:axId val="73238400"/>
        <c:axId val="73256960"/>
      </c:barChart>
      <c:catAx>
        <c:axId val="732384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 b="0">
                    <a:latin typeface="+mj-lt"/>
                  </a:defRPr>
                </a:pPr>
                <a:r>
                  <a:rPr lang="en-US" sz="1800" b="0">
                    <a:latin typeface="+mj-lt"/>
                  </a:rPr>
                  <a:t>Core Count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3256960"/>
        <c:crosses val="autoZero"/>
        <c:auto val="1"/>
        <c:lblAlgn val="ctr"/>
        <c:lblOffset val="100"/>
      </c:catAx>
      <c:valAx>
        <c:axId val="732569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32384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8.0302543411904279E-2"/>
          <c:y val="9.1419332356873828E-2"/>
          <c:w val="0.35371255820878433"/>
          <c:h val="0.11806504552272867"/>
        </c:manualLayout>
      </c:layout>
      <c:txPr>
        <a:bodyPr/>
        <a:lstStyle/>
        <a:p>
          <a:pPr>
            <a:defRPr sz="16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ln>
      <a:noFill/>
    </a:ln>
  </c:spPr>
  <c:txPr>
    <a:bodyPr/>
    <a:lstStyle/>
    <a:p>
      <a:pPr>
        <a:defRPr sz="2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Sheet11!$U$2</c:f>
              <c:strCache>
                <c:ptCount val="1"/>
                <c:pt idx="0">
                  <c:v>Aggressive DVFS </c:v>
                </c:pt>
              </c:strCache>
            </c:strRef>
          </c:tx>
          <c:cat>
            <c:strRef>
              <c:f>Sheet11!$T$3:$T$14</c:f>
              <c:strCache>
                <c:ptCount val="12"/>
                <c:pt idx="0">
                  <c:v>Cholesky</c:v>
                </c:pt>
                <c:pt idx="1">
                  <c:v>Radix</c:v>
                </c:pt>
                <c:pt idx="2">
                  <c:v>FFT</c:v>
                </c:pt>
                <c:pt idx="3">
                  <c:v>Barnes</c:v>
                </c:pt>
                <c:pt idx="4">
                  <c:v>Water-Sp</c:v>
                </c:pt>
                <c:pt idx="5">
                  <c:v>Water-Nsq</c:v>
                </c:pt>
                <c:pt idx="6">
                  <c:v>Ocean</c:v>
                </c:pt>
                <c:pt idx="7">
                  <c:v>Blackscholes</c:v>
                </c:pt>
                <c:pt idx="8">
                  <c:v>Streamcluster</c:v>
                </c:pt>
                <c:pt idx="9">
                  <c:v>Volrend</c:v>
                </c:pt>
                <c:pt idx="10">
                  <c:v>LU</c:v>
                </c:pt>
                <c:pt idx="11">
                  <c:v>Avg.</c:v>
                </c:pt>
              </c:strCache>
            </c:strRef>
          </c:cat>
          <c:val>
            <c:numRef>
              <c:f>Sheet11!$U$3:$U$14</c:f>
              <c:numCache>
                <c:formatCode>General</c:formatCode>
                <c:ptCount val="12"/>
                <c:pt idx="0">
                  <c:v>2.6666000000000002E-2</c:v>
                </c:pt>
                <c:pt idx="1">
                  <c:v>4.666E-2</c:v>
                </c:pt>
                <c:pt idx="2">
                  <c:v>0.12000000000000002</c:v>
                </c:pt>
                <c:pt idx="3">
                  <c:v>0.12000000000000002</c:v>
                </c:pt>
                <c:pt idx="4">
                  <c:v>0.126666</c:v>
                </c:pt>
                <c:pt idx="5">
                  <c:v>0.13333</c:v>
                </c:pt>
                <c:pt idx="6">
                  <c:v>0.14000000000000001</c:v>
                </c:pt>
                <c:pt idx="7">
                  <c:v>0.17</c:v>
                </c:pt>
                <c:pt idx="8">
                  <c:v>0.22</c:v>
                </c:pt>
                <c:pt idx="9">
                  <c:v>0.26666000000000001</c:v>
                </c:pt>
                <c:pt idx="10">
                  <c:v>0.2733330000000001</c:v>
                </c:pt>
                <c:pt idx="11">
                  <c:v>0.15100000000000022</c:v>
                </c:pt>
              </c:numCache>
            </c:numRef>
          </c:val>
        </c:ser>
        <c:axId val="78605696"/>
        <c:axId val="78615680"/>
      </c:barChart>
      <c:catAx>
        <c:axId val="786056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8615680"/>
        <c:crosses val="autoZero"/>
        <c:auto val="1"/>
        <c:lblAlgn val="ctr"/>
        <c:lblOffset val="100"/>
      </c:catAx>
      <c:valAx>
        <c:axId val="7861568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8605696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0.38667</cdr:x>
      <cdr:y>0.88372</cdr:y>
    </cdr:from>
    <cdr:to>
      <cdr:x>0.66667</cdr:x>
      <cdr:y>1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2209800" y="2895600"/>
          <a:ext cx="1600200" cy="381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Wingdings" pitchFamily="2" charset="2"/>
            </a:rPr>
            <a:t> 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Time 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Wingdings" pitchFamily="2" charset="2"/>
            </a:rPr>
            <a:t> </a:t>
          </a:r>
          <a:endParaRPr lang="en-US" sz="20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0.14563</cdr:x>
      <cdr:y>0</cdr:y>
    </cdr:from>
    <cdr:to>
      <cdr:x>0.91262</cdr:x>
      <cdr:y>0.10204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43000" y="0"/>
          <a:ext cx="6019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 rtl="0">
            <a:defRPr sz="1800" b="0" i="0" u="none" strike="noStrike" kern="1200" baseline="0">
              <a:solidFill>
                <a:prstClr val="black"/>
              </a:solidFill>
              <a:latin typeface="+mj-lt"/>
              <a:ea typeface="+mn-ea"/>
              <a:cs typeface="+mn-cs"/>
            </a:defRPr>
          </a:pPr>
          <a:r>
            <a:rPr lang="en-US" kern="1200" dirty="0">
              <a:solidFill>
                <a:prstClr val="black"/>
              </a:solidFill>
              <a:latin typeface="Arial" pitchFamily="34" charset="0"/>
              <a:cs typeface="Arial" pitchFamily="34" charset="0"/>
            </a:rPr>
            <a:t>Normalized Energy </a:t>
          </a:r>
          <a:r>
            <a:rPr lang="en-US" kern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rPr>
            <a:t>Savings (Rel</a:t>
          </a:r>
          <a:r>
            <a:rPr lang="en-US" kern="1200" dirty="0">
              <a:solidFill>
                <a:prstClr val="black"/>
              </a:solidFill>
              <a:latin typeface="Arial" pitchFamily="34" charset="0"/>
              <a:cs typeface="Arial" pitchFamily="34" charset="0"/>
            </a:rPr>
            <a:t>. to Original Benchmark)</a:t>
          </a:r>
        </a:p>
        <a:p xmlns:a="http://schemas.openxmlformats.org/drawingml/2006/main">
          <a:endParaRPr lang="en-US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r">
              <a:defRPr sz="1300"/>
            </a:lvl1pPr>
          </a:lstStyle>
          <a:p>
            <a:fld id="{79A6357D-F18F-4999-A160-16CD3C55D75C}" type="datetimeFigureOut">
              <a:rPr lang="en-US" smtClean="0"/>
              <a:pPr/>
              <a:t>6/26/2009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r">
              <a:defRPr sz="1300"/>
            </a:lvl1pPr>
          </a:lstStyle>
          <a:p>
            <a:fld id="{121AB107-123D-481D-B722-12605B14F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B834C36-036B-4BCD-AD8B-5EA2CE23F6CD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3" tIns="48332" rIns="96663" bIns="48332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63" tIns="48332" rIns="96663" bIns="4833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62D5BD-A111-4C4E-A109-30C0EF28B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BB27D3-98BD-4FA3-AB0A-4CA5A8805A49}" type="slidenum">
              <a: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Including L1 instruction caches improves accuracy further particularly for LU, Water-Sp, and Water-Nsq (these are most impacted by instructions and I-cache misses tend to capture this). Ocean still has 22% error though.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9C7297-AE0E-43AB-9908-457C5B35A8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Integrating L2 misses impacts memory-intensive benchmarks like PARSEC etc.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35D72F-282E-4725-81A8-85AD310DF14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Testing on OOO architectures shows marginal error increases in 3% but PARSEC workloads remain similar – promising for future apps. 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DE14F9-3773-482B-9FBF-C6CB2E8E021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Simple, scalable</a:t>
            </a:r>
            <a:r>
              <a:rPr lang="en-US" baseline="0" dirty="0" smtClean="0"/>
              <a:t> hardware with all info readily available in centralized location</a:t>
            </a:r>
            <a:endParaRPr lang="en-US" dirty="0" smtClean="0"/>
          </a:p>
          <a:p>
            <a:r>
              <a:rPr lang="en-US" dirty="0" smtClean="0"/>
              <a:t>How</a:t>
            </a:r>
            <a:r>
              <a:rPr lang="en-US" baseline="0" dirty="0" smtClean="0"/>
              <a:t> would distributed caches change the game </a:t>
            </a:r>
            <a:r>
              <a:rPr lang="en-US" baseline="0" dirty="0" smtClean="0">
                <a:sym typeface="Wingdings" pitchFamily="2" charset="2"/>
              </a:rPr>
              <a:t> exploit coherence messages</a:t>
            </a:r>
          </a:p>
          <a:p>
            <a:r>
              <a:rPr lang="en-US" baseline="0" dirty="0" smtClean="0">
                <a:sym typeface="Wingdings" pitchFamily="2" charset="2"/>
              </a:rPr>
              <a:t>Mention that central location means that the cache misses are sent anyways and seen by our TCP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Occupancy-based approach is not 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58241F2-DFD7-4CE4-BCEF-AB61EDE02D8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 is that we have now stolen from the critical thread</a:t>
            </a:r>
          </a:p>
          <a:p>
            <a:r>
              <a:rPr lang="en-US" dirty="0" smtClean="0"/>
              <a:t>If unsuccessful,</a:t>
            </a:r>
            <a:r>
              <a:rPr lang="en-US" baseline="0" dirty="0" smtClean="0"/>
              <a:t> clear that specific counter</a:t>
            </a:r>
          </a:p>
          <a:p>
            <a:r>
              <a:rPr lang="en-US" baseline="0" dirty="0" smtClean="0"/>
              <a:t>TCP Penalized L2 latency</a:t>
            </a:r>
          </a:p>
          <a:p>
            <a:r>
              <a:rPr lang="en-US" baseline="0" dirty="0" smtClean="0"/>
              <a:t>Mention how occupancy based approach would have behaved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by saying that all benchmarks</a:t>
            </a:r>
            <a:r>
              <a:rPr lang="en-US" baseline="0" dirty="0" smtClean="0"/>
              <a:t> consistently outperform random stealing.</a:t>
            </a:r>
          </a:p>
          <a:p>
            <a:r>
              <a:rPr lang="en-US" baseline="0" dirty="0" smtClean="0"/>
              <a:t>Then talk about occupancy – say that </a:t>
            </a:r>
            <a:r>
              <a:rPr lang="en-US" baseline="0" dirty="0" err="1" smtClean="0"/>
              <a:t>Streamcluster</a:t>
            </a:r>
            <a:r>
              <a:rPr lang="en-US" baseline="0" dirty="0" smtClean="0"/>
              <a:t> is not too much higher because of imbalance but that all other benchmarks see considerable benefits.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this example, we have assumed similar instruction counts but</a:t>
            </a:r>
            <a:r>
              <a:rPr lang="en-US" baseline="0" dirty="0" smtClean="0"/>
              <a:t> this is just for simplicity. </a:t>
            </a:r>
          </a:p>
          <a:p>
            <a:r>
              <a:rPr lang="en-US" baseline="0" dirty="0" smtClean="0"/>
              <a:t>Our scheme can handle variable instruction counts across threads.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In-order pipelines see highly variant</a:t>
            </a:r>
            <a:r>
              <a:rPr lang="en-US" baseline="0" dirty="0" smtClean="0"/>
              <a:t> IPCs so their behavior is not very repetitive</a:t>
            </a:r>
          </a:p>
          <a:p>
            <a:r>
              <a:rPr lang="en-US" baseline="0" dirty="0" smtClean="0"/>
              <a:t>Mention that the graph is the progress of a single thread through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62D5BD-A111-4C4E-A109-30C0EF28B56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Only LU looks like it is somewhat tracked. This is because typically threads are written with similar instruction counts (single program, multiple data style). 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605835-7BC2-4455-9715-B6BE81057E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L1 data cache misses per inst improves accuracy drastically. However, LU and Ocean still have over 25% error.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15F765-505E-4403-8CC9-63EDB7D3F21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E1A9B-E944-4132-9B0F-55E47E71FA2F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84D3-5D40-49E6-81CB-693836976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56C5D-D068-4BBD-B349-268C3D245876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B2E9D-D2C9-4EC3-B76F-F98182C4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F1421-79AD-4DEC-8F6A-FACE57EA8024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1BB00-8A61-4838-9A3F-4B63E98C9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6200"/>
            <a:ext cx="77724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199"/>
            <a:ext cx="8686800" cy="1143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24400"/>
          </a:xfrm>
        </p:spPr>
        <p:txBody>
          <a:bodyPr/>
          <a:lstStyle>
            <a:lvl1pPr>
              <a:buFont typeface="Wingdings" pitchFamily="2" charset="2"/>
              <a:buChar char="§"/>
              <a:defRPr>
                <a:latin typeface="+mj-lt"/>
              </a:defRPr>
            </a:lvl1pPr>
            <a:lvl2pPr>
              <a:buFont typeface="Wingdings" pitchFamily="2" charset="2"/>
              <a:buChar char="§"/>
              <a:defRPr>
                <a:latin typeface="+mj-lt"/>
              </a:defRPr>
            </a:lvl2pPr>
            <a:lvl3pPr>
              <a:buFont typeface="Wingdings" pitchFamily="2" charset="2"/>
              <a:buChar char="§"/>
              <a:defRPr>
                <a:latin typeface="+mj-lt"/>
              </a:defRPr>
            </a:lvl3pPr>
            <a:lvl4pPr>
              <a:buFont typeface="Wingdings" pitchFamily="2" charset="2"/>
              <a:buChar char="§"/>
              <a:defRPr>
                <a:latin typeface="+mj-lt"/>
              </a:defRPr>
            </a:lvl4pPr>
            <a:lvl5pPr>
              <a:buFont typeface="Wingdings" pitchFamily="2" charset="2"/>
              <a:buChar char="§"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672CD-DBC8-4CC5-910F-57C19964752B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72C35-6C4F-4A4B-82DF-79E127C4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10372-E9C9-462E-9B08-47F50CF61EF2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C79EA-9182-4BAD-8BE3-77EB1F6EE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50CE4-421E-4D94-83AE-4DD67BD6B0BF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BF116-48F2-40C3-9B08-9CB58EA11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44C3C-88A6-47EC-87CD-9B7E5BE4249A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05BF6-B89B-4A22-8F54-CEE7E1B0C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58B07-C005-41B5-9661-2F3C42C60E29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1A843-C4DB-46FF-9912-3007726D5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F6FA0-5088-4F86-B14D-44F31864C2DC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23347-73D7-4CA7-A815-EA815321A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3C508-9E85-45C3-827D-F397CBB88EB1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D982C-2313-4750-9275-28F7BFAC7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FFA8C-D496-4F2B-BF40-D6121A5EF40D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165F4-1F84-4682-9676-54CAA2D6A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7A02A2-50AD-48C5-AFF8-B9A5BC2FEA19}" type="datetimeFigureOut">
              <a:rPr lang="en-US"/>
              <a:pPr>
                <a:defRPr/>
              </a:pPr>
              <a:t>6/26/2009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86FC2F-42DC-48C3-81A2-5AB7783C0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85800" y="-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143000"/>
            <a:ext cx="8229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7" descr="hi-res reverse bar w shield for ppt.jp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FF802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FF8025"/>
          </a:solidFill>
          <a:latin typeface="PrincetonMontiBD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5" Type="http://schemas.openxmlformats.org/officeDocument/2006/relationships/chart" Target="../charts/chart4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chart" Target="../charts/chart5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chart" Target="../charts/chart6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83.xml"/><Relationship Id="rId18" Type="http://schemas.openxmlformats.org/officeDocument/2006/relationships/tags" Target="../tags/tag88.xml"/><Relationship Id="rId26" Type="http://schemas.openxmlformats.org/officeDocument/2006/relationships/tags" Target="../tags/tag96.xml"/><Relationship Id="rId39" Type="http://schemas.openxmlformats.org/officeDocument/2006/relationships/tags" Target="../tags/tag109.xml"/><Relationship Id="rId21" Type="http://schemas.openxmlformats.org/officeDocument/2006/relationships/tags" Target="../tags/tag91.xml"/><Relationship Id="rId34" Type="http://schemas.openxmlformats.org/officeDocument/2006/relationships/tags" Target="../tags/tag104.xml"/><Relationship Id="rId42" Type="http://schemas.openxmlformats.org/officeDocument/2006/relationships/tags" Target="../tags/tag112.xml"/><Relationship Id="rId47" Type="http://schemas.openxmlformats.org/officeDocument/2006/relationships/tags" Target="../tags/tag117.xml"/><Relationship Id="rId50" Type="http://schemas.openxmlformats.org/officeDocument/2006/relationships/tags" Target="../tags/tag120.xml"/><Relationship Id="rId55" Type="http://schemas.openxmlformats.org/officeDocument/2006/relationships/tags" Target="../tags/tag125.xml"/><Relationship Id="rId63" Type="http://schemas.openxmlformats.org/officeDocument/2006/relationships/tags" Target="../tags/tag133.xml"/><Relationship Id="rId68" Type="http://schemas.openxmlformats.org/officeDocument/2006/relationships/tags" Target="../tags/tag138.xml"/><Relationship Id="rId7" Type="http://schemas.openxmlformats.org/officeDocument/2006/relationships/tags" Target="../tags/tag77.xml"/><Relationship Id="rId71" Type="http://schemas.openxmlformats.org/officeDocument/2006/relationships/tags" Target="../tags/tag141.xml"/><Relationship Id="rId2" Type="http://schemas.openxmlformats.org/officeDocument/2006/relationships/tags" Target="../tags/tag72.xml"/><Relationship Id="rId16" Type="http://schemas.openxmlformats.org/officeDocument/2006/relationships/tags" Target="../tags/tag86.xml"/><Relationship Id="rId29" Type="http://schemas.openxmlformats.org/officeDocument/2006/relationships/tags" Target="../tags/tag99.xml"/><Relationship Id="rId11" Type="http://schemas.openxmlformats.org/officeDocument/2006/relationships/tags" Target="../tags/tag81.xml"/><Relationship Id="rId24" Type="http://schemas.openxmlformats.org/officeDocument/2006/relationships/tags" Target="../tags/tag94.xml"/><Relationship Id="rId32" Type="http://schemas.openxmlformats.org/officeDocument/2006/relationships/tags" Target="../tags/tag102.xml"/><Relationship Id="rId37" Type="http://schemas.openxmlformats.org/officeDocument/2006/relationships/tags" Target="../tags/tag107.xml"/><Relationship Id="rId40" Type="http://schemas.openxmlformats.org/officeDocument/2006/relationships/tags" Target="../tags/tag110.xml"/><Relationship Id="rId45" Type="http://schemas.openxmlformats.org/officeDocument/2006/relationships/tags" Target="../tags/tag115.xml"/><Relationship Id="rId53" Type="http://schemas.openxmlformats.org/officeDocument/2006/relationships/tags" Target="../tags/tag123.xml"/><Relationship Id="rId58" Type="http://schemas.openxmlformats.org/officeDocument/2006/relationships/tags" Target="../tags/tag128.xml"/><Relationship Id="rId66" Type="http://schemas.openxmlformats.org/officeDocument/2006/relationships/tags" Target="../tags/tag136.xml"/><Relationship Id="rId74" Type="http://schemas.openxmlformats.org/officeDocument/2006/relationships/slideLayout" Target="../slideLayouts/slideLayout13.xml"/><Relationship Id="rId5" Type="http://schemas.openxmlformats.org/officeDocument/2006/relationships/tags" Target="../tags/tag75.xml"/><Relationship Id="rId15" Type="http://schemas.openxmlformats.org/officeDocument/2006/relationships/tags" Target="../tags/tag85.xml"/><Relationship Id="rId23" Type="http://schemas.openxmlformats.org/officeDocument/2006/relationships/tags" Target="../tags/tag93.xml"/><Relationship Id="rId28" Type="http://schemas.openxmlformats.org/officeDocument/2006/relationships/tags" Target="../tags/tag98.xml"/><Relationship Id="rId36" Type="http://schemas.openxmlformats.org/officeDocument/2006/relationships/tags" Target="../tags/tag106.xml"/><Relationship Id="rId49" Type="http://schemas.openxmlformats.org/officeDocument/2006/relationships/tags" Target="../tags/tag119.xml"/><Relationship Id="rId57" Type="http://schemas.openxmlformats.org/officeDocument/2006/relationships/tags" Target="../tags/tag127.xml"/><Relationship Id="rId61" Type="http://schemas.openxmlformats.org/officeDocument/2006/relationships/tags" Target="../tags/tag131.xml"/><Relationship Id="rId10" Type="http://schemas.openxmlformats.org/officeDocument/2006/relationships/tags" Target="../tags/tag80.xml"/><Relationship Id="rId19" Type="http://schemas.openxmlformats.org/officeDocument/2006/relationships/tags" Target="../tags/tag89.xml"/><Relationship Id="rId31" Type="http://schemas.openxmlformats.org/officeDocument/2006/relationships/tags" Target="../tags/tag101.xml"/><Relationship Id="rId44" Type="http://schemas.openxmlformats.org/officeDocument/2006/relationships/tags" Target="../tags/tag114.xml"/><Relationship Id="rId52" Type="http://schemas.openxmlformats.org/officeDocument/2006/relationships/tags" Target="../tags/tag122.xml"/><Relationship Id="rId60" Type="http://schemas.openxmlformats.org/officeDocument/2006/relationships/tags" Target="../tags/tag130.xml"/><Relationship Id="rId65" Type="http://schemas.openxmlformats.org/officeDocument/2006/relationships/tags" Target="../tags/tag135.xml"/><Relationship Id="rId73" Type="http://schemas.openxmlformats.org/officeDocument/2006/relationships/tags" Target="../tags/tag143.xml"/><Relationship Id="rId4" Type="http://schemas.openxmlformats.org/officeDocument/2006/relationships/tags" Target="../tags/tag74.xml"/><Relationship Id="rId9" Type="http://schemas.openxmlformats.org/officeDocument/2006/relationships/tags" Target="../tags/tag79.xml"/><Relationship Id="rId14" Type="http://schemas.openxmlformats.org/officeDocument/2006/relationships/tags" Target="../tags/tag84.xml"/><Relationship Id="rId22" Type="http://schemas.openxmlformats.org/officeDocument/2006/relationships/tags" Target="../tags/tag92.xml"/><Relationship Id="rId27" Type="http://schemas.openxmlformats.org/officeDocument/2006/relationships/tags" Target="../tags/tag97.xml"/><Relationship Id="rId30" Type="http://schemas.openxmlformats.org/officeDocument/2006/relationships/tags" Target="../tags/tag100.xml"/><Relationship Id="rId35" Type="http://schemas.openxmlformats.org/officeDocument/2006/relationships/tags" Target="../tags/tag105.xml"/><Relationship Id="rId43" Type="http://schemas.openxmlformats.org/officeDocument/2006/relationships/tags" Target="../tags/tag113.xml"/><Relationship Id="rId48" Type="http://schemas.openxmlformats.org/officeDocument/2006/relationships/tags" Target="../tags/tag118.xml"/><Relationship Id="rId56" Type="http://schemas.openxmlformats.org/officeDocument/2006/relationships/tags" Target="../tags/tag126.xml"/><Relationship Id="rId64" Type="http://schemas.openxmlformats.org/officeDocument/2006/relationships/tags" Target="../tags/tag134.xml"/><Relationship Id="rId69" Type="http://schemas.openxmlformats.org/officeDocument/2006/relationships/tags" Target="../tags/tag139.xml"/><Relationship Id="rId8" Type="http://schemas.openxmlformats.org/officeDocument/2006/relationships/tags" Target="../tags/tag78.xml"/><Relationship Id="rId51" Type="http://schemas.openxmlformats.org/officeDocument/2006/relationships/tags" Target="../tags/tag121.xml"/><Relationship Id="rId72" Type="http://schemas.openxmlformats.org/officeDocument/2006/relationships/tags" Target="../tags/tag142.xml"/><Relationship Id="rId3" Type="http://schemas.openxmlformats.org/officeDocument/2006/relationships/tags" Target="../tags/tag73.xml"/><Relationship Id="rId12" Type="http://schemas.openxmlformats.org/officeDocument/2006/relationships/tags" Target="../tags/tag82.xml"/><Relationship Id="rId17" Type="http://schemas.openxmlformats.org/officeDocument/2006/relationships/tags" Target="../tags/tag87.xml"/><Relationship Id="rId25" Type="http://schemas.openxmlformats.org/officeDocument/2006/relationships/tags" Target="../tags/tag95.xml"/><Relationship Id="rId33" Type="http://schemas.openxmlformats.org/officeDocument/2006/relationships/tags" Target="../tags/tag103.xml"/><Relationship Id="rId38" Type="http://schemas.openxmlformats.org/officeDocument/2006/relationships/tags" Target="../tags/tag108.xml"/><Relationship Id="rId46" Type="http://schemas.openxmlformats.org/officeDocument/2006/relationships/tags" Target="../tags/tag116.xml"/><Relationship Id="rId59" Type="http://schemas.openxmlformats.org/officeDocument/2006/relationships/tags" Target="../tags/tag129.xml"/><Relationship Id="rId67" Type="http://schemas.openxmlformats.org/officeDocument/2006/relationships/tags" Target="../tags/tag137.xml"/><Relationship Id="rId20" Type="http://schemas.openxmlformats.org/officeDocument/2006/relationships/tags" Target="../tags/tag90.xml"/><Relationship Id="rId41" Type="http://schemas.openxmlformats.org/officeDocument/2006/relationships/tags" Target="../tags/tag111.xml"/><Relationship Id="rId54" Type="http://schemas.openxmlformats.org/officeDocument/2006/relationships/tags" Target="../tags/tag124.xml"/><Relationship Id="rId62" Type="http://schemas.openxmlformats.org/officeDocument/2006/relationships/tags" Target="../tags/tag132.xml"/><Relationship Id="rId70" Type="http://schemas.openxmlformats.org/officeDocument/2006/relationships/tags" Target="../tags/tag140.xml"/><Relationship Id="rId75" Type="http://schemas.openxmlformats.org/officeDocument/2006/relationships/notesSlide" Target="../notesSlides/notesSlide14.xml"/><Relationship Id="rId1" Type="http://schemas.openxmlformats.org/officeDocument/2006/relationships/tags" Target="../tags/tag71.xml"/><Relationship Id="rId6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160.xml"/><Relationship Id="rId18" Type="http://schemas.openxmlformats.org/officeDocument/2006/relationships/tags" Target="../tags/tag165.xml"/><Relationship Id="rId26" Type="http://schemas.openxmlformats.org/officeDocument/2006/relationships/tags" Target="../tags/tag173.xml"/><Relationship Id="rId39" Type="http://schemas.openxmlformats.org/officeDocument/2006/relationships/tags" Target="../tags/tag186.xml"/><Relationship Id="rId3" Type="http://schemas.openxmlformats.org/officeDocument/2006/relationships/tags" Target="../tags/tag150.xml"/><Relationship Id="rId21" Type="http://schemas.openxmlformats.org/officeDocument/2006/relationships/tags" Target="../tags/tag168.xml"/><Relationship Id="rId34" Type="http://schemas.openxmlformats.org/officeDocument/2006/relationships/tags" Target="../tags/tag181.xml"/><Relationship Id="rId42" Type="http://schemas.openxmlformats.org/officeDocument/2006/relationships/tags" Target="../tags/tag189.xml"/><Relationship Id="rId47" Type="http://schemas.openxmlformats.org/officeDocument/2006/relationships/tags" Target="../tags/tag194.xml"/><Relationship Id="rId50" Type="http://schemas.openxmlformats.org/officeDocument/2006/relationships/slideLayout" Target="../slideLayouts/slideLayout13.xml"/><Relationship Id="rId7" Type="http://schemas.openxmlformats.org/officeDocument/2006/relationships/tags" Target="../tags/tag154.xml"/><Relationship Id="rId12" Type="http://schemas.openxmlformats.org/officeDocument/2006/relationships/tags" Target="../tags/tag159.xml"/><Relationship Id="rId17" Type="http://schemas.openxmlformats.org/officeDocument/2006/relationships/tags" Target="../tags/tag164.xml"/><Relationship Id="rId25" Type="http://schemas.openxmlformats.org/officeDocument/2006/relationships/tags" Target="../tags/tag172.xml"/><Relationship Id="rId33" Type="http://schemas.openxmlformats.org/officeDocument/2006/relationships/tags" Target="../tags/tag180.xml"/><Relationship Id="rId38" Type="http://schemas.openxmlformats.org/officeDocument/2006/relationships/tags" Target="../tags/tag185.xml"/><Relationship Id="rId46" Type="http://schemas.openxmlformats.org/officeDocument/2006/relationships/tags" Target="../tags/tag193.xml"/><Relationship Id="rId2" Type="http://schemas.openxmlformats.org/officeDocument/2006/relationships/tags" Target="../tags/tag149.xml"/><Relationship Id="rId16" Type="http://schemas.openxmlformats.org/officeDocument/2006/relationships/tags" Target="../tags/tag163.xml"/><Relationship Id="rId20" Type="http://schemas.openxmlformats.org/officeDocument/2006/relationships/tags" Target="../tags/tag167.xml"/><Relationship Id="rId29" Type="http://schemas.openxmlformats.org/officeDocument/2006/relationships/tags" Target="../tags/tag176.xml"/><Relationship Id="rId41" Type="http://schemas.openxmlformats.org/officeDocument/2006/relationships/tags" Target="../tags/tag188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tags" Target="../tags/tag158.xml"/><Relationship Id="rId24" Type="http://schemas.openxmlformats.org/officeDocument/2006/relationships/tags" Target="../tags/tag171.xml"/><Relationship Id="rId32" Type="http://schemas.openxmlformats.org/officeDocument/2006/relationships/tags" Target="../tags/tag179.xml"/><Relationship Id="rId37" Type="http://schemas.openxmlformats.org/officeDocument/2006/relationships/tags" Target="../tags/tag184.xml"/><Relationship Id="rId40" Type="http://schemas.openxmlformats.org/officeDocument/2006/relationships/tags" Target="../tags/tag187.xml"/><Relationship Id="rId45" Type="http://schemas.openxmlformats.org/officeDocument/2006/relationships/tags" Target="../tags/tag192.xml"/><Relationship Id="rId5" Type="http://schemas.openxmlformats.org/officeDocument/2006/relationships/tags" Target="../tags/tag152.xml"/><Relationship Id="rId15" Type="http://schemas.openxmlformats.org/officeDocument/2006/relationships/tags" Target="../tags/tag162.xml"/><Relationship Id="rId23" Type="http://schemas.openxmlformats.org/officeDocument/2006/relationships/tags" Target="../tags/tag170.xml"/><Relationship Id="rId28" Type="http://schemas.openxmlformats.org/officeDocument/2006/relationships/tags" Target="../tags/tag175.xml"/><Relationship Id="rId36" Type="http://schemas.openxmlformats.org/officeDocument/2006/relationships/tags" Target="../tags/tag183.xml"/><Relationship Id="rId49" Type="http://schemas.openxmlformats.org/officeDocument/2006/relationships/tags" Target="../tags/tag196.xml"/><Relationship Id="rId10" Type="http://schemas.openxmlformats.org/officeDocument/2006/relationships/tags" Target="../tags/tag157.xml"/><Relationship Id="rId19" Type="http://schemas.openxmlformats.org/officeDocument/2006/relationships/tags" Target="../tags/tag166.xml"/><Relationship Id="rId31" Type="http://schemas.openxmlformats.org/officeDocument/2006/relationships/tags" Target="../tags/tag178.xml"/><Relationship Id="rId44" Type="http://schemas.openxmlformats.org/officeDocument/2006/relationships/tags" Target="../tags/tag191.xml"/><Relationship Id="rId4" Type="http://schemas.openxmlformats.org/officeDocument/2006/relationships/tags" Target="../tags/tag151.xml"/><Relationship Id="rId9" Type="http://schemas.openxmlformats.org/officeDocument/2006/relationships/tags" Target="../tags/tag156.xml"/><Relationship Id="rId14" Type="http://schemas.openxmlformats.org/officeDocument/2006/relationships/tags" Target="../tags/tag161.xml"/><Relationship Id="rId22" Type="http://schemas.openxmlformats.org/officeDocument/2006/relationships/tags" Target="../tags/tag169.xml"/><Relationship Id="rId27" Type="http://schemas.openxmlformats.org/officeDocument/2006/relationships/tags" Target="../tags/tag174.xml"/><Relationship Id="rId30" Type="http://schemas.openxmlformats.org/officeDocument/2006/relationships/tags" Target="../tags/tag177.xml"/><Relationship Id="rId35" Type="http://schemas.openxmlformats.org/officeDocument/2006/relationships/tags" Target="../tags/tag182.xml"/><Relationship Id="rId43" Type="http://schemas.openxmlformats.org/officeDocument/2006/relationships/tags" Target="../tags/tag190.xml"/><Relationship Id="rId48" Type="http://schemas.openxmlformats.org/officeDocument/2006/relationships/tags" Target="../tags/tag195.xml"/><Relationship Id="rId8" Type="http://schemas.openxmlformats.org/officeDocument/2006/relationships/tags" Target="../tags/tag155.xml"/><Relationship Id="rId5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3" Type="http://schemas.openxmlformats.org/officeDocument/2006/relationships/tags" Target="../tags/tag199.xml"/><Relationship Id="rId7" Type="http://schemas.openxmlformats.org/officeDocument/2006/relationships/slideLayout" Target="../slideLayouts/slideLayout13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tags" Target="../tags/tag202.xml"/><Relationship Id="rId5" Type="http://schemas.openxmlformats.org/officeDocument/2006/relationships/tags" Target="../tags/tag201.xml"/><Relationship Id="rId4" Type="http://schemas.openxmlformats.org/officeDocument/2006/relationships/tags" Target="../tags/tag200.xml"/><Relationship Id="rId9" Type="http://schemas.openxmlformats.org/officeDocument/2006/relationships/chart" Target="../charts/char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34" Type="http://schemas.openxmlformats.org/officeDocument/2006/relationships/tags" Target="../tags/tag37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33" Type="http://schemas.openxmlformats.org/officeDocument/2006/relationships/tags" Target="../tags/tag36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29" Type="http://schemas.openxmlformats.org/officeDocument/2006/relationships/tags" Target="../tags/tag32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tags" Target="../tags/tag35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36" Type="http://schemas.openxmlformats.org/officeDocument/2006/relationships/notesSlide" Target="../notesSlides/notesSlide2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tags" Target="../tags/tag34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tags" Target="../tags/tag33.xml"/><Relationship Id="rId35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tags" Target="../tags/tag222.xml"/><Relationship Id="rId26" Type="http://schemas.openxmlformats.org/officeDocument/2006/relationships/tags" Target="../tags/tag230.xml"/><Relationship Id="rId3" Type="http://schemas.openxmlformats.org/officeDocument/2006/relationships/tags" Target="../tags/tag207.xml"/><Relationship Id="rId21" Type="http://schemas.openxmlformats.org/officeDocument/2006/relationships/tags" Target="../tags/tag225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5" Type="http://schemas.openxmlformats.org/officeDocument/2006/relationships/tags" Target="../tags/tag229.xml"/><Relationship Id="rId33" Type="http://schemas.openxmlformats.org/officeDocument/2006/relationships/notesSlide" Target="../notesSlides/notesSlide20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tags" Target="../tags/tag224.xml"/><Relationship Id="rId29" Type="http://schemas.openxmlformats.org/officeDocument/2006/relationships/tags" Target="../tags/tag233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24" Type="http://schemas.openxmlformats.org/officeDocument/2006/relationships/tags" Target="../tags/tag228.xml"/><Relationship Id="rId32" Type="http://schemas.openxmlformats.org/officeDocument/2006/relationships/slideLayout" Target="../slideLayouts/slideLayout13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tags" Target="../tags/tag227.xml"/><Relationship Id="rId28" Type="http://schemas.openxmlformats.org/officeDocument/2006/relationships/tags" Target="../tags/tag232.xml"/><Relationship Id="rId10" Type="http://schemas.openxmlformats.org/officeDocument/2006/relationships/tags" Target="../tags/tag214.xml"/><Relationship Id="rId19" Type="http://schemas.openxmlformats.org/officeDocument/2006/relationships/tags" Target="../tags/tag223.xml"/><Relationship Id="rId31" Type="http://schemas.openxmlformats.org/officeDocument/2006/relationships/tags" Target="../tags/tag235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tags" Target="../tags/tag226.xml"/><Relationship Id="rId27" Type="http://schemas.openxmlformats.org/officeDocument/2006/relationships/tags" Target="../tags/tag231.xml"/><Relationship Id="rId30" Type="http://schemas.openxmlformats.org/officeDocument/2006/relationships/tags" Target="../tags/tag23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tags" Target="../tags/tag238.xml"/><Relationship Id="rId7" Type="http://schemas.openxmlformats.org/officeDocument/2006/relationships/notesSlide" Target="../notesSlides/notesSlide21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240.xml"/><Relationship Id="rId4" Type="http://schemas.openxmlformats.org/officeDocument/2006/relationships/tags" Target="../tags/tag23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5" Type="http://schemas.openxmlformats.org/officeDocument/2006/relationships/notesSlide" Target="../notesSlides/notesSlide22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tags" Target="../tags/tag50.xml"/><Relationship Id="rId7" Type="http://schemas.openxmlformats.org/officeDocument/2006/relationships/tags" Target="../tags/tag54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7" Type="http://schemas.openxmlformats.org/officeDocument/2006/relationships/chart" Target="../charts/chart1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5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chart" Target="../charts/chart2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chart" Target="../charts/chart3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3657600"/>
          </a:xfrm>
        </p:spPr>
        <p:txBody>
          <a:bodyPr/>
          <a:lstStyle/>
          <a:p>
            <a:pPr algn="ctr" eaLnBrk="1" hangingPunct="1"/>
            <a:r>
              <a:rPr lang="en-US" b="1" i="1" dirty="0" smtClean="0">
                <a:latin typeface="Arial" pitchFamily="34" charset="0"/>
                <a:cs typeface="Arial" pitchFamily="34" charset="0"/>
              </a:rPr>
              <a:t>Thread Criticality Predictors </a:t>
            </a:r>
            <a:br>
              <a:rPr lang="en-US" b="1" i="1" dirty="0" smtClean="0"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latin typeface="Arial" pitchFamily="34" charset="0"/>
                <a:cs typeface="Arial" pitchFamily="34" charset="0"/>
              </a:rPr>
              <a:t>for Dynamic Performance, Power, and Resource Management </a:t>
            </a:r>
            <a:br>
              <a:rPr lang="en-US" b="1" i="1" dirty="0" smtClean="0">
                <a:latin typeface="Arial" pitchFamily="34" charset="0"/>
                <a:cs typeface="Arial" pitchFamily="34" charset="0"/>
              </a:rPr>
            </a:br>
            <a:r>
              <a:rPr lang="en-US" b="1" i="1" dirty="0" smtClean="0">
                <a:latin typeface="Arial" pitchFamily="34" charset="0"/>
                <a:cs typeface="Arial" pitchFamily="34" charset="0"/>
              </a:rPr>
              <a:t>in Chip Multiprocessors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0"/>
            <a:ext cx="8686800" cy="25146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Abhishek Bhattacharjee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Margaret Martonosi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Princeton University</a:t>
            </a:r>
          </a:p>
        </p:txBody>
      </p:sp>
    </p:spTree>
  </p:cSld>
  <p:clrMapOvr>
    <a:masterClrMapping/>
  </p:clrMapOvr>
  <p:transition advTm="1021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Thread-Comparative Metrics for TCP: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L1 I &amp; D Cache Misses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>
            <p:custDataLst>
              <p:tags r:id="rId2"/>
            </p:custDataLst>
          </p:nvPr>
        </p:nvGraphicFramePr>
        <p:xfrm>
          <a:off x="-54429" y="1524000"/>
          <a:ext cx="9198429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Thread-Comparative Metrics for TCP: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All L1 and L2 Cache Misses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>
            <p:custDataLst>
              <p:tags r:id="rId2"/>
            </p:custDataLst>
          </p:nvPr>
        </p:nvGraphicFramePr>
        <p:xfrm>
          <a:off x="-54429" y="1524000"/>
          <a:ext cx="9198429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Thread-Comparative Metrics for TCP: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All L1 and L2 Cache Misses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>
            <p:custDataLst>
              <p:tags r:id="rId2"/>
            </p:custDataLst>
          </p:nvPr>
        </p:nvGraphicFramePr>
        <p:xfrm>
          <a:off x="-54429" y="1524000"/>
          <a:ext cx="9198429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Outline of this Talk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Thread Criticality Predictor Design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Methodology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Identify µarchitectural events impacting thread criticality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Introduce basic TCP hardware</a:t>
            </a:r>
          </a:p>
          <a:p>
            <a:pPr lvl="1"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Thread Criticality Predictor Uses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to Intel’s Threading Building Blocks (TBB)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for energy-efficiency in barrier-based programs</a:t>
            </a:r>
          </a:p>
          <a:p>
            <a:pPr lvl="1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8600" y="-76200"/>
            <a:ext cx="86868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Basic TCP Hardware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76200" y="27432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0</a:t>
            </a:r>
            <a:endParaRPr lang="en-US" sz="2400" dirty="0"/>
          </a:p>
        </p:txBody>
      </p:sp>
      <p:sp>
        <p:nvSpPr>
          <p:cNvPr id="5" name="Rectangle 4"/>
          <p:cNvSpPr/>
          <p:nvPr>
            <p:custDataLst>
              <p:tags r:id="rId4"/>
            </p:custDataLst>
          </p:nvPr>
        </p:nvSpPr>
        <p:spPr>
          <a:xfrm>
            <a:off x="2362200" y="27432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1</a:t>
            </a:r>
            <a:endParaRPr lang="en-US" sz="2400" dirty="0"/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4648200" y="27432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2</a:t>
            </a:r>
            <a:endParaRPr lang="en-US" sz="2400" dirty="0"/>
          </a:p>
        </p:txBody>
      </p:sp>
      <p:sp>
        <p:nvSpPr>
          <p:cNvPr id="8" name="Rectangle 7"/>
          <p:cNvSpPr/>
          <p:nvPr>
            <p:custDataLst>
              <p:tags r:id="rId6"/>
            </p:custDataLst>
          </p:nvPr>
        </p:nvSpPr>
        <p:spPr>
          <a:xfrm>
            <a:off x="76200" y="3657600"/>
            <a:ext cx="990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I $</a:t>
            </a:r>
            <a:endParaRPr lang="en-US" sz="2400" dirty="0"/>
          </a:p>
        </p:txBody>
      </p:sp>
      <p:sp>
        <p:nvSpPr>
          <p:cNvPr id="10" name="Rectangle 9"/>
          <p:cNvSpPr/>
          <p:nvPr>
            <p:custDataLst>
              <p:tags r:id="rId7"/>
            </p:custDataLst>
          </p:nvPr>
        </p:nvSpPr>
        <p:spPr>
          <a:xfrm>
            <a:off x="1143000" y="3657600"/>
            <a:ext cx="106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D $</a:t>
            </a:r>
            <a:endParaRPr lang="en-US" sz="2400" dirty="0"/>
          </a:p>
        </p:txBody>
      </p:sp>
      <p:sp>
        <p:nvSpPr>
          <p:cNvPr id="11" name="Rectangle 10"/>
          <p:cNvSpPr/>
          <p:nvPr>
            <p:custDataLst>
              <p:tags r:id="rId8"/>
            </p:custDataLst>
          </p:nvPr>
        </p:nvSpPr>
        <p:spPr>
          <a:xfrm>
            <a:off x="2362200" y="3657600"/>
            <a:ext cx="990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I $</a:t>
            </a:r>
            <a:endParaRPr lang="en-US" sz="2400" dirty="0"/>
          </a:p>
        </p:txBody>
      </p:sp>
      <p:sp>
        <p:nvSpPr>
          <p:cNvPr id="12" name="Rectangle 11"/>
          <p:cNvSpPr/>
          <p:nvPr>
            <p:custDataLst>
              <p:tags r:id="rId9"/>
            </p:custDataLst>
          </p:nvPr>
        </p:nvSpPr>
        <p:spPr>
          <a:xfrm>
            <a:off x="3429000" y="3657600"/>
            <a:ext cx="106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D $</a:t>
            </a:r>
            <a:endParaRPr lang="en-US" sz="2400" dirty="0"/>
          </a:p>
        </p:txBody>
      </p:sp>
      <p:sp>
        <p:nvSpPr>
          <p:cNvPr id="13" name="Rectangle 12"/>
          <p:cNvSpPr/>
          <p:nvPr>
            <p:custDataLst>
              <p:tags r:id="rId10"/>
            </p:custDataLst>
          </p:nvPr>
        </p:nvSpPr>
        <p:spPr>
          <a:xfrm>
            <a:off x="4648200" y="3657600"/>
            <a:ext cx="990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I $</a:t>
            </a:r>
            <a:endParaRPr lang="en-US" sz="2400" dirty="0"/>
          </a:p>
        </p:txBody>
      </p:sp>
      <p:sp>
        <p:nvSpPr>
          <p:cNvPr id="14" name="Rectangle 13"/>
          <p:cNvSpPr/>
          <p:nvPr>
            <p:custDataLst>
              <p:tags r:id="rId11"/>
            </p:custDataLst>
          </p:nvPr>
        </p:nvSpPr>
        <p:spPr>
          <a:xfrm>
            <a:off x="5715000" y="3657600"/>
            <a:ext cx="106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D $</a:t>
            </a:r>
            <a:endParaRPr lang="en-US" sz="2400" dirty="0"/>
          </a:p>
        </p:txBody>
      </p:sp>
      <p:sp>
        <p:nvSpPr>
          <p:cNvPr id="15" name="Rectangle 14"/>
          <p:cNvSpPr/>
          <p:nvPr>
            <p:custDataLst>
              <p:tags r:id="rId12"/>
            </p:custDataLst>
          </p:nvPr>
        </p:nvSpPr>
        <p:spPr>
          <a:xfrm>
            <a:off x="6934200" y="27432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3</a:t>
            </a:r>
            <a:endParaRPr lang="en-US" sz="2400" dirty="0"/>
          </a:p>
        </p:txBody>
      </p:sp>
      <p:sp>
        <p:nvSpPr>
          <p:cNvPr id="16" name="Rectangle 15"/>
          <p:cNvSpPr/>
          <p:nvPr>
            <p:custDataLst>
              <p:tags r:id="rId13"/>
            </p:custDataLst>
          </p:nvPr>
        </p:nvSpPr>
        <p:spPr>
          <a:xfrm>
            <a:off x="6934200" y="3657600"/>
            <a:ext cx="9906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I $</a:t>
            </a:r>
            <a:endParaRPr lang="en-US" sz="2400" dirty="0"/>
          </a:p>
        </p:txBody>
      </p:sp>
      <p:sp>
        <p:nvSpPr>
          <p:cNvPr id="17" name="Rectangle 16"/>
          <p:cNvSpPr/>
          <p:nvPr>
            <p:custDataLst>
              <p:tags r:id="rId14"/>
            </p:custDataLst>
          </p:nvPr>
        </p:nvSpPr>
        <p:spPr>
          <a:xfrm>
            <a:off x="8001000" y="3657600"/>
            <a:ext cx="1066800" cy="6096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L1 D $</a:t>
            </a:r>
            <a:endParaRPr lang="en-US" sz="2400" dirty="0"/>
          </a:p>
        </p:txBody>
      </p:sp>
      <p:sp>
        <p:nvSpPr>
          <p:cNvPr id="18" name="Rectangle 17"/>
          <p:cNvSpPr/>
          <p:nvPr>
            <p:custDataLst>
              <p:tags r:id="rId15"/>
            </p:custDataLst>
          </p:nvPr>
        </p:nvSpPr>
        <p:spPr>
          <a:xfrm>
            <a:off x="76200" y="4419600"/>
            <a:ext cx="89916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	</a:t>
            </a:r>
          </a:p>
          <a:p>
            <a:r>
              <a:rPr lang="en-US" sz="2400" dirty="0" smtClean="0"/>
              <a:t>	Shared L2 Cache</a:t>
            </a:r>
            <a:endParaRPr lang="en-US" sz="2400" dirty="0"/>
          </a:p>
        </p:txBody>
      </p:sp>
      <p:sp>
        <p:nvSpPr>
          <p:cNvPr id="19" name="Rectangle 18"/>
          <p:cNvSpPr/>
          <p:nvPr>
            <p:custDataLst>
              <p:tags r:id="rId16"/>
            </p:custDataLst>
          </p:nvPr>
        </p:nvSpPr>
        <p:spPr>
          <a:xfrm>
            <a:off x="2819400" y="4495800"/>
            <a:ext cx="20574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L2 Controller</a:t>
            </a:r>
            <a:endParaRPr lang="en-US" sz="2400" dirty="0"/>
          </a:p>
        </p:txBody>
      </p:sp>
      <p:sp>
        <p:nvSpPr>
          <p:cNvPr id="20" name="Rectangle 19"/>
          <p:cNvSpPr/>
          <p:nvPr>
            <p:custDataLst>
              <p:tags r:id="rId17"/>
            </p:custDataLst>
          </p:nvPr>
        </p:nvSpPr>
        <p:spPr>
          <a:xfrm>
            <a:off x="5029200" y="4572000"/>
            <a:ext cx="3962400" cy="137160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TCP Hardware</a:t>
            </a:r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5" name="Rectangular Callout 24"/>
          <p:cNvSpPr/>
          <p:nvPr>
            <p:custDataLst>
              <p:tags r:id="rId18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</a:t>
            </a:r>
            <a:endParaRPr lang="en-US" sz="2600" dirty="0"/>
          </a:p>
        </p:txBody>
      </p:sp>
      <p:sp>
        <p:nvSpPr>
          <p:cNvPr id="29" name="Rectangular Callout 28"/>
          <p:cNvSpPr/>
          <p:nvPr>
            <p:custDataLst>
              <p:tags r:id="rId19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</a:t>
            </a:r>
            <a:endParaRPr lang="en-US" sz="2600" dirty="0"/>
          </a:p>
        </p:txBody>
      </p:sp>
      <p:sp>
        <p:nvSpPr>
          <p:cNvPr id="30" name="Rectangular Callout 29"/>
          <p:cNvSpPr/>
          <p:nvPr>
            <p:custDataLst>
              <p:tags r:id="rId20"/>
            </p:custDataLst>
          </p:nvPr>
        </p:nvSpPr>
        <p:spPr>
          <a:xfrm>
            <a:off x="4648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</a:t>
            </a:r>
            <a:endParaRPr lang="en-US" sz="2600" dirty="0"/>
          </a:p>
        </p:txBody>
      </p:sp>
      <p:sp>
        <p:nvSpPr>
          <p:cNvPr id="31" name="Rectangular Callout 30"/>
          <p:cNvSpPr/>
          <p:nvPr>
            <p:custDataLst>
              <p:tags r:id="rId21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</a:t>
            </a:r>
            <a:endParaRPr lang="en-US" sz="2600" dirty="0"/>
          </a:p>
        </p:txBody>
      </p:sp>
      <p:sp>
        <p:nvSpPr>
          <p:cNvPr id="32" name="Rectangular Callout 31"/>
          <p:cNvSpPr/>
          <p:nvPr>
            <p:custDataLst>
              <p:tags r:id="rId22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</a:t>
            </a:r>
            <a:endParaRPr lang="en-US" sz="2600" dirty="0"/>
          </a:p>
        </p:txBody>
      </p:sp>
      <p:sp>
        <p:nvSpPr>
          <p:cNvPr id="33" name="Rectangular Callout 32"/>
          <p:cNvSpPr/>
          <p:nvPr>
            <p:custDataLst>
              <p:tags r:id="rId23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</a:t>
            </a:r>
            <a:endParaRPr lang="en-US" sz="2600" dirty="0"/>
          </a:p>
        </p:txBody>
      </p:sp>
      <p:sp>
        <p:nvSpPr>
          <p:cNvPr id="34" name="Rectangular Callout 33"/>
          <p:cNvSpPr/>
          <p:nvPr>
            <p:custDataLst>
              <p:tags r:id="rId24"/>
            </p:custDataLst>
          </p:nvPr>
        </p:nvSpPr>
        <p:spPr>
          <a:xfrm>
            <a:off x="4648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</a:t>
            </a:r>
            <a:endParaRPr lang="en-US" sz="2600" dirty="0"/>
          </a:p>
        </p:txBody>
      </p:sp>
      <p:sp>
        <p:nvSpPr>
          <p:cNvPr id="35" name="Rectangular Callout 34"/>
          <p:cNvSpPr/>
          <p:nvPr>
            <p:custDataLst>
              <p:tags r:id="rId25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</a:t>
            </a:r>
            <a:endParaRPr lang="en-US" sz="2600" dirty="0"/>
          </a:p>
        </p:txBody>
      </p:sp>
      <p:sp>
        <p:nvSpPr>
          <p:cNvPr id="36" name="Rectangular Callout 35"/>
          <p:cNvSpPr/>
          <p:nvPr>
            <p:custDataLst>
              <p:tags r:id="rId26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5</a:t>
            </a:r>
            <a:endParaRPr lang="en-US" sz="2600" dirty="0"/>
          </a:p>
        </p:txBody>
      </p:sp>
      <p:sp>
        <p:nvSpPr>
          <p:cNvPr id="37" name="Rectangular Callout 36"/>
          <p:cNvSpPr/>
          <p:nvPr>
            <p:custDataLst>
              <p:tags r:id="rId27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5: L1 D$ Miss!</a:t>
            </a:r>
            <a:endParaRPr lang="en-US" sz="2600" dirty="0"/>
          </a:p>
        </p:txBody>
      </p:sp>
      <p:sp>
        <p:nvSpPr>
          <p:cNvPr id="38" name="Rectangular Callout 37"/>
          <p:cNvSpPr/>
          <p:nvPr>
            <p:custDataLst>
              <p:tags r:id="rId28"/>
            </p:custDataLst>
          </p:nvPr>
        </p:nvSpPr>
        <p:spPr>
          <a:xfrm>
            <a:off x="4648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5</a:t>
            </a:r>
            <a:endParaRPr lang="en-US" sz="2600" dirty="0"/>
          </a:p>
        </p:txBody>
      </p:sp>
      <p:sp>
        <p:nvSpPr>
          <p:cNvPr id="39" name="Rectangular Callout 38"/>
          <p:cNvSpPr/>
          <p:nvPr>
            <p:custDataLst>
              <p:tags r:id="rId29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5</a:t>
            </a:r>
            <a:endParaRPr lang="en-US" sz="2600" dirty="0"/>
          </a:p>
        </p:txBody>
      </p:sp>
      <p:sp>
        <p:nvSpPr>
          <p:cNvPr id="41" name="TextBox 40"/>
          <p:cNvSpPr txBox="1"/>
          <p:nvPr>
            <p:custDataLst>
              <p:tags r:id="rId30"/>
            </p:custDataLst>
          </p:nvPr>
        </p:nvSpPr>
        <p:spPr>
          <a:xfrm>
            <a:off x="5105400" y="49530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Criticality Counters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47" name="Group 46"/>
          <p:cNvGrpSpPr/>
          <p:nvPr>
            <p:custDataLst>
              <p:tags r:id="rId31"/>
            </p:custDataLst>
          </p:nvPr>
        </p:nvGrpSpPr>
        <p:grpSpPr>
          <a:xfrm>
            <a:off x="6324600" y="5029200"/>
            <a:ext cx="2590800" cy="457994"/>
            <a:chOff x="6324600" y="5029200"/>
            <a:chExt cx="2590800" cy="457994"/>
          </a:xfrm>
        </p:grpSpPr>
        <p:sp>
          <p:nvSpPr>
            <p:cNvPr id="40" name="Rectangle 39"/>
            <p:cNvSpPr/>
            <p:nvPr/>
          </p:nvSpPr>
          <p:spPr>
            <a:xfrm>
              <a:off x="6324600" y="5029200"/>
              <a:ext cx="2590800" cy="4572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/>
            <p:nvPr/>
          </p:nvCxnSpPr>
          <p:spPr>
            <a:xfrm rot="5400000">
              <a:off x="7466805" y="5257800"/>
              <a:ext cx="4572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8076405" y="5257006"/>
              <a:ext cx="4572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6782594" y="5257800"/>
              <a:ext cx="4572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>
            <p:custDataLst>
              <p:tags r:id="rId32"/>
            </p:custDataLst>
          </p:nvPr>
        </p:nvSpPr>
        <p:spPr>
          <a:xfrm>
            <a:off x="64008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49" name="TextBox 48"/>
          <p:cNvSpPr txBox="1"/>
          <p:nvPr>
            <p:custDataLst>
              <p:tags r:id="rId33"/>
            </p:custDataLst>
          </p:nvPr>
        </p:nvSpPr>
        <p:spPr>
          <a:xfrm>
            <a:off x="70866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50" name="TextBox 49"/>
          <p:cNvSpPr txBox="1"/>
          <p:nvPr>
            <p:custDataLst>
              <p:tags r:id="rId34"/>
            </p:custDataLst>
          </p:nvPr>
        </p:nvSpPr>
        <p:spPr>
          <a:xfrm>
            <a:off x="77724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51" name="TextBox 50"/>
          <p:cNvSpPr txBox="1"/>
          <p:nvPr>
            <p:custDataLst>
              <p:tags r:id="rId35"/>
            </p:custDataLst>
          </p:nvPr>
        </p:nvSpPr>
        <p:spPr>
          <a:xfrm>
            <a:off x="83820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53" name="Oval 52"/>
          <p:cNvSpPr/>
          <p:nvPr>
            <p:custDataLst>
              <p:tags r:id="rId36"/>
            </p:custDataLst>
          </p:nvPr>
        </p:nvSpPr>
        <p:spPr>
          <a:xfrm>
            <a:off x="3276600" y="3810000"/>
            <a:ext cx="1295400" cy="8382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L1 Cache Miss!</a:t>
            </a:r>
            <a:endParaRPr lang="en-US" dirty="0"/>
          </a:p>
        </p:txBody>
      </p:sp>
      <p:sp>
        <p:nvSpPr>
          <p:cNvPr id="58" name="TextBox 57"/>
          <p:cNvSpPr txBox="1"/>
          <p:nvPr>
            <p:custDataLst>
              <p:tags r:id="rId37"/>
            </p:custDataLst>
          </p:nvPr>
        </p:nvSpPr>
        <p:spPr>
          <a:xfrm>
            <a:off x="64008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59" name="TextBox 58"/>
          <p:cNvSpPr txBox="1"/>
          <p:nvPr>
            <p:custDataLst>
              <p:tags r:id="rId38"/>
            </p:custDataLst>
          </p:nvPr>
        </p:nvSpPr>
        <p:spPr>
          <a:xfrm>
            <a:off x="70866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60" name="TextBox 59"/>
          <p:cNvSpPr txBox="1"/>
          <p:nvPr>
            <p:custDataLst>
              <p:tags r:id="rId39"/>
            </p:custDataLst>
          </p:nvPr>
        </p:nvSpPr>
        <p:spPr>
          <a:xfrm>
            <a:off x="77724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61" name="TextBox 60"/>
          <p:cNvSpPr txBox="1"/>
          <p:nvPr>
            <p:custDataLst>
              <p:tags r:id="rId40"/>
            </p:custDataLst>
          </p:nvPr>
        </p:nvSpPr>
        <p:spPr>
          <a:xfrm>
            <a:off x="83820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62" name="Rectangular Callout 61"/>
          <p:cNvSpPr/>
          <p:nvPr>
            <p:custDataLst>
              <p:tags r:id="rId41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15</a:t>
            </a:r>
            <a:endParaRPr lang="en-US" sz="2600" dirty="0"/>
          </a:p>
        </p:txBody>
      </p:sp>
      <p:sp>
        <p:nvSpPr>
          <p:cNvPr id="63" name="Rectangular Callout 62"/>
          <p:cNvSpPr/>
          <p:nvPr>
            <p:custDataLst>
              <p:tags r:id="rId42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5: Miss Over</a:t>
            </a:r>
            <a:endParaRPr lang="en-US" sz="2600" dirty="0"/>
          </a:p>
        </p:txBody>
      </p:sp>
      <p:sp>
        <p:nvSpPr>
          <p:cNvPr id="64" name="Rectangular Callout 63"/>
          <p:cNvSpPr/>
          <p:nvPr>
            <p:custDataLst>
              <p:tags r:id="rId43"/>
            </p:custDataLst>
          </p:nvPr>
        </p:nvSpPr>
        <p:spPr>
          <a:xfrm>
            <a:off x="4648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15</a:t>
            </a:r>
            <a:endParaRPr lang="en-US" sz="2600" dirty="0"/>
          </a:p>
        </p:txBody>
      </p:sp>
      <p:sp>
        <p:nvSpPr>
          <p:cNvPr id="65" name="Rectangular Callout 64"/>
          <p:cNvSpPr/>
          <p:nvPr>
            <p:custDataLst>
              <p:tags r:id="rId44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15</a:t>
            </a:r>
            <a:endParaRPr lang="en-US" sz="2600" dirty="0"/>
          </a:p>
        </p:txBody>
      </p:sp>
      <p:sp>
        <p:nvSpPr>
          <p:cNvPr id="66" name="Rectangular Callout 65"/>
          <p:cNvSpPr/>
          <p:nvPr>
            <p:custDataLst>
              <p:tags r:id="rId45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20</a:t>
            </a:r>
            <a:endParaRPr lang="en-US" sz="2600" dirty="0"/>
          </a:p>
        </p:txBody>
      </p:sp>
      <p:sp>
        <p:nvSpPr>
          <p:cNvPr id="67" name="Rectangular Callout 66"/>
          <p:cNvSpPr/>
          <p:nvPr>
            <p:custDataLst>
              <p:tags r:id="rId46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10</a:t>
            </a:r>
            <a:endParaRPr lang="en-US" sz="2600" dirty="0"/>
          </a:p>
        </p:txBody>
      </p:sp>
      <p:sp>
        <p:nvSpPr>
          <p:cNvPr id="68" name="Rectangular Callout 67"/>
          <p:cNvSpPr/>
          <p:nvPr>
            <p:custDataLst>
              <p:tags r:id="rId47"/>
            </p:custDataLst>
          </p:nvPr>
        </p:nvSpPr>
        <p:spPr>
          <a:xfrm>
            <a:off x="4648200" y="1676400"/>
            <a:ext cx="17526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20: L1 I$ Miss!</a:t>
            </a:r>
            <a:endParaRPr lang="en-US" sz="2600" dirty="0"/>
          </a:p>
        </p:txBody>
      </p:sp>
      <p:sp>
        <p:nvSpPr>
          <p:cNvPr id="69" name="Rectangular Callout 68"/>
          <p:cNvSpPr/>
          <p:nvPr>
            <p:custDataLst>
              <p:tags r:id="rId48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20</a:t>
            </a:r>
            <a:endParaRPr lang="en-US" sz="2600" dirty="0"/>
          </a:p>
        </p:txBody>
      </p:sp>
      <p:sp>
        <p:nvSpPr>
          <p:cNvPr id="70" name="Oval 69"/>
          <p:cNvSpPr/>
          <p:nvPr>
            <p:custDataLst>
              <p:tags r:id="rId49"/>
            </p:custDataLst>
          </p:nvPr>
        </p:nvSpPr>
        <p:spPr>
          <a:xfrm>
            <a:off x="4495800" y="3733800"/>
            <a:ext cx="1295400" cy="8382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L1 Cache Miss!</a:t>
            </a:r>
            <a:endParaRPr lang="en-US" dirty="0"/>
          </a:p>
        </p:txBody>
      </p:sp>
      <p:sp>
        <p:nvSpPr>
          <p:cNvPr id="71" name="TextBox 70"/>
          <p:cNvSpPr txBox="1"/>
          <p:nvPr>
            <p:custDataLst>
              <p:tags r:id="rId50"/>
            </p:custDataLst>
          </p:nvPr>
        </p:nvSpPr>
        <p:spPr>
          <a:xfrm>
            <a:off x="64008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72" name="TextBox 71"/>
          <p:cNvSpPr txBox="1"/>
          <p:nvPr>
            <p:custDataLst>
              <p:tags r:id="rId51"/>
            </p:custDataLst>
          </p:nvPr>
        </p:nvSpPr>
        <p:spPr>
          <a:xfrm>
            <a:off x="70866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73" name="TextBox 72"/>
          <p:cNvSpPr txBox="1"/>
          <p:nvPr>
            <p:custDataLst>
              <p:tags r:id="rId52"/>
            </p:custDataLst>
          </p:nvPr>
        </p:nvSpPr>
        <p:spPr>
          <a:xfrm>
            <a:off x="77724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74" name="TextBox 73"/>
          <p:cNvSpPr txBox="1"/>
          <p:nvPr>
            <p:custDataLst>
              <p:tags r:id="rId53"/>
            </p:custDataLst>
          </p:nvPr>
        </p:nvSpPr>
        <p:spPr>
          <a:xfrm>
            <a:off x="83820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75" name="Rectangular Callout 74"/>
          <p:cNvSpPr/>
          <p:nvPr>
            <p:custDataLst>
              <p:tags r:id="rId54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30</a:t>
            </a:r>
            <a:endParaRPr lang="en-US" sz="2600" dirty="0"/>
          </a:p>
        </p:txBody>
      </p:sp>
      <p:sp>
        <p:nvSpPr>
          <p:cNvPr id="76" name="Rectangular Callout 75"/>
          <p:cNvSpPr/>
          <p:nvPr>
            <p:custDataLst>
              <p:tags r:id="rId55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20</a:t>
            </a:r>
            <a:endParaRPr lang="en-US" sz="2600" dirty="0"/>
          </a:p>
        </p:txBody>
      </p:sp>
      <p:sp>
        <p:nvSpPr>
          <p:cNvPr id="77" name="Rectangular Callout 76"/>
          <p:cNvSpPr/>
          <p:nvPr>
            <p:custDataLst>
              <p:tags r:id="rId56"/>
            </p:custDataLst>
          </p:nvPr>
        </p:nvSpPr>
        <p:spPr>
          <a:xfrm>
            <a:off x="4648200" y="1676400"/>
            <a:ext cx="17526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20: Miss Over</a:t>
            </a:r>
            <a:endParaRPr lang="en-US" sz="2600" dirty="0"/>
          </a:p>
        </p:txBody>
      </p:sp>
      <p:sp>
        <p:nvSpPr>
          <p:cNvPr id="78" name="Rectangular Callout 77"/>
          <p:cNvSpPr/>
          <p:nvPr>
            <p:custDataLst>
              <p:tags r:id="rId57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30</a:t>
            </a:r>
            <a:endParaRPr lang="en-US" sz="2600" dirty="0"/>
          </a:p>
        </p:txBody>
      </p:sp>
      <p:sp>
        <p:nvSpPr>
          <p:cNvPr id="79" name="Rectangular Callout 78"/>
          <p:cNvSpPr/>
          <p:nvPr>
            <p:custDataLst>
              <p:tags r:id="rId58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35</a:t>
            </a:r>
            <a:endParaRPr lang="en-US" sz="2600" dirty="0"/>
          </a:p>
        </p:txBody>
      </p:sp>
      <p:sp>
        <p:nvSpPr>
          <p:cNvPr id="80" name="Rectangular Callout 79"/>
          <p:cNvSpPr/>
          <p:nvPr>
            <p:custDataLst>
              <p:tags r:id="rId59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25: L2 $ Miss</a:t>
            </a:r>
            <a:endParaRPr lang="en-US" sz="2600" dirty="0"/>
          </a:p>
        </p:txBody>
      </p:sp>
      <p:sp>
        <p:nvSpPr>
          <p:cNvPr id="81" name="Rectangular Callout 80"/>
          <p:cNvSpPr/>
          <p:nvPr>
            <p:custDataLst>
              <p:tags r:id="rId60"/>
            </p:custDataLst>
          </p:nvPr>
        </p:nvSpPr>
        <p:spPr>
          <a:xfrm>
            <a:off x="4648200" y="1676400"/>
            <a:ext cx="17526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25</a:t>
            </a:r>
            <a:endParaRPr lang="en-US" sz="2600" dirty="0"/>
          </a:p>
        </p:txBody>
      </p:sp>
      <p:sp>
        <p:nvSpPr>
          <p:cNvPr id="82" name="Rectangular Callout 81"/>
          <p:cNvSpPr/>
          <p:nvPr>
            <p:custDataLst>
              <p:tags r:id="rId61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35</a:t>
            </a:r>
            <a:endParaRPr lang="en-US" sz="2600" dirty="0"/>
          </a:p>
        </p:txBody>
      </p:sp>
      <p:sp>
        <p:nvSpPr>
          <p:cNvPr id="83" name="Oval 82"/>
          <p:cNvSpPr/>
          <p:nvPr>
            <p:custDataLst>
              <p:tags r:id="rId62"/>
            </p:custDataLst>
          </p:nvPr>
        </p:nvSpPr>
        <p:spPr>
          <a:xfrm>
            <a:off x="1676400" y="4114800"/>
            <a:ext cx="1371600" cy="8382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L2 Cache Miss!</a:t>
            </a:r>
            <a:endParaRPr lang="en-US" dirty="0"/>
          </a:p>
        </p:txBody>
      </p:sp>
      <p:sp>
        <p:nvSpPr>
          <p:cNvPr id="84" name="TextBox 83"/>
          <p:cNvSpPr txBox="1"/>
          <p:nvPr>
            <p:custDataLst>
              <p:tags r:id="rId63"/>
            </p:custDataLst>
          </p:nvPr>
        </p:nvSpPr>
        <p:spPr>
          <a:xfrm>
            <a:off x="64008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85" name="TextBox 84"/>
          <p:cNvSpPr txBox="1"/>
          <p:nvPr>
            <p:custDataLst>
              <p:tags r:id="rId64"/>
            </p:custDataLst>
          </p:nvPr>
        </p:nvSpPr>
        <p:spPr>
          <a:xfrm>
            <a:off x="7086600" y="5029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11</a:t>
            </a:r>
            <a:endParaRPr lang="en-US" sz="2400" dirty="0"/>
          </a:p>
        </p:txBody>
      </p:sp>
      <p:sp>
        <p:nvSpPr>
          <p:cNvPr id="86" name="TextBox 85"/>
          <p:cNvSpPr txBox="1"/>
          <p:nvPr>
            <p:custDataLst>
              <p:tags r:id="rId65"/>
            </p:custDataLst>
          </p:nvPr>
        </p:nvSpPr>
        <p:spPr>
          <a:xfrm>
            <a:off x="77724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1</a:t>
            </a:r>
            <a:endParaRPr lang="en-US" sz="2400" dirty="0"/>
          </a:p>
        </p:txBody>
      </p:sp>
      <p:sp>
        <p:nvSpPr>
          <p:cNvPr id="87" name="TextBox 86"/>
          <p:cNvSpPr txBox="1"/>
          <p:nvPr>
            <p:custDataLst>
              <p:tags r:id="rId66"/>
            </p:custDataLst>
          </p:nvPr>
        </p:nvSpPr>
        <p:spPr>
          <a:xfrm>
            <a:off x="8382000" y="5029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0</a:t>
            </a:r>
            <a:endParaRPr lang="en-US" sz="2400" dirty="0"/>
          </a:p>
        </p:txBody>
      </p:sp>
      <p:sp>
        <p:nvSpPr>
          <p:cNvPr id="88" name="Flowchart: Process 87"/>
          <p:cNvSpPr/>
          <p:nvPr>
            <p:custDataLst>
              <p:tags r:id="rId67"/>
            </p:custDataLst>
          </p:nvPr>
        </p:nvSpPr>
        <p:spPr>
          <a:xfrm>
            <a:off x="5257800" y="533400"/>
            <a:ext cx="3733800" cy="1066800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Per-core Criticality Counters track poorly cached, slow threads</a:t>
            </a:r>
            <a:endParaRPr lang="en-US" sz="2400" dirty="0"/>
          </a:p>
        </p:txBody>
      </p:sp>
      <p:cxnSp>
        <p:nvCxnSpPr>
          <p:cNvPr id="90" name="Straight Arrow Connector 89"/>
          <p:cNvCxnSpPr/>
          <p:nvPr>
            <p:custDataLst>
              <p:tags r:id="rId68"/>
            </p:custDataLst>
          </p:nvPr>
        </p:nvCxnSpPr>
        <p:spPr>
          <a:xfrm rot="16200000" flipH="1">
            <a:off x="5181600" y="2895600"/>
            <a:ext cx="3352800" cy="76200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ular Callout 92"/>
          <p:cNvSpPr/>
          <p:nvPr>
            <p:custDataLst>
              <p:tags r:id="rId69"/>
            </p:custDataLst>
          </p:nvPr>
        </p:nvSpPr>
        <p:spPr>
          <a:xfrm>
            <a:off x="76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135</a:t>
            </a:r>
            <a:endParaRPr lang="en-US" sz="2600" dirty="0"/>
          </a:p>
        </p:txBody>
      </p:sp>
      <p:sp>
        <p:nvSpPr>
          <p:cNvPr id="94" name="Rectangular Callout 93"/>
          <p:cNvSpPr/>
          <p:nvPr>
            <p:custDataLst>
              <p:tags r:id="rId70"/>
            </p:custDataLst>
          </p:nvPr>
        </p:nvSpPr>
        <p:spPr>
          <a:xfrm>
            <a:off x="2362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25: Miss Over</a:t>
            </a:r>
            <a:endParaRPr lang="en-US" sz="2600" dirty="0"/>
          </a:p>
        </p:txBody>
      </p:sp>
      <p:sp>
        <p:nvSpPr>
          <p:cNvPr id="95" name="Rectangular Callout 94"/>
          <p:cNvSpPr/>
          <p:nvPr>
            <p:custDataLst>
              <p:tags r:id="rId71"/>
            </p:custDataLst>
          </p:nvPr>
        </p:nvSpPr>
        <p:spPr>
          <a:xfrm>
            <a:off x="4648200" y="1676400"/>
            <a:ext cx="17526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125</a:t>
            </a:r>
            <a:endParaRPr lang="en-US" sz="2600" dirty="0"/>
          </a:p>
        </p:txBody>
      </p:sp>
      <p:sp>
        <p:nvSpPr>
          <p:cNvPr id="96" name="Rectangular Callout 95"/>
          <p:cNvSpPr/>
          <p:nvPr>
            <p:custDataLst>
              <p:tags r:id="rId72"/>
            </p:custDataLst>
          </p:nvPr>
        </p:nvSpPr>
        <p:spPr>
          <a:xfrm>
            <a:off x="6934200" y="1676400"/>
            <a:ext cx="1600200" cy="685800"/>
          </a:xfrm>
          <a:prstGeom prst="wedgeRectCallout">
            <a:avLst>
              <a:gd name="adj1" fmla="val -20833"/>
              <a:gd name="adj2" fmla="val 9832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Inst 135</a:t>
            </a:r>
            <a:endParaRPr lang="en-US" sz="2600" dirty="0"/>
          </a:p>
        </p:txBody>
      </p:sp>
      <p:sp>
        <p:nvSpPr>
          <p:cNvPr id="97" name="Flowchart: Process 96"/>
          <p:cNvSpPr/>
          <p:nvPr>
            <p:custDataLst>
              <p:tags r:id="rId73"/>
            </p:custDataLst>
          </p:nvPr>
        </p:nvSpPr>
        <p:spPr>
          <a:xfrm>
            <a:off x="5257800" y="533400"/>
            <a:ext cx="3733800" cy="1066800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Periodically refresh criticality counters with Interval Bound Register</a:t>
            </a:r>
            <a:endParaRPr lang="en-US" sz="2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2.96022E-6 C -0.01059 0.03538 -0.02448 0.07076 0.00191 0.10846 C 0.0283 0.14639 0.09531 0.18663 0.1625 0.22756 " pathEditMode="relative" rAng="0" ptsTypes="aaA">
                                      <p:cBhvr>
                                        <p:cTn id="3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2.96022E-6 C -0.01059 0.03538 -0.02448 0.07076 0.00191 0.10846 C 0.0283 0.14639 0.09531 0.18663 0.1625 0.22756 " pathEditMode="relative" rAng="0" ptsTypes="aaA">
                                      <p:cBhvr>
                                        <p:cTn id="8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028E-7 C -0.02916 0.03007 -0.05781 0.06036 -0.0033 0.09251 C 0.05139 0.12488 0.19011 0.15911 0.32917 0.19426 " pathEditMode="relative" rAng="0" ptsTypes="aaA">
                                      <p:cBhvr>
                                        <p:cTn id="14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8" grpId="0"/>
      <p:bldP spid="49" grpId="0"/>
      <p:bldP spid="50" grpId="0"/>
      <p:bldP spid="51" grpId="0"/>
      <p:bldP spid="53" grpId="0" animBg="1"/>
      <p:bldP spid="53" grpId="1" animBg="1"/>
      <p:bldP spid="53" grpId="2" animBg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0" grpId="1" animBg="1"/>
      <p:bldP spid="70" grpId="2" animBg="1"/>
      <p:bldP spid="71" grpId="0"/>
      <p:bldP spid="71" grpId="1"/>
      <p:bldP spid="71" grpId="2"/>
      <p:bldP spid="71" grpId="3"/>
      <p:bldP spid="72" grpId="0"/>
      <p:bldP spid="72" grpId="1"/>
      <p:bldP spid="72" grpId="2"/>
      <p:bldP spid="72" grpId="3"/>
      <p:bldP spid="73" grpId="0"/>
      <p:bldP spid="73" grpId="1"/>
      <p:bldP spid="73" grpId="2"/>
      <p:bldP spid="73" grpId="3"/>
      <p:bldP spid="74" grpId="0"/>
      <p:bldP spid="74" grpId="1"/>
      <p:bldP spid="74" grpId="2"/>
      <p:bldP spid="74" grpId="3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3" grpId="1" animBg="1"/>
      <p:bldP spid="83" grpId="2" animBg="1"/>
      <p:bldP spid="84" grpId="0"/>
      <p:bldP spid="85" grpId="0"/>
      <p:bldP spid="86" grpId="0"/>
      <p:bldP spid="87" grpId="0"/>
      <p:bldP spid="93" grpId="0" animBg="1"/>
      <p:bldP spid="94" grpId="0" animBg="1"/>
      <p:bldP spid="95" grpId="0" animBg="1"/>
      <p:bldP spid="9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Outline of this Talk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Thread Criticality Predictor (TCP) Design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Methodology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Identify µarchitectural events impacting thread criticality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Introduce basic TCP hardware</a:t>
            </a:r>
          </a:p>
          <a:p>
            <a:pPr lvl="1"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Thread Criticality Predictor Uses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to Intel’s Threading Building Blocks (TBB)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for energy-efficiency in barrier-based programs</a:t>
            </a:r>
          </a:p>
          <a:p>
            <a:pPr lvl="1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TBB Task Stealing &amp; Thread Criticality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TBB dynamic scheduler distributes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tasks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Each thread maintains software queue filled with tasks</a:t>
            </a:r>
          </a:p>
          <a:p>
            <a:pPr lvl="1"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Empty queue – thread “steals” task from another thread’s queue</a:t>
            </a:r>
          </a:p>
          <a:p>
            <a:pP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Approach 1: Default TBB uses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random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task stealing</a:t>
            </a:r>
          </a:p>
          <a:p>
            <a:pPr lvl="1"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More failed steals at higher core counts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poor performance</a:t>
            </a:r>
          </a:p>
          <a:p>
            <a:pPr lvl="1"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Approach 2: Occupancy-based task stealing [Contreras, Martonosi, 2008]</a:t>
            </a:r>
            <a:endParaRPr lang="en-US" sz="2400" i="1" dirty="0" smtClean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Steal based on number of items in SW queue</a:t>
            </a:r>
          </a:p>
          <a:p>
            <a:pPr lvl="1"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Must track and compare max. occupancy counts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TCP-Guided TBB Task Stealing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lowchart: Process 3"/>
          <p:cNvSpPr/>
          <p:nvPr>
            <p:custDataLst>
              <p:tags r:id="rId3"/>
            </p:custDataLst>
          </p:nvPr>
        </p:nvSpPr>
        <p:spPr>
          <a:xfrm>
            <a:off x="76200" y="1066800"/>
            <a:ext cx="2057400" cy="2667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0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dirty="0" smtClean="0"/>
              <a:t>SW Q0</a:t>
            </a:r>
            <a:endParaRPr lang="en-US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19" name="Flowchart: Process 18"/>
          <p:cNvSpPr/>
          <p:nvPr>
            <p:custDataLst>
              <p:tags r:id="rId4"/>
            </p:custDataLst>
          </p:nvPr>
        </p:nvSpPr>
        <p:spPr>
          <a:xfrm>
            <a:off x="2286000" y="3810000"/>
            <a:ext cx="6705600" cy="2362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Shared L2 Cache</a:t>
            </a:r>
            <a:endParaRPr lang="en-US" sz="2400" dirty="0"/>
          </a:p>
        </p:txBody>
      </p:sp>
      <p:sp>
        <p:nvSpPr>
          <p:cNvPr id="20" name="Flowchart: Process 19"/>
          <p:cNvSpPr/>
          <p:nvPr>
            <p:custDataLst>
              <p:tags r:id="rId5"/>
            </p:custDataLst>
          </p:nvPr>
        </p:nvSpPr>
        <p:spPr>
          <a:xfrm>
            <a:off x="2362200" y="1066800"/>
            <a:ext cx="2057400" cy="2667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1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dirty="0" smtClean="0"/>
              <a:t>SW Q1</a:t>
            </a:r>
            <a:endParaRPr lang="en-US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1" name="Flowchart: Process 20"/>
          <p:cNvSpPr/>
          <p:nvPr>
            <p:custDataLst>
              <p:tags r:id="rId6"/>
            </p:custDataLst>
          </p:nvPr>
        </p:nvSpPr>
        <p:spPr>
          <a:xfrm>
            <a:off x="4648200" y="1066800"/>
            <a:ext cx="2057400" cy="2667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2</a:t>
            </a:r>
          </a:p>
          <a:p>
            <a:pPr algn="ctr"/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dirty="0" smtClean="0"/>
              <a:t>SW Q2</a:t>
            </a:r>
            <a:endParaRPr lang="en-US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2" name="Flowchart: Process 21"/>
          <p:cNvSpPr/>
          <p:nvPr>
            <p:custDataLst>
              <p:tags r:id="rId7"/>
            </p:custDataLst>
          </p:nvPr>
        </p:nvSpPr>
        <p:spPr>
          <a:xfrm>
            <a:off x="7010400" y="1066800"/>
            <a:ext cx="2057400" cy="2667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Core 3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 </a:t>
            </a:r>
          </a:p>
          <a:p>
            <a:pPr algn="ctr"/>
            <a:r>
              <a:rPr lang="en-US" dirty="0" smtClean="0"/>
              <a:t>SW Q3</a:t>
            </a:r>
            <a:endParaRPr lang="en-US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endParaRPr lang="en-US" sz="2400" dirty="0" smtClean="0"/>
          </a:p>
          <a:p>
            <a:pPr algn="ctr"/>
            <a:endParaRPr lang="en-US" sz="2400" dirty="0"/>
          </a:p>
        </p:txBody>
      </p:sp>
      <p:sp>
        <p:nvSpPr>
          <p:cNvPr id="23" name="Flowchart: Process 22"/>
          <p:cNvSpPr/>
          <p:nvPr>
            <p:custDataLst>
              <p:tags r:id="rId8"/>
            </p:custDataLst>
          </p:nvPr>
        </p:nvSpPr>
        <p:spPr>
          <a:xfrm>
            <a:off x="4800600" y="3962400"/>
            <a:ext cx="4038600" cy="2057400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>
            <p:custDataLst>
              <p:tags r:id="rId9"/>
            </p:custDataLst>
          </p:nvPr>
        </p:nvGrpSpPr>
        <p:grpSpPr>
          <a:xfrm>
            <a:off x="5486400" y="4342606"/>
            <a:ext cx="2590800" cy="457994"/>
            <a:chOff x="6324600" y="5029200"/>
            <a:chExt cx="2590800" cy="457994"/>
          </a:xfrm>
        </p:grpSpPr>
        <p:sp>
          <p:nvSpPr>
            <p:cNvPr id="25" name="Rectangle 24"/>
            <p:cNvSpPr/>
            <p:nvPr/>
          </p:nvSpPr>
          <p:spPr>
            <a:xfrm>
              <a:off x="6324600" y="5029200"/>
              <a:ext cx="2590800" cy="4572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5400000">
              <a:off x="7466805" y="5257800"/>
              <a:ext cx="4572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8076405" y="5257006"/>
              <a:ext cx="4572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782594" y="5257800"/>
              <a:ext cx="4572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Box 29"/>
          <p:cNvSpPr txBox="1"/>
          <p:nvPr>
            <p:custDataLst>
              <p:tags r:id="rId10"/>
            </p:custDataLst>
          </p:nvPr>
        </p:nvSpPr>
        <p:spPr>
          <a:xfrm>
            <a:off x="5334000" y="38862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Criticality Counters</a:t>
            </a:r>
            <a:endParaRPr lang="en-US" sz="2400" b="1" dirty="0"/>
          </a:p>
        </p:txBody>
      </p:sp>
      <p:sp>
        <p:nvSpPr>
          <p:cNvPr id="31" name="Flowchart: Process 30"/>
          <p:cNvSpPr/>
          <p:nvPr>
            <p:custDataLst>
              <p:tags r:id="rId11"/>
            </p:custDataLst>
          </p:nvPr>
        </p:nvSpPr>
        <p:spPr>
          <a:xfrm>
            <a:off x="5029200" y="4876800"/>
            <a:ext cx="1676400" cy="1066800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>
            <p:custDataLst>
              <p:tags r:id="rId12"/>
            </p:custDataLst>
          </p:nvPr>
        </p:nvSpPr>
        <p:spPr>
          <a:xfrm>
            <a:off x="5181600" y="4835604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Interval Bound Register</a:t>
            </a:r>
            <a:endParaRPr lang="en-US" sz="2200" b="1" dirty="0"/>
          </a:p>
        </p:txBody>
      </p:sp>
      <p:sp>
        <p:nvSpPr>
          <p:cNvPr id="33" name="Flowchart: Process 32"/>
          <p:cNvSpPr/>
          <p:nvPr>
            <p:custDataLst>
              <p:tags r:id="rId13"/>
            </p:custDataLst>
          </p:nvPr>
        </p:nvSpPr>
        <p:spPr>
          <a:xfrm>
            <a:off x="152400" y="2362200"/>
            <a:ext cx="1905000" cy="137160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35" name="Flowchart: Process 34"/>
          <p:cNvSpPr/>
          <p:nvPr>
            <p:custDataLst>
              <p:tags r:id="rId14"/>
            </p:custDataLst>
          </p:nvPr>
        </p:nvSpPr>
        <p:spPr>
          <a:xfrm>
            <a:off x="228600" y="24384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1</a:t>
            </a:r>
            <a:endParaRPr lang="en-US" i="1" dirty="0"/>
          </a:p>
        </p:txBody>
      </p:sp>
      <p:sp>
        <p:nvSpPr>
          <p:cNvPr id="36" name="Flowchart: Process 35"/>
          <p:cNvSpPr/>
          <p:nvPr>
            <p:custDataLst>
              <p:tags r:id="rId15"/>
            </p:custDataLst>
          </p:nvPr>
        </p:nvSpPr>
        <p:spPr>
          <a:xfrm>
            <a:off x="7086600" y="4876800"/>
            <a:ext cx="1676400" cy="1066800"/>
          </a:xfrm>
          <a:prstGeom prst="flowChart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>
            <p:custDataLst>
              <p:tags r:id="rId16"/>
            </p:custDataLst>
          </p:nvPr>
        </p:nvSpPr>
        <p:spPr>
          <a:xfrm>
            <a:off x="7239000" y="4835604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+mj-lt"/>
              </a:rPr>
              <a:t>TCP Control Logic</a:t>
            </a:r>
            <a:endParaRPr lang="en-US" sz="2200" b="1" dirty="0">
              <a:latin typeface="+mj-lt"/>
            </a:endParaRPr>
          </a:p>
        </p:txBody>
      </p:sp>
      <p:sp>
        <p:nvSpPr>
          <p:cNvPr id="38" name="Flowchart: Process 37"/>
          <p:cNvSpPr/>
          <p:nvPr>
            <p:custDataLst>
              <p:tags r:id="rId17"/>
            </p:custDataLst>
          </p:nvPr>
        </p:nvSpPr>
        <p:spPr>
          <a:xfrm>
            <a:off x="228600" y="1447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0</a:t>
            </a:r>
            <a:endParaRPr lang="en-US" i="1" dirty="0"/>
          </a:p>
        </p:txBody>
      </p:sp>
      <p:sp>
        <p:nvSpPr>
          <p:cNvPr id="39" name="Flowchart: Process 38"/>
          <p:cNvSpPr/>
          <p:nvPr>
            <p:custDataLst>
              <p:tags r:id="rId18"/>
            </p:custDataLst>
          </p:nvPr>
        </p:nvSpPr>
        <p:spPr>
          <a:xfrm>
            <a:off x="228600" y="28956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2</a:t>
            </a:r>
            <a:endParaRPr lang="en-US" i="1" dirty="0"/>
          </a:p>
        </p:txBody>
      </p:sp>
      <p:sp>
        <p:nvSpPr>
          <p:cNvPr id="40" name="Flowchart: Process 39"/>
          <p:cNvSpPr/>
          <p:nvPr>
            <p:custDataLst>
              <p:tags r:id="rId19"/>
            </p:custDataLst>
          </p:nvPr>
        </p:nvSpPr>
        <p:spPr>
          <a:xfrm>
            <a:off x="228600" y="3352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3</a:t>
            </a:r>
            <a:endParaRPr lang="en-US" i="1" dirty="0"/>
          </a:p>
        </p:txBody>
      </p:sp>
      <p:sp>
        <p:nvSpPr>
          <p:cNvPr id="41" name="Flowchart: Process 40"/>
          <p:cNvSpPr/>
          <p:nvPr>
            <p:custDataLst>
              <p:tags r:id="rId20"/>
            </p:custDataLst>
          </p:nvPr>
        </p:nvSpPr>
        <p:spPr>
          <a:xfrm>
            <a:off x="2514600" y="1447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4</a:t>
            </a:r>
            <a:endParaRPr lang="en-US" i="1" dirty="0"/>
          </a:p>
        </p:txBody>
      </p:sp>
      <p:sp>
        <p:nvSpPr>
          <p:cNvPr id="42" name="Flowchart: Process 41"/>
          <p:cNvSpPr/>
          <p:nvPr>
            <p:custDataLst>
              <p:tags r:id="rId21"/>
            </p:custDataLst>
          </p:nvPr>
        </p:nvSpPr>
        <p:spPr>
          <a:xfrm>
            <a:off x="4800600" y="1447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5</a:t>
            </a:r>
            <a:endParaRPr lang="en-US" i="1" dirty="0"/>
          </a:p>
        </p:txBody>
      </p:sp>
      <p:sp>
        <p:nvSpPr>
          <p:cNvPr id="43" name="Flowchart: Process 42"/>
          <p:cNvSpPr/>
          <p:nvPr>
            <p:custDataLst>
              <p:tags r:id="rId22"/>
            </p:custDataLst>
          </p:nvPr>
        </p:nvSpPr>
        <p:spPr>
          <a:xfrm>
            <a:off x="7162800" y="1447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6</a:t>
            </a:r>
            <a:endParaRPr lang="en-US" i="1" dirty="0"/>
          </a:p>
        </p:txBody>
      </p:sp>
      <p:sp>
        <p:nvSpPr>
          <p:cNvPr id="44" name="Flowchart: Process 43"/>
          <p:cNvSpPr/>
          <p:nvPr>
            <p:custDataLst>
              <p:tags r:id="rId23"/>
            </p:custDataLst>
          </p:nvPr>
        </p:nvSpPr>
        <p:spPr>
          <a:xfrm>
            <a:off x="7086600" y="2362200"/>
            <a:ext cx="1905000" cy="137160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7" name="Flowchart: Process 46"/>
          <p:cNvSpPr/>
          <p:nvPr>
            <p:custDataLst>
              <p:tags r:id="rId24"/>
            </p:custDataLst>
          </p:nvPr>
        </p:nvSpPr>
        <p:spPr>
          <a:xfrm>
            <a:off x="7162800" y="3352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7</a:t>
            </a:r>
            <a:endParaRPr lang="en-US" i="1" dirty="0"/>
          </a:p>
        </p:txBody>
      </p:sp>
      <p:sp>
        <p:nvSpPr>
          <p:cNvPr id="48" name="Flowchart: Process 47"/>
          <p:cNvSpPr/>
          <p:nvPr>
            <p:custDataLst>
              <p:tags r:id="rId25"/>
            </p:custDataLst>
          </p:nvPr>
        </p:nvSpPr>
        <p:spPr>
          <a:xfrm>
            <a:off x="2438400" y="2362200"/>
            <a:ext cx="1905000" cy="137160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9" name="Flowchart: Process 48"/>
          <p:cNvSpPr/>
          <p:nvPr>
            <p:custDataLst>
              <p:tags r:id="rId26"/>
            </p:custDataLst>
          </p:nvPr>
        </p:nvSpPr>
        <p:spPr>
          <a:xfrm>
            <a:off x="4724400" y="2362200"/>
            <a:ext cx="1905000" cy="137160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0" name="Flowchart: Process 49"/>
          <p:cNvSpPr/>
          <p:nvPr>
            <p:custDataLst>
              <p:tags r:id="rId27"/>
            </p:custDataLst>
          </p:nvPr>
        </p:nvSpPr>
        <p:spPr>
          <a:xfrm>
            <a:off x="76200" y="3962400"/>
            <a:ext cx="1676400" cy="457200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Clock: 0</a:t>
            </a:r>
            <a:endParaRPr lang="en-US" sz="2400" dirty="0"/>
          </a:p>
        </p:txBody>
      </p:sp>
      <p:sp>
        <p:nvSpPr>
          <p:cNvPr id="51" name="Flowchart: Process 50"/>
          <p:cNvSpPr/>
          <p:nvPr>
            <p:custDataLst>
              <p:tags r:id="rId28"/>
            </p:custDataLst>
          </p:nvPr>
        </p:nvSpPr>
        <p:spPr>
          <a:xfrm>
            <a:off x="76200" y="3962400"/>
            <a:ext cx="1676400" cy="457200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Clock: 10</a:t>
            </a:r>
            <a:endParaRPr lang="en-US" sz="2400" dirty="0"/>
          </a:p>
        </p:txBody>
      </p:sp>
      <p:sp>
        <p:nvSpPr>
          <p:cNvPr id="53" name="TextBox 52"/>
          <p:cNvSpPr txBox="1"/>
          <p:nvPr>
            <p:custDataLst>
              <p:tags r:id="rId29"/>
            </p:custDataLst>
          </p:nvPr>
        </p:nvSpPr>
        <p:spPr>
          <a:xfrm>
            <a:off x="5486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0</a:t>
            </a:r>
            <a:endParaRPr lang="en-US" sz="2200" b="1" dirty="0"/>
          </a:p>
        </p:txBody>
      </p:sp>
      <p:sp>
        <p:nvSpPr>
          <p:cNvPr id="54" name="TextBox 53"/>
          <p:cNvSpPr txBox="1"/>
          <p:nvPr>
            <p:custDataLst>
              <p:tags r:id="rId30"/>
            </p:custDataLst>
          </p:nvPr>
        </p:nvSpPr>
        <p:spPr>
          <a:xfrm>
            <a:off x="61722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0</a:t>
            </a:r>
            <a:endParaRPr lang="en-US" sz="2200" b="1" dirty="0"/>
          </a:p>
        </p:txBody>
      </p:sp>
      <p:sp>
        <p:nvSpPr>
          <p:cNvPr id="55" name="TextBox 54"/>
          <p:cNvSpPr txBox="1"/>
          <p:nvPr>
            <p:custDataLst>
              <p:tags r:id="rId31"/>
            </p:custDataLst>
          </p:nvPr>
        </p:nvSpPr>
        <p:spPr>
          <a:xfrm>
            <a:off x="68580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0</a:t>
            </a:r>
            <a:endParaRPr lang="en-US" sz="2200" b="1" dirty="0"/>
          </a:p>
        </p:txBody>
      </p:sp>
      <p:sp>
        <p:nvSpPr>
          <p:cNvPr id="56" name="TextBox 55"/>
          <p:cNvSpPr txBox="1"/>
          <p:nvPr>
            <p:custDataLst>
              <p:tags r:id="rId32"/>
            </p:custDataLst>
          </p:nvPr>
        </p:nvSpPr>
        <p:spPr>
          <a:xfrm>
            <a:off x="74676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0</a:t>
            </a:r>
            <a:endParaRPr lang="en-US" sz="2200" b="1" dirty="0"/>
          </a:p>
        </p:txBody>
      </p:sp>
      <p:sp>
        <p:nvSpPr>
          <p:cNvPr id="57" name="TextBox 56"/>
          <p:cNvSpPr txBox="1"/>
          <p:nvPr>
            <p:custDataLst>
              <p:tags r:id="rId33"/>
            </p:custDataLst>
          </p:nvPr>
        </p:nvSpPr>
        <p:spPr>
          <a:xfrm>
            <a:off x="74676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1</a:t>
            </a:r>
          </a:p>
        </p:txBody>
      </p:sp>
      <p:sp>
        <p:nvSpPr>
          <p:cNvPr id="58" name="Oval 57"/>
          <p:cNvSpPr/>
          <p:nvPr>
            <p:custDataLst>
              <p:tags r:id="rId34"/>
            </p:custDataLst>
          </p:nvPr>
        </p:nvSpPr>
        <p:spPr>
          <a:xfrm>
            <a:off x="3657600" y="4114800"/>
            <a:ext cx="1295400" cy="838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Core 3: L2 Miss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>
            <p:custDataLst>
              <p:tags r:id="rId35"/>
            </p:custDataLst>
          </p:nvPr>
        </p:nvSpPr>
        <p:spPr>
          <a:xfrm>
            <a:off x="74676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11</a:t>
            </a:r>
            <a:endParaRPr lang="en-US" sz="2200" b="1" dirty="0"/>
          </a:p>
        </p:txBody>
      </p:sp>
      <p:sp>
        <p:nvSpPr>
          <p:cNvPr id="60" name="Flowchart: Process 59"/>
          <p:cNvSpPr/>
          <p:nvPr>
            <p:custDataLst>
              <p:tags r:id="rId36"/>
            </p:custDataLst>
          </p:nvPr>
        </p:nvSpPr>
        <p:spPr>
          <a:xfrm>
            <a:off x="76200" y="3962400"/>
            <a:ext cx="1676400" cy="457200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Clock: 30</a:t>
            </a:r>
            <a:endParaRPr lang="en-US" sz="2400" dirty="0"/>
          </a:p>
        </p:txBody>
      </p:sp>
      <p:sp>
        <p:nvSpPr>
          <p:cNvPr id="65" name="Flowchart: Process 64"/>
          <p:cNvSpPr/>
          <p:nvPr>
            <p:custDataLst>
              <p:tags r:id="rId37"/>
            </p:custDataLst>
          </p:nvPr>
        </p:nvSpPr>
        <p:spPr>
          <a:xfrm>
            <a:off x="76200" y="3962400"/>
            <a:ext cx="1676400" cy="457200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Clock: 100</a:t>
            </a:r>
            <a:endParaRPr lang="en-US" sz="2400" dirty="0"/>
          </a:p>
        </p:txBody>
      </p:sp>
      <p:sp>
        <p:nvSpPr>
          <p:cNvPr id="66" name="Flowchart: Process 65"/>
          <p:cNvSpPr/>
          <p:nvPr>
            <p:custDataLst>
              <p:tags r:id="rId38"/>
            </p:custDataLst>
          </p:nvPr>
        </p:nvSpPr>
        <p:spPr>
          <a:xfrm>
            <a:off x="4800600" y="1447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None</a:t>
            </a:r>
            <a:endParaRPr lang="en-US" i="1" dirty="0"/>
          </a:p>
        </p:txBody>
      </p:sp>
      <p:sp>
        <p:nvSpPr>
          <p:cNvPr id="68" name="TextBox 67"/>
          <p:cNvSpPr txBox="1"/>
          <p:nvPr>
            <p:custDataLst>
              <p:tags r:id="rId39"/>
            </p:custDataLst>
          </p:nvPr>
        </p:nvSpPr>
        <p:spPr>
          <a:xfrm>
            <a:off x="5486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14</a:t>
            </a:r>
            <a:endParaRPr lang="en-US" sz="2200" b="1" dirty="0"/>
          </a:p>
        </p:txBody>
      </p:sp>
      <p:sp>
        <p:nvSpPr>
          <p:cNvPr id="69" name="TextBox 68"/>
          <p:cNvSpPr txBox="1"/>
          <p:nvPr>
            <p:custDataLst>
              <p:tags r:id="rId40"/>
            </p:custDataLst>
          </p:nvPr>
        </p:nvSpPr>
        <p:spPr>
          <a:xfrm>
            <a:off x="61722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5</a:t>
            </a:r>
            <a:endParaRPr lang="en-US" sz="2200" b="1" dirty="0"/>
          </a:p>
        </p:txBody>
      </p:sp>
      <p:sp>
        <p:nvSpPr>
          <p:cNvPr id="70" name="TextBox 69"/>
          <p:cNvSpPr txBox="1"/>
          <p:nvPr>
            <p:custDataLst>
              <p:tags r:id="rId41"/>
            </p:custDataLst>
          </p:nvPr>
        </p:nvSpPr>
        <p:spPr>
          <a:xfrm>
            <a:off x="68580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2</a:t>
            </a:r>
            <a:endParaRPr lang="en-US" sz="2200" b="1" dirty="0"/>
          </a:p>
        </p:txBody>
      </p:sp>
      <p:sp>
        <p:nvSpPr>
          <p:cNvPr id="71" name="TextBox 70"/>
          <p:cNvSpPr txBox="1"/>
          <p:nvPr>
            <p:custDataLst>
              <p:tags r:id="rId42"/>
            </p:custDataLst>
          </p:nvPr>
        </p:nvSpPr>
        <p:spPr>
          <a:xfrm>
            <a:off x="74676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21</a:t>
            </a:r>
            <a:endParaRPr lang="en-US" sz="2200" b="1" dirty="0"/>
          </a:p>
        </p:txBody>
      </p:sp>
      <p:sp>
        <p:nvSpPr>
          <p:cNvPr id="72" name="Oval 71"/>
          <p:cNvSpPr/>
          <p:nvPr>
            <p:custDataLst>
              <p:tags r:id="rId43"/>
            </p:custDataLst>
          </p:nvPr>
        </p:nvSpPr>
        <p:spPr>
          <a:xfrm>
            <a:off x="4191000" y="1752600"/>
            <a:ext cx="1295400" cy="838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Core 2: Steal Req.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Oval 72"/>
          <p:cNvSpPr/>
          <p:nvPr>
            <p:custDataLst>
              <p:tags r:id="rId44"/>
            </p:custDataLst>
          </p:nvPr>
        </p:nvSpPr>
        <p:spPr>
          <a:xfrm>
            <a:off x="7162800" y="4876800"/>
            <a:ext cx="1447800" cy="1219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Scan for max val.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Oval 73"/>
          <p:cNvSpPr/>
          <p:nvPr>
            <p:custDataLst>
              <p:tags r:id="rId45"/>
            </p:custDataLst>
          </p:nvPr>
        </p:nvSpPr>
        <p:spPr>
          <a:xfrm>
            <a:off x="7162800" y="4876800"/>
            <a:ext cx="1447800" cy="1219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Steal from Core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Flowchart: Process 75"/>
          <p:cNvSpPr/>
          <p:nvPr>
            <p:custDataLst>
              <p:tags r:id="rId46"/>
            </p:custDataLst>
          </p:nvPr>
        </p:nvSpPr>
        <p:spPr>
          <a:xfrm>
            <a:off x="4800600" y="1447800"/>
            <a:ext cx="1752600" cy="304800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Task 7</a:t>
            </a:r>
            <a:endParaRPr lang="en-US" i="1" dirty="0"/>
          </a:p>
        </p:txBody>
      </p:sp>
      <p:sp>
        <p:nvSpPr>
          <p:cNvPr id="77" name="Flowchart: Process 76"/>
          <p:cNvSpPr/>
          <p:nvPr>
            <p:custDataLst>
              <p:tags r:id="rId47"/>
            </p:custDataLst>
          </p:nvPr>
        </p:nvSpPr>
        <p:spPr>
          <a:xfrm>
            <a:off x="7086600" y="3276600"/>
            <a:ext cx="1905000" cy="457200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 dirty="0"/>
          </a:p>
        </p:txBody>
      </p:sp>
      <p:sp>
        <p:nvSpPr>
          <p:cNvPr id="78" name="Flowchart: Process 77"/>
          <p:cNvSpPr/>
          <p:nvPr>
            <p:custDataLst>
              <p:tags r:id="rId48"/>
            </p:custDataLst>
          </p:nvPr>
        </p:nvSpPr>
        <p:spPr>
          <a:xfrm>
            <a:off x="1295400" y="2743200"/>
            <a:ext cx="6705600" cy="2286000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TCP initiates steals from critical thread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Modest message overhead: L2 access latency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Scalable:</a:t>
            </a:r>
            <a:r>
              <a:rPr lang="en-US" sz="24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14-bit criticality counters  114 bytes of storage @ 64 cores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val 51"/>
          <p:cNvSpPr/>
          <p:nvPr>
            <p:custDataLst>
              <p:tags r:id="rId49"/>
            </p:custDataLst>
          </p:nvPr>
        </p:nvSpPr>
        <p:spPr>
          <a:xfrm>
            <a:off x="6477000" y="1752600"/>
            <a:ext cx="1295400" cy="838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Core 3: L1 Miss</a:t>
            </a:r>
            <a:endParaRPr 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2.13691E-6 C -0.09324 0.08118 -0.18629 0.16258 -0.21199 0.21485 C -0.23768 0.26712 -0.19584 0.2907 -0.15383 0.31429 " pathEditMode="relative" ptsTypes="aaA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5 0 " pathEditMode="relative" ptsTypes="AA">
                                      <p:cBhvr>
                                        <p:cTn id="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5833 0.06268 -0.11649 0.12535 -0.10451 0.19288 C -0.09253 0.26041 -0.01059 0.33303 0.07153 0.40565 " pathEditMode="relative" ptsTypes="aaA">
                                      <p:cBhvr>
                                        <p:cTn id="6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11215 0.00856 -0.22413 0.01735 -0.26718 -0.05967 C -0.31024 -0.13668 -0.2842 -0.29903 -0.25816 -0.46138 " pathEditMode="relative" ptsTypes="aaA">
                                      <p:cBhvr>
                                        <p:cTn id="8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3" grpId="0"/>
      <p:bldP spid="54" grpId="0"/>
      <p:bldP spid="55" grpId="0"/>
      <p:bldP spid="56" grpId="0"/>
      <p:bldP spid="57" grpId="0"/>
      <p:bldP spid="57" grpId="1"/>
      <p:bldP spid="58" grpId="0" animBg="1"/>
      <p:bldP spid="58" grpId="1" animBg="1"/>
      <p:bldP spid="58" grpId="2" animBg="1"/>
      <p:bldP spid="59" grpId="0"/>
      <p:bldP spid="59" grpId="1"/>
      <p:bldP spid="60" grpId="0" animBg="1"/>
      <p:bldP spid="65" grpId="0" animBg="1"/>
      <p:bldP spid="66" grpId="0" animBg="1"/>
      <p:bldP spid="68" grpId="0"/>
      <p:bldP spid="69" grpId="0"/>
      <p:bldP spid="70" grpId="0"/>
      <p:bldP spid="71" grpId="0"/>
      <p:bldP spid="72" grpId="1" animBg="1"/>
      <p:bldP spid="72" grpId="2" animBg="1"/>
      <p:bldP spid="72" grpId="3" animBg="1"/>
      <p:bldP spid="73" grpId="0" animBg="1"/>
      <p:bldP spid="73" grpId="1" animBg="1"/>
      <p:bldP spid="74" grpId="0" animBg="1"/>
      <p:bldP spid="74" grpId="1" animBg="1"/>
      <p:bldP spid="74" grpId="2" animBg="1"/>
      <p:bldP spid="76" grpId="0" animBg="1"/>
      <p:bldP spid="77" grpId="0" animBg="1"/>
      <p:bldP spid="78" grpId="0" animBg="1"/>
      <p:bldP spid="52" grpId="0" animBg="1"/>
      <p:bldP spid="52" grpId="1" animBg="1"/>
      <p:bldP spid="52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8600" y="0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TCP-Guided TBB Performance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>
            <p:custDataLst>
              <p:tags r:id="rId3"/>
            </p:custDataLst>
          </p:nvPr>
        </p:nvGraphicFramePr>
        <p:xfrm>
          <a:off x="138752" y="1066799"/>
          <a:ext cx="8610599" cy="4278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152400" y="5341203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TCP access penalized with L2 latency</a:t>
            </a:r>
          </a:p>
        </p:txBody>
      </p:sp>
      <p:sp>
        <p:nvSpPr>
          <p:cNvPr id="8" name="TextBox 7"/>
          <p:cNvSpPr txBox="1"/>
          <p:nvPr>
            <p:custDataLst>
              <p:tags r:id="rId5"/>
            </p:custDataLst>
          </p:nvPr>
        </p:nvSpPr>
        <p:spPr>
          <a:xfrm>
            <a:off x="1447800" y="9906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% </a:t>
            </a:r>
            <a:r>
              <a:rPr lang="en-US" dirty="0" err="1" smtClean="0"/>
              <a:t>Perf</a:t>
            </a:r>
            <a:r>
              <a:rPr lang="en-US" dirty="0" smtClean="0"/>
              <a:t>. Improvement versus Random Task Stealing</a:t>
            </a:r>
            <a:endParaRPr lang="en-US" dirty="0"/>
          </a:p>
        </p:txBody>
      </p:sp>
      <p:sp>
        <p:nvSpPr>
          <p:cNvPr id="10" name="Rectangle 9"/>
          <p:cNvSpPr/>
          <p:nvPr>
            <p:custDataLst>
              <p:tags r:id="rId6"/>
            </p:custDataLst>
          </p:nvPr>
        </p:nvSpPr>
        <p:spPr>
          <a:xfrm>
            <a:off x="914400" y="2209800"/>
            <a:ext cx="7696200" cy="1295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Avg. Improvement over Random (32 cores) = 21.6 %</a:t>
            </a:r>
          </a:p>
          <a:p>
            <a:pPr algn="l"/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Avg. Improvement over Occupancy (32 cores) = 13.8 %</a:t>
            </a:r>
          </a:p>
          <a:p>
            <a:pPr algn="l"/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dirty="0" smtClean="0"/>
              <a:t>Outline of this Talk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Thread Criticality Predictor Design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Methodology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Identify µarchitectural events impacting thread criticality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Introduce basic TCP hardware</a:t>
            </a:r>
          </a:p>
          <a:p>
            <a:pPr lvl="1"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Thread Criticality Predictor Uses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Apply to Intel’s Threading Building Blocks (TBB)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for energy-efficiency in barrier-based programs</a:t>
            </a:r>
          </a:p>
          <a:p>
            <a:pPr lvl="1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8600" y="-152400"/>
            <a:ext cx="86868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Why Thread Criticality Prediction?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1295400" y="1219200"/>
            <a:ext cx="2286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>
            <p:custDataLst>
              <p:tags r:id="rId4"/>
            </p:custDataLst>
          </p:nvPr>
        </p:nvSpPr>
        <p:spPr>
          <a:xfrm>
            <a:off x="2057400" y="1219200"/>
            <a:ext cx="2286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>
            <p:custDataLst>
              <p:tags r:id="rId5"/>
            </p:custDataLst>
          </p:nvPr>
        </p:nvSpPr>
        <p:spPr>
          <a:xfrm>
            <a:off x="2819400" y="1219200"/>
            <a:ext cx="2286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>
            <p:custDataLst>
              <p:tags r:id="rId6"/>
            </p:custDataLst>
          </p:nvPr>
        </p:nvSpPr>
        <p:spPr>
          <a:xfrm>
            <a:off x="3581400" y="1219200"/>
            <a:ext cx="228600" cy="4572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own Arrow 9"/>
          <p:cNvSpPr/>
          <p:nvPr>
            <p:custDataLst>
              <p:tags r:id="rId7"/>
            </p:custDataLst>
          </p:nvPr>
        </p:nvSpPr>
        <p:spPr>
          <a:xfrm>
            <a:off x="1219200" y="1219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wn Arrow 10"/>
          <p:cNvSpPr/>
          <p:nvPr>
            <p:custDataLst>
              <p:tags r:id="rId8"/>
            </p:custDataLst>
          </p:nvPr>
        </p:nvSpPr>
        <p:spPr>
          <a:xfrm>
            <a:off x="1981200" y="1219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Down Arrow 11"/>
          <p:cNvSpPr/>
          <p:nvPr>
            <p:custDataLst>
              <p:tags r:id="rId9"/>
            </p:custDataLst>
          </p:nvPr>
        </p:nvSpPr>
        <p:spPr>
          <a:xfrm>
            <a:off x="2743200" y="1219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Down Arrow 12"/>
          <p:cNvSpPr/>
          <p:nvPr>
            <p:custDataLst>
              <p:tags r:id="rId10"/>
            </p:custDataLst>
          </p:nvPr>
        </p:nvSpPr>
        <p:spPr>
          <a:xfrm>
            <a:off x="3505200" y="1219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ounded Rectangular Callout 17"/>
          <p:cNvSpPr/>
          <p:nvPr>
            <p:custDataLst>
              <p:tags r:id="rId11"/>
            </p:custDataLst>
          </p:nvPr>
        </p:nvSpPr>
        <p:spPr>
          <a:xfrm>
            <a:off x="1600200" y="2590800"/>
            <a:ext cx="1143000" cy="533400"/>
          </a:xfrm>
          <a:prstGeom prst="wedgeRoundRectCallout">
            <a:avLst>
              <a:gd name="adj1" fmla="val -4554"/>
              <a:gd name="adj2" fmla="val -732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D-Cache Miss</a:t>
            </a:r>
          </a:p>
        </p:txBody>
      </p:sp>
      <p:sp>
        <p:nvSpPr>
          <p:cNvPr id="23" name="Down Arrow 22"/>
          <p:cNvSpPr/>
          <p:nvPr>
            <p:custDataLst>
              <p:tags r:id="rId12"/>
            </p:custDataLst>
          </p:nvPr>
        </p:nvSpPr>
        <p:spPr>
          <a:xfrm>
            <a:off x="1219200" y="22098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Down Arrow 23"/>
          <p:cNvSpPr/>
          <p:nvPr>
            <p:custDataLst>
              <p:tags r:id="rId13"/>
            </p:custDataLst>
          </p:nvPr>
        </p:nvSpPr>
        <p:spPr>
          <a:xfrm>
            <a:off x="1981200" y="22098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Down Arrow 24"/>
          <p:cNvSpPr/>
          <p:nvPr>
            <p:custDataLst>
              <p:tags r:id="rId14"/>
            </p:custDataLst>
          </p:nvPr>
        </p:nvSpPr>
        <p:spPr>
          <a:xfrm>
            <a:off x="2743200" y="22098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Down Arrow 25"/>
          <p:cNvSpPr/>
          <p:nvPr>
            <p:custDataLst>
              <p:tags r:id="rId15"/>
            </p:custDataLst>
          </p:nvPr>
        </p:nvSpPr>
        <p:spPr>
          <a:xfrm>
            <a:off x="3505200" y="22098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ounded Rectangular Callout 29"/>
          <p:cNvSpPr/>
          <p:nvPr>
            <p:custDataLst>
              <p:tags r:id="rId16"/>
            </p:custDataLst>
          </p:nvPr>
        </p:nvSpPr>
        <p:spPr>
          <a:xfrm>
            <a:off x="3200400" y="3581400"/>
            <a:ext cx="1219200" cy="533400"/>
          </a:xfrm>
          <a:prstGeom prst="wedgeRoundRectCallout">
            <a:avLst>
              <a:gd name="adj1" fmla="val -4554"/>
              <a:gd name="adj2" fmla="val -732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I</a:t>
            </a:r>
            <a:r>
              <a:rPr lang="en-US" dirty="0" smtClean="0"/>
              <a:t>-Cache </a:t>
            </a:r>
            <a:r>
              <a:rPr lang="en-US" dirty="0"/>
              <a:t>Miss</a:t>
            </a:r>
          </a:p>
        </p:txBody>
      </p:sp>
      <p:sp>
        <p:nvSpPr>
          <p:cNvPr id="38" name="Down Arrow 37"/>
          <p:cNvSpPr/>
          <p:nvPr>
            <p:custDataLst>
              <p:tags r:id="rId17"/>
            </p:custDataLst>
          </p:nvPr>
        </p:nvSpPr>
        <p:spPr>
          <a:xfrm>
            <a:off x="1219200" y="3124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Down Arrow 39"/>
          <p:cNvSpPr/>
          <p:nvPr>
            <p:custDataLst>
              <p:tags r:id="rId18"/>
            </p:custDataLst>
          </p:nvPr>
        </p:nvSpPr>
        <p:spPr>
          <a:xfrm>
            <a:off x="2743200" y="3124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Down Arrow 40"/>
          <p:cNvSpPr/>
          <p:nvPr>
            <p:custDataLst>
              <p:tags r:id="rId19"/>
            </p:custDataLst>
          </p:nvPr>
        </p:nvSpPr>
        <p:spPr>
          <a:xfrm>
            <a:off x="3505200" y="3124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2" name="Down Arrow 41"/>
          <p:cNvSpPr/>
          <p:nvPr>
            <p:custDataLst>
              <p:tags r:id="rId20"/>
            </p:custDataLst>
          </p:nvPr>
        </p:nvSpPr>
        <p:spPr>
          <a:xfrm>
            <a:off x="1981200" y="3124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Down Arrow 54"/>
          <p:cNvSpPr/>
          <p:nvPr>
            <p:custDataLst>
              <p:tags r:id="rId21"/>
            </p:custDataLst>
          </p:nvPr>
        </p:nvSpPr>
        <p:spPr>
          <a:xfrm>
            <a:off x="1219200" y="4191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Down Arrow 55"/>
          <p:cNvSpPr/>
          <p:nvPr>
            <p:custDataLst>
              <p:tags r:id="rId22"/>
            </p:custDataLst>
          </p:nvPr>
        </p:nvSpPr>
        <p:spPr>
          <a:xfrm>
            <a:off x="2743200" y="4191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Down Arrow 59"/>
          <p:cNvSpPr/>
          <p:nvPr>
            <p:custDataLst>
              <p:tags r:id="rId23"/>
            </p:custDataLst>
          </p:nvPr>
        </p:nvSpPr>
        <p:spPr>
          <a:xfrm>
            <a:off x="3505200" y="4191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Down Arrow 60"/>
          <p:cNvSpPr/>
          <p:nvPr>
            <p:custDataLst>
              <p:tags r:id="rId24"/>
            </p:custDataLst>
          </p:nvPr>
        </p:nvSpPr>
        <p:spPr>
          <a:xfrm>
            <a:off x="1981200" y="4191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Down Arrow 61"/>
          <p:cNvSpPr/>
          <p:nvPr>
            <p:custDataLst>
              <p:tags r:id="rId25"/>
            </p:custDataLst>
          </p:nvPr>
        </p:nvSpPr>
        <p:spPr>
          <a:xfrm>
            <a:off x="1219200" y="541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Down Arrow 62"/>
          <p:cNvSpPr/>
          <p:nvPr>
            <p:custDataLst>
              <p:tags r:id="rId26"/>
            </p:custDataLst>
          </p:nvPr>
        </p:nvSpPr>
        <p:spPr>
          <a:xfrm>
            <a:off x="2743200" y="541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4" name="Down Arrow 63"/>
          <p:cNvSpPr/>
          <p:nvPr>
            <p:custDataLst>
              <p:tags r:id="rId27"/>
            </p:custDataLst>
          </p:nvPr>
        </p:nvSpPr>
        <p:spPr>
          <a:xfrm>
            <a:off x="3505200" y="541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Down Arrow 64"/>
          <p:cNvSpPr/>
          <p:nvPr>
            <p:custDataLst>
              <p:tags r:id="rId28"/>
            </p:custDataLst>
          </p:nvPr>
        </p:nvSpPr>
        <p:spPr>
          <a:xfrm>
            <a:off x="1981200" y="5410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Rounded Rectangular Callout 65"/>
          <p:cNvSpPr/>
          <p:nvPr>
            <p:custDataLst>
              <p:tags r:id="rId29"/>
            </p:custDataLst>
          </p:nvPr>
        </p:nvSpPr>
        <p:spPr>
          <a:xfrm>
            <a:off x="914400" y="4953000"/>
            <a:ext cx="1066800" cy="457200"/>
          </a:xfrm>
          <a:prstGeom prst="wedgeRoundRectCallout">
            <a:avLst>
              <a:gd name="adj1" fmla="val 2423"/>
              <a:gd name="adj2" fmla="val 650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Stall </a:t>
            </a:r>
          </a:p>
        </p:txBody>
      </p:sp>
      <p:sp>
        <p:nvSpPr>
          <p:cNvPr id="67" name="Rounded Rectangular Callout 66"/>
          <p:cNvSpPr/>
          <p:nvPr>
            <p:custDataLst>
              <p:tags r:id="rId30"/>
            </p:custDataLst>
          </p:nvPr>
        </p:nvSpPr>
        <p:spPr>
          <a:xfrm>
            <a:off x="2514600" y="4953000"/>
            <a:ext cx="1066800" cy="457200"/>
          </a:xfrm>
          <a:prstGeom prst="wedgeRoundRectCallout">
            <a:avLst>
              <a:gd name="adj1" fmla="val 2423"/>
              <a:gd name="adj2" fmla="val 6503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Stall </a:t>
            </a:r>
          </a:p>
        </p:txBody>
      </p:sp>
      <p:sp>
        <p:nvSpPr>
          <p:cNvPr id="68" name="Rectangle 67"/>
          <p:cNvSpPr/>
          <p:nvPr>
            <p:custDataLst>
              <p:tags r:id="rId31"/>
            </p:custDataLst>
          </p:nvPr>
        </p:nvSpPr>
        <p:spPr>
          <a:xfrm>
            <a:off x="914400" y="762000"/>
            <a:ext cx="3200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  T0 </a:t>
            </a:r>
            <a:r>
              <a:rPr lang="en-US" dirty="0"/>
              <a:t>	T1	</a:t>
            </a:r>
            <a:r>
              <a:rPr lang="en-US" dirty="0" smtClean="0"/>
              <a:t>T2	T3</a:t>
            </a:r>
            <a:endParaRPr lang="en-US" dirty="0"/>
          </a:p>
        </p:txBody>
      </p:sp>
      <p:sp>
        <p:nvSpPr>
          <p:cNvPr id="69" name="TextBox 68"/>
          <p:cNvSpPr txBox="1"/>
          <p:nvPr>
            <p:custDataLst>
              <p:tags r:id="rId32"/>
            </p:custDataLst>
          </p:nvPr>
        </p:nvSpPr>
        <p:spPr>
          <a:xfrm>
            <a:off x="4419600" y="990600"/>
            <a:ext cx="44196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/>
              <a:t> Threads 1 &amp; 3 are </a:t>
            </a:r>
            <a:r>
              <a:rPr lang="en-US" sz="2200" i="1" dirty="0"/>
              <a:t>critical</a:t>
            </a:r>
            <a:r>
              <a:rPr lang="en-US" sz="2200" dirty="0"/>
              <a:t> </a:t>
            </a:r>
            <a:r>
              <a:rPr lang="en-US" sz="2200" dirty="0">
                <a:sym typeface="Wingdings" pitchFamily="2" charset="2"/>
              </a:rPr>
              <a:t> Performance degradation, energy inefficiency</a:t>
            </a:r>
            <a:endParaRPr lang="en-US" sz="22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/>
              <a:t> </a:t>
            </a:r>
            <a:r>
              <a:rPr lang="en-US" sz="2200" dirty="0" smtClean="0"/>
              <a:t>Sources of variability: algorithm, process variations, thermal emergencies etc.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2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 With thread criticality prediction: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2200" dirty="0" smtClean="0"/>
              <a:t>Task stealing for performance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2200" dirty="0" smtClean="0"/>
              <a:t>DVFS for energy efficiency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2200" dirty="0" smtClean="0"/>
              <a:t>Many others … </a:t>
            </a:r>
            <a:endParaRPr lang="en-US" sz="2200" dirty="0"/>
          </a:p>
        </p:txBody>
      </p:sp>
      <p:sp>
        <p:nvSpPr>
          <p:cNvPr id="4129" name="TextBox 70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52400" y="9906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Franklin Gothic Demi" pitchFamily="34" charset="0"/>
              </a:rPr>
              <a:t>Insts Exec</a:t>
            </a:r>
          </a:p>
        </p:txBody>
      </p:sp>
      <p:cxnSp>
        <p:nvCxnSpPr>
          <p:cNvPr id="73" name="Straight Arrow Connector 72"/>
          <p:cNvCxnSpPr/>
          <p:nvPr>
            <p:custDataLst>
              <p:tags r:id="rId34"/>
            </p:custDataLst>
          </p:nvPr>
        </p:nvCxnSpPr>
        <p:spPr>
          <a:xfrm rot="5400000">
            <a:off x="-1563687" y="3695700"/>
            <a:ext cx="4192588" cy="1587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445 " pathEditMode="relative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445 " pathEditMode="relative" ptsTypes="AA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445 " pathEditMode="relative" ptsTypes="AA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445 " pathEditMode="relative" ptsTypes="AA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3333 " pathEditMode="relative" ptsTypes="AA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3333 " pathEditMode="relative" ptsTypes="AA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3333 " pathEditMode="relative" ptsTypes="AA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3333 " pathEditMode="relative" ptsTypes="AA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6667 " pathEditMode="relative" ptsTypes="AA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6667 " pathEditMode="relative" ptsTypes="AA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445 " pathEditMode="relative" ptsTypes="AA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4445 " pathEditMode="relative" ptsTypes="AA">
                                      <p:cBhvr>
                                        <p:cTn id="8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6666 " pathEditMode="relative" ptsTypes="AA">
                                      <p:cBhvr>
                                        <p:cTn id="8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6666 " pathEditMode="relative" ptsTypes="AA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6666 " pathEditMode="relative" ptsTypes="AA">
                                      <p:cBhvr>
                                        <p:cTn id="1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6666 " pathEditMode="relative" ptsTypes="AA">
                                      <p:cBhvr>
                                        <p:cTn id="11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8" grpId="0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30" grpId="0" animBg="1"/>
      <p:bldP spid="38" grpId="0" animBg="1"/>
      <p:bldP spid="38" grpId="1" animBg="1"/>
      <p:bldP spid="38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Adapting TCP for Energy Efficiency in Barrier-Based Programs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914400" y="1447800"/>
            <a:ext cx="3200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T0     T1     T2     T3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4"/>
            </p:custDataLst>
          </p:nvPr>
        </p:nvSpPr>
        <p:spPr>
          <a:xfrm>
            <a:off x="1219200" y="2133600"/>
            <a:ext cx="228600" cy="396081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>
            <p:custDataLst>
              <p:tags r:id="rId5"/>
            </p:custDataLst>
          </p:nvPr>
        </p:nvSpPr>
        <p:spPr>
          <a:xfrm>
            <a:off x="1981200" y="2133600"/>
            <a:ext cx="228600" cy="396081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>
            <p:custDataLst>
              <p:tags r:id="rId6"/>
            </p:custDataLst>
          </p:nvPr>
        </p:nvSpPr>
        <p:spPr>
          <a:xfrm>
            <a:off x="2743200" y="2133600"/>
            <a:ext cx="228600" cy="396081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>
            <p:custDataLst>
              <p:tags r:id="rId7"/>
            </p:custDataLst>
          </p:nvPr>
        </p:nvSpPr>
        <p:spPr>
          <a:xfrm>
            <a:off x="3581400" y="2133600"/>
            <a:ext cx="228600" cy="396081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extBox 7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0" y="1380185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Franklin Gothic Demi" pitchFamily="34" charset="0"/>
              </a:rPr>
              <a:t>Insts</a:t>
            </a:r>
            <a:r>
              <a:rPr lang="en-US" sz="2400" dirty="0">
                <a:latin typeface="Franklin Gothic Demi" pitchFamily="34" charset="0"/>
              </a:rPr>
              <a:t> Exec</a:t>
            </a:r>
          </a:p>
        </p:txBody>
      </p:sp>
      <p:cxnSp>
        <p:nvCxnSpPr>
          <p:cNvPr id="10" name="Straight Arrow Connector 9"/>
          <p:cNvCxnSpPr/>
          <p:nvPr>
            <p:custDataLst>
              <p:tags r:id="rId9"/>
            </p:custDataLst>
          </p:nvPr>
        </p:nvCxnSpPr>
        <p:spPr>
          <a:xfrm rot="16200000" flipH="1">
            <a:off x="-1600199" y="4114799"/>
            <a:ext cx="3962400" cy="2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own Arrow 13"/>
          <p:cNvSpPr/>
          <p:nvPr>
            <p:custDataLst>
              <p:tags r:id="rId10"/>
            </p:custDataLst>
          </p:nvPr>
        </p:nvSpPr>
        <p:spPr>
          <a:xfrm>
            <a:off x="1143000" y="21336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>
            <p:custDataLst>
              <p:tags r:id="rId11"/>
            </p:custDataLst>
          </p:nvPr>
        </p:nvSpPr>
        <p:spPr>
          <a:xfrm>
            <a:off x="1905000" y="21336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>
            <p:custDataLst>
              <p:tags r:id="rId12"/>
            </p:custDataLst>
          </p:nvPr>
        </p:nvSpPr>
        <p:spPr>
          <a:xfrm>
            <a:off x="2667000" y="21336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>
            <p:custDataLst>
              <p:tags r:id="rId13"/>
            </p:custDataLst>
          </p:nvPr>
        </p:nvSpPr>
        <p:spPr>
          <a:xfrm>
            <a:off x="3505200" y="21336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>
            <p:custDataLst>
              <p:tags r:id="rId14"/>
            </p:custDataLst>
          </p:nvPr>
        </p:nvSpPr>
        <p:spPr>
          <a:xfrm>
            <a:off x="1143000" y="2971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>
            <p:custDataLst>
              <p:tags r:id="rId15"/>
            </p:custDataLst>
          </p:nvPr>
        </p:nvSpPr>
        <p:spPr>
          <a:xfrm>
            <a:off x="1905000" y="2971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>
            <p:custDataLst>
              <p:tags r:id="rId16"/>
            </p:custDataLst>
          </p:nvPr>
        </p:nvSpPr>
        <p:spPr>
          <a:xfrm>
            <a:off x="2667000" y="2971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>
            <p:custDataLst>
              <p:tags r:id="rId17"/>
            </p:custDataLst>
          </p:nvPr>
        </p:nvSpPr>
        <p:spPr>
          <a:xfrm>
            <a:off x="3505200" y="2971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ular Callout 22"/>
          <p:cNvSpPr/>
          <p:nvPr>
            <p:custDataLst>
              <p:tags r:id="rId18"/>
            </p:custDataLst>
          </p:nvPr>
        </p:nvSpPr>
        <p:spPr>
          <a:xfrm>
            <a:off x="1828800" y="2362200"/>
            <a:ext cx="990600" cy="685800"/>
          </a:xfrm>
          <a:prstGeom prst="wedgeRectCallout">
            <a:avLst>
              <a:gd name="adj1" fmla="val -22557"/>
              <a:gd name="adj2" fmla="val 861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L2 D$ Miss</a:t>
            </a:r>
            <a:endParaRPr lang="en-US" sz="2200" dirty="0"/>
          </a:p>
        </p:txBody>
      </p:sp>
      <p:sp>
        <p:nvSpPr>
          <p:cNvPr id="24" name="Down Arrow 23"/>
          <p:cNvSpPr/>
          <p:nvPr>
            <p:custDataLst>
              <p:tags r:id="rId19"/>
            </p:custDataLst>
          </p:nvPr>
        </p:nvSpPr>
        <p:spPr>
          <a:xfrm>
            <a:off x="1143000" y="3733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>
            <p:custDataLst>
              <p:tags r:id="rId20"/>
            </p:custDataLst>
          </p:nvPr>
        </p:nvSpPr>
        <p:spPr>
          <a:xfrm>
            <a:off x="2667000" y="3733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>
            <p:custDataLst>
              <p:tags r:id="rId21"/>
            </p:custDataLst>
          </p:nvPr>
        </p:nvSpPr>
        <p:spPr>
          <a:xfrm>
            <a:off x="3505200" y="3733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ular Callout 26"/>
          <p:cNvSpPr/>
          <p:nvPr>
            <p:custDataLst>
              <p:tags r:id="rId22"/>
            </p:custDataLst>
          </p:nvPr>
        </p:nvSpPr>
        <p:spPr>
          <a:xfrm>
            <a:off x="1828800" y="2362200"/>
            <a:ext cx="990600" cy="685800"/>
          </a:xfrm>
          <a:prstGeom prst="wedgeRectCallout">
            <a:avLst>
              <a:gd name="adj1" fmla="val -22557"/>
              <a:gd name="adj2" fmla="val 861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L2 D$ Over</a:t>
            </a:r>
            <a:endParaRPr lang="en-US" sz="2200" dirty="0"/>
          </a:p>
        </p:txBody>
      </p:sp>
      <p:sp>
        <p:nvSpPr>
          <p:cNvPr id="31" name="Rectangular Callout 30"/>
          <p:cNvSpPr/>
          <p:nvPr>
            <p:custDataLst>
              <p:tags r:id="rId23"/>
            </p:custDataLst>
          </p:nvPr>
        </p:nvSpPr>
        <p:spPr>
          <a:xfrm>
            <a:off x="3886200" y="3352800"/>
            <a:ext cx="1295400" cy="106680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T1 critical, =&gt; DVFS T0, T2, T3</a:t>
            </a:r>
            <a:endParaRPr lang="en-US" dirty="0"/>
          </a:p>
        </p:txBody>
      </p:sp>
      <p:sp>
        <p:nvSpPr>
          <p:cNvPr id="32" name="Down Arrow 31"/>
          <p:cNvSpPr/>
          <p:nvPr>
            <p:custDataLst>
              <p:tags r:id="rId24"/>
            </p:custDataLst>
          </p:nvPr>
        </p:nvSpPr>
        <p:spPr>
          <a:xfrm>
            <a:off x="1143000" y="4114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>
            <p:custDataLst>
              <p:tags r:id="rId25"/>
            </p:custDataLst>
          </p:nvPr>
        </p:nvSpPr>
        <p:spPr>
          <a:xfrm>
            <a:off x="2667000" y="4114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>
            <p:custDataLst>
              <p:tags r:id="rId26"/>
            </p:custDataLst>
          </p:nvPr>
        </p:nvSpPr>
        <p:spPr>
          <a:xfrm>
            <a:off x="3505200" y="4114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>
            <p:custDataLst>
              <p:tags r:id="rId27"/>
            </p:custDataLst>
          </p:nvPr>
        </p:nvSpPr>
        <p:spPr>
          <a:xfrm>
            <a:off x="1905000" y="3352800"/>
            <a:ext cx="3810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>
            <p:custDataLst>
              <p:tags r:id="rId28"/>
            </p:custDataLst>
          </p:nvPr>
        </p:nvSpPr>
        <p:spPr>
          <a:xfrm>
            <a:off x="1143000" y="4114800"/>
            <a:ext cx="381000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Down Arrow 36"/>
          <p:cNvSpPr/>
          <p:nvPr>
            <p:custDataLst>
              <p:tags r:id="rId29"/>
            </p:custDataLst>
          </p:nvPr>
        </p:nvSpPr>
        <p:spPr>
          <a:xfrm>
            <a:off x="2667000" y="4114800"/>
            <a:ext cx="381000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wn Arrow 37"/>
          <p:cNvSpPr/>
          <p:nvPr>
            <p:custDataLst>
              <p:tags r:id="rId30"/>
            </p:custDataLst>
          </p:nvPr>
        </p:nvSpPr>
        <p:spPr>
          <a:xfrm>
            <a:off x="3505200" y="4114800"/>
            <a:ext cx="381000" cy="304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>
            <p:custDataLst>
              <p:tags r:id="rId31"/>
            </p:custDataLst>
          </p:nvPr>
        </p:nvSpPr>
        <p:spPr>
          <a:xfrm>
            <a:off x="5181600" y="1295400"/>
            <a:ext cx="3733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Approach: DVFS non-critical threads to eliminate barrier stall time</a:t>
            </a:r>
          </a:p>
          <a:p>
            <a:endParaRPr lang="en-US" sz="2200" dirty="0" smtClean="0"/>
          </a:p>
          <a:p>
            <a:r>
              <a:rPr lang="en-US" sz="2200" dirty="0" smtClean="0"/>
              <a:t>Challenges: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 Relative criticalities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 </a:t>
            </a:r>
            <a:r>
              <a:rPr lang="en-US" sz="2200" dirty="0" err="1" smtClean="0"/>
              <a:t>Misprediction</a:t>
            </a:r>
            <a:r>
              <a:rPr lang="en-US" sz="2200" dirty="0" smtClean="0"/>
              <a:t> costs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 DVFS overheads</a:t>
            </a:r>
            <a:endParaRPr lang="en-US" sz="2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222 " pathEditMode="relative" ptsTypes="AA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222 " pathEditMode="relative" ptsTypes="AA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222 " pathEditMode="relative" ptsTypes="AA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222 " pathEditMode="relative" ptsTypes="AA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1111 " pathEditMode="relative" ptsTypes="AA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1111 " pathEditMode="relative" ptsTypes="AA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1111 " pathEditMode="relative" ptsTypes="AA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5551 " pathEditMode="relative" ptsTypes="AA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5551 " pathEditMode="relative" ptsTypes="AA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5551 " pathEditMode="relative" ptsTypes="AA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5551 " pathEditMode="relative" ptsTypes="AA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4422 " pathEditMode="relative" ptsTypes="AA">
                                      <p:cBhvr>
                                        <p:cTn id="1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4422 " pathEditMode="relative" ptsTypes="AA">
                                      <p:cBhvr>
                                        <p:cTn id="13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4422 " pathEditMode="relative" ptsTypes="AA">
                                      <p:cBhvr>
                                        <p:cTn id="1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5523 " pathEditMode="relative" ptsTypes="AA">
                                      <p:cBhvr>
                                        <p:cTn id="13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31" grpId="0" animBg="1"/>
      <p:bldP spid="32" grpId="0" animBg="1"/>
      <p:bldP spid="32" grpId="2" animBg="1"/>
      <p:bldP spid="32" grpId="3" animBg="1"/>
      <p:bldP spid="32" grpId="4" animBg="1"/>
      <p:bldP spid="33" grpId="0" animBg="1"/>
      <p:bldP spid="33" grpId="2" animBg="1"/>
      <p:bldP spid="33" grpId="3" animBg="1"/>
      <p:bldP spid="33" grpId="4" animBg="1"/>
      <p:bldP spid="34" grpId="0" animBg="1"/>
      <p:bldP spid="34" grpId="2" animBg="1"/>
      <p:bldP spid="34" grpId="3" animBg="1"/>
      <p:bldP spid="34" grpId="4" animBg="1"/>
      <p:bldP spid="35" grpId="1" animBg="1"/>
      <p:bldP spid="35" grpId="2" animBg="1"/>
      <p:bldP spid="36" grpId="0" animBg="1"/>
      <p:bldP spid="36" grpId="1" animBg="1"/>
      <p:bldP spid="36" grpId="2" animBg="1"/>
      <p:bldP spid="36" grpId="3" animBg="1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8" grpId="2" animBg="1"/>
      <p:bldP spid="38" grpId="3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TCP for DVFS: Results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0" y="5105400"/>
            <a:ext cx="9144000" cy="990600"/>
          </a:xfrm>
        </p:spPr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FPGA platform with 4 cores, 50% fixed leakage cost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See paper for details: TCP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mispredictions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DVFS overheads etc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>
            <p:custDataLst>
              <p:tags r:id="rId4"/>
            </p:custDataLst>
          </p:nvPr>
        </p:nvGraphicFramePr>
        <p:xfrm>
          <a:off x="533400" y="1066800"/>
          <a:ext cx="7848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" name="Rectangle 4"/>
          <p:cNvSpPr/>
          <p:nvPr>
            <p:custDataLst>
              <p:tags r:id="rId5"/>
            </p:custDataLst>
          </p:nvPr>
        </p:nvSpPr>
        <p:spPr>
          <a:xfrm>
            <a:off x="2057400" y="2286000"/>
            <a:ext cx="4800600" cy="1066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Average 15% energy savings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Conclusions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0" y="1295400"/>
            <a:ext cx="9144000" cy="4724400"/>
          </a:xfrm>
        </p:spPr>
        <p:txBody>
          <a:bodyPr/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Goal 1: Accuracy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Accurate TCPs based on simple cache statistics</a:t>
            </a:r>
          </a:p>
          <a:p>
            <a:pPr lvl="1"/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Goal 2: Low-overhead hardware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Scalable per-core criticality counters used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TCP in central location where cache info. is already available</a:t>
            </a:r>
          </a:p>
          <a:p>
            <a:pPr lvl="1"/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Goal 3: Versatility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TBB improved by 13.8% over best known approach @ 32 cores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DVFS used to achieve 15% energy savings</a:t>
            </a:r>
          </a:p>
          <a:p>
            <a:pPr lvl="1"/>
            <a:r>
              <a:rPr lang="en-US" sz="2200" dirty="0" smtClean="0">
                <a:latin typeface="Arial" pitchFamily="34" charset="0"/>
                <a:cs typeface="Arial" pitchFamily="34" charset="0"/>
              </a:rPr>
              <a:t>Two uses shown, many others possible…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Related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0" y="1295400"/>
            <a:ext cx="9144000" cy="4724400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Instruction criticality [Fields et al., Tune et al. 2001 etc.]</a:t>
            </a:r>
          </a:p>
          <a:p>
            <a:pPr>
              <a:buNone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Thrifty barrier [Li et al. 2005]</a:t>
            </a:r>
          </a:p>
          <a:p>
            <a:pPr lvl="1"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Faster cores transitioned into low-power mode based on prediction of barrier stall time</a:t>
            </a:r>
          </a:p>
          <a:p>
            <a:pPr lvl="1">
              <a:defRPr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DVFS for energy-efficiency at barriers [Liu et al. 2005]</a:t>
            </a:r>
          </a:p>
          <a:p>
            <a:pPr lvl="1">
              <a:defRPr/>
            </a:pP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Meeting points [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et al. 2008]</a:t>
            </a:r>
          </a:p>
          <a:p>
            <a:pPr lvl="1"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DVFS non-critical threads by tracking loop iterations completion rate across cores (parallel loops)</a:t>
            </a:r>
          </a:p>
          <a:p>
            <a:pPr lvl="1">
              <a:buNone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4"/>
            </p:custDataLst>
          </p:nvPr>
        </p:nvSpPr>
        <p:spPr>
          <a:xfrm>
            <a:off x="762000" y="2514600"/>
            <a:ext cx="7543800" cy="2133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Arial" pitchFamily="34" charset="0"/>
                <a:cs typeface="Arial" pitchFamily="34" charset="0"/>
              </a:rPr>
              <a:t>Our Approach:</a:t>
            </a:r>
          </a:p>
          <a:p>
            <a:pPr marL="457200" indent="-457200"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Also handles non-barrier code</a:t>
            </a:r>
          </a:p>
          <a:p>
            <a:pPr marL="457200" indent="-457200"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Works on constant or variable loop iteration size</a:t>
            </a:r>
          </a:p>
          <a:p>
            <a:pPr marL="457200" indent="-457200">
              <a:buAutoNum type="arabicPeriod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Predicts criticality at any point in time, not just barriers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Thread Criticality Prediction Goals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76200" y="990600"/>
            <a:ext cx="4800600" cy="502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Design Goals</a:t>
            </a:r>
          </a:p>
          <a:p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 Accuracy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Absolute TCP accuracy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Relative TCP accuracy</a:t>
            </a:r>
          </a:p>
          <a:p>
            <a:pPr>
              <a:buFont typeface="Arial" pitchFamily="34" charset="0"/>
              <a:buChar char="•"/>
            </a:pPr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 Low-overhead implementation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Simple HW (allow SW policies to be built on top)</a:t>
            </a: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3. One predictor, many uses</a:t>
            </a:r>
          </a:p>
        </p:txBody>
      </p:sp>
      <p:sp>
        <p:nvSpPr>
          <p:cNvPr id="5" name="Rectangle 4"/>
          <p:cNvSpPr/>
          <p:nvPr>
            <p:custDataLst>
              <p:tags r:id="rId4"/>
            </p:custDataLst>
          </p:nvPr>
        </p:nvSpPr>
        <p:spPr>
          <a:xfrm>
            <a:off x="4953000" y="990600"/>
            <a:ext cx="4191000" cy="502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Design Decisions</a:t>
            </a:r>
          </a:p>
          <a:p>
            <a:pPr marL="457200" indent="-457200"/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1. Find suitable arch. metric</a:t>
            </a: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2. History-based local approach versus thread-comparative approach</a:t>
            </a: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3. This paper: TBB, DVFS</a:t>
            </a:r>
          </a:p>
          <a:p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Other uses: Shared LLC management, SMT and memory priority, …</a:t>
            </a:r>
          </a:p>
          <a:p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Outline of this Talk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Thread Criticality Predictor Design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Methodology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µarchitectural events impacting thread criticality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Introduce basic TCP hardware</a:t>
            </a:r>
          </a:p>
          <a:p>
            <a:pPr lvl="1"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Thread Criticality Predictor Uses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to Intel’s Threading Building Blocks (TBB)</a:t>
            </a:r>
          </a:p>
          <a:p>
            <a:pPr lvl="1"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for energy-efficiency in barrier-based programs</a:t>
            </a:r>
          </a:p>
          <a:p>
            <a:pPr lvl="1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Methodology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>
            <p:custDataLst>
              <p:tags r:id="rId3"/>
            </p:custDataLst>
          </p:nvPr>
        </p:nvSpPr>
        <p:spPr>
          <a:xfrm>
            <a:off x="381000" y="1066800"/>
            <a:ext cx="85344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600" dirty="0" smtClean="0"/>
              <a:t> Evaluations on a range of architectures: high-performance and embedded domains</a:t>
            </a:r>
            <a:endParaRPr lang="en-US" sz="2400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endParaRPr lang="en-US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ym typeface="Wingdings" pitchFamily="2" charset="2"/>
              </a:rPr>
              <a:t> Full-system including OS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ym typeface="Wingdings" pitchFamily="2" charset="2"/>
              </a:rPr>
              <a:t> Detailed power/energy studies using FPGA emulator</a:t>
            </a:r>
            <a:endParaRPr lang="en-US" sz="28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76200" y="3429000"/>
          <a:ext cx="16764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Infrastructure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Domain</a:t>
                      </a:r>
                    </a:p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System</a:t>
                      </a:r>
                    </a:p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Cores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Caches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1828800" y="3429000"/>
          <a:ext cx="25908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GEMS Simulator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High-performance,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wide-issue, out-of-order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16 core CMP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with Solaris 10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4-issue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SPARC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32KB L1 , 4MB L2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4495800" y="3429000"/>
          <a:ext cx="22098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ARM Simulator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Embedded, in-order</a:t>
                      </a:r>
                    </a:p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4-32 core CMP</a:t>
                      </a:r>
                    </a:p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2-issue ARM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32KB L1, 4MB L2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6781800" y="3429000"/>
          <a:ext cx="22860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FPGA Emulator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Embedded,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in-order</a:t>
                      </a:r>
                    </a:p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4-core CMP with Linux 2.6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1-issue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SPARC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4KB I-Cache,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8KB D-Cache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Why not History-Based TCPs?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+  Info local to core: no communication 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--  Requires repetitive barrier behavior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--  Problem for in-order pipelines: variant IPCs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>
            <p:custDataLst>
              <p:tags r:id="rId4"/>
            </p:custDataLst>
          </p:nvPr>
        </p:nvGraphicFramePr>
        <p:xfrm>
          <a:off x="1371600" y="2895600"/>
          <a:ext cx="57150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1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Thread-Comparative Metrics for TCP: Instruction Counts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>
            <p:custDataLst>
              <p:tags r:id="rId2"/>
            </p:custDataLst>
          </p:nvPr>
        </p:nvGraphicFramePr>
        <p:xfrm>
          <a:off x="-54429" y="1524000"/>
          <a:ext cx="9198429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28600" y="76200"/>
            <a:ext cx="8686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Thread-Comparative Metrics for TCP: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L1 D Cache Misses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>
            <p:custDataLst>
              <p:tags r:id="rId2"/>
            </p:custDataLst>
          </p:nvPr>
        </p:nvGraphicFramePr>
        <p:xfrm>
          <a:off x="-54429" y="1524000"/>
          <a:ext cx="9198429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|4.4|2|3.2|1.4|14.3|1.7|1.5|1.9|29.5|4.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9.3|6|4.9|0.6|0.3|7.7|1.2|0.3|0.2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0.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|0|0|0|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3|0|0|0|0|0|0|0|0|0|0|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|0|0|0|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|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|0|0|0|0|0|0|0|0|0|0|0|0|0|0|0|0.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inceton Engineering">
      <a:majorFont>
        <a:latin typeface="PrincetonMontiBD"/>
        <a:ea typeface=""/>
        <a:cs typeface=""/>
      </a:majorFont>
      <a:minorFont>
        <a:latin typeface="Franklin Gothic Dem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</TotalTime>
  <Words>1507</Words>
  <Application>Microsoft Office PowerPoint</Application>
  <PresentationFormat>On-screen Show (4:3)</PresentationFormat>
  <Paragraphs>376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1_Office Theme</vt:lpstr>
      <vt:lpstr>Thread Criticality Predictors  for Dynamic Performance, Power, and Resource Management  in Chip Multiprocessors</vt:lpstr>
      <vt:lpstr>Why Thread Criticality Prediction?</vt:lpstr>
      <vt:lpstr>Related Work</vt:lpstr>
      <vt:lpstr>Thread Criticality Prediction Goals</vt:lpstr>
      <vt:lpstr>Outline of this Talk</vt:lpstr>
      <vt:lpstr>Methodology</vt:lpstr>
      <vt:lpstr> Why not History-Based TCPs?</vt:lpstr>
      <vt:lpstr>Thread-Comparative Metrics for TCP: Instruction Counts</vt:lpstr>
      <vt:lpstr>Thread-Comparative Metrics for TCP:  L1 D Cache Misses</vt:lpstr>
      <vt:lpstr>Thread-Comparative Metrics for TCP:  L1 I &amp; D Cache Misses</vt:lpstr>
      <vt:lpstr>Thread-Comparative Metrics for TCP:  All L1 and L2 Cache Misses</vt:lpstr>
      <vt:lpstr>Thread-Comparative Metrics for TCP:  All L1 and L2 Cache Misses </vt:lpstr>
      <vt:lpstr>Outline of this Talk</vt:lpstr>
      <vt:lpstr>Basic TCP Hardware</vt:lpstr>
      <vt:lpstr>Outline of this Talk</vt:lpstr>
      <vt:lpstr>TBB Task Stealing &amp; Thread Criticality</vt:lpstr>
      <vt:lpstr>TCP-Guided TBB Task Stealing</vt:lpstr>
      <vt:lpstr>TCP-Guided TBB Performance</vt:lpstr>
      <vt:lpstr>Outline of this Talk</vt:lpstr>
      <vt:lpstr>Adapting TCP for Energy Efficiency in Barrier-Based Programs</vt:lpstr>
      <vt:lpstr>TCP for DVFS: Results</vt:lpstr>
      <vt:lpstr>Conclusions</vt:lpstr>
    </vt:vector>
  </TitlesOfParts>
  <Company>Princeton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Thread Criticality Predictors for Dynamic Performance, Power, and Resource Management in Chip Multiprocessors</dc:title>
  <dc:creator>Abhishek</dc:creator>
  <cp:lastModifiedBy>Abhishek</cp:lastModifiedBy>
  <cp:revision>764</cp:revision>
  <dcterms:created xsi:type="dcterms:W3CDTF">2009-06-09T15:27:36Z</dcterms:created>
  <dcterms:modified xsi:type="dcterms:W3CDTF">2009-06-26T18:59:16Z</dcterms:modified>
</cp:coreProperties>
</file>