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20"/>
  </p:notesMasterIdLst>
  <p:sldIdLst>
    <p:sldId id="268" r:id="rId3"/>
    <p:sldId id="258" r:id="rId4"/>
    <p:sldId id="259" r:id="rId5"/>
    <p:sldId id="260" r:id="rId6"/>
    <p:sldId id="269" r:id="rId7"/>
    <p:sldId id="292" r:id="rId8"/>
    <p:sldId id="288" r:id="rId9"/>
    <p:sldId id="261" r:id="rId10"/>
    <p:sldId id="263" r:id="rId11"/>
    <p:sldId id="289" r:id="rId12"/>
    <p:sldId id="285" r:id="rId13"/>
    <p:sldId id="272" r:id="rId14"/>
    <p:sldId id="273" r:id="rId15"/>
    <p:sldId id="287" r:id="rId16"/>
    <p:sldId id="290" r:id="rId17"/>
    <p:sldId id="278" r:id="rId18"/>
    <p:sldId id="267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Futura Bk" pitchFamily="34" charset="0"/>
      <p:regular r:id="rId25"/>
      <p:bold r:id="rId26"/>
      <p:italic r:id="rId27"/>
    </p:embeddedFont>
    <p:embeddedFont>
      <p:font typeface="Futura Hv" pitchFamily="34" charset="0"/>
      <p:regular r:id="rId28"/>
    </p:embeddedFont>
    <p:embeddedFont>
      <p:font typeface="Futura Lt" pitchFamily="34" charset="0"/>
      <p:regular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25600"/>
    <a:srgbClr val="F16E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3516" autoAdjust="0"/>
  </p:normalViewPr>
  <p:slideViewPr>
    <p:cSldViewPr>
      <p:cViewPr varScale="1">
        <p:scale>
          <a:sx n="76" d="100"/>
          <a:sy n="76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imkev\My%20Documents\Microblades\ISCA%2009\Presentation\Figures\Performanc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M-max (ideal)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cat>
            <c:strRef>
              <c:f>Sheet1!$C$1:$O$1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Sheet1!$C$2:$O$2</c:f>
              <c:numCache>
                <c:formatCode>General</c:formatCode>
                <c:ptCount val="13"/>
                <c:pt idx="0">
                  <c:v>1.0029999999999963</c:v>
                </c:pt>
                <c:pt idx="1">
                  <c:v>1.0009999999999963</c:v>
                </c:pt>
                <c:pt idx="2">
                  <c:v>1.0029999999999963</c:v>
                </c:pt>
                <c:pt idx="3">
                  <c:v>1.006</c:v>
                </c:pt>
                <c:pt idx="4">
                  <c:v>1.0009999999999963</c:v>
                </c:pt>
                <c:pt idx="5">
                  <c:v>2.3349999999999977</c:v>
                </c:pt>
                <c:pt idx="6">
                  <c:v>167.74399999999972</c:v>
                </c:pt>
                <c:pt idx="7">
                  <c:v>7.3249999999999842</c:v>
                </c:pt>
                <c:pt idx="8">
                  <c:v>6.3730000000000002</c:v>
                </c:pt>
                <c:pt idx="9">
                  <c:v>172.95100000000042</c:v>
                </c:pt>
                <c:pt idx="10">
                  <c:v>566.702</c:v>
                </c:pt>
                <c:pt idx="11">
                  <c:v>8.1609967291643066</c:v>
                </c:pt>
                <c:pt idx="12">
                  <c:v>1.9226533869962941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PS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strRef>
              <c:f>Sheet1!$C$1:$O$1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Sheet1!$C$3:$O$3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2.3349999999999977</c:v>
                </c:pt>
                <c:pt idx="6">
                  <c:v>145.73761946133772</c:v>
                </c:pt>
                <c:pt idx="7">
                  <c:v>7.3030907278165476</c:v>
                </c:pt>
                <c:pt idx="8">
                  <c:v>6.3602794411177674</c:v>
                </c:pt>
                <c:pt idx="9">
                  <c:v>138.91646586345379</c:v>
                </c:pt>
                <c:pt idx="10">
                  <c:v>391.63925362819634</c:v>
                </c:pt>
                <c:pt idx="11">
                  <c:v>8.1187147062593699</c:v>
                </c:pt>
                <c:pt idx="12">
                  <c:v>1.9166991282363539</c:v>
                </c:pt>
              </c:numCache>
            </c:numRef>
          </c:val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FGRA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Sheet1!$C$1:$O$1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Sheet1!$C$4:$O$4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2.3118811881188024</c:v>
                </c:pt>
                <c:pt idx="6">
                  <c:v>36.521663400827244</c:v>
                </c:pt>
                <c:pt idx="7">
                  <c:v>6.6349637681159281</c:v>
                </c:pt>
                <c:pt idx="8">
                  <c:v>6.0122641509433974</c:v>
                </c:pt>
                <c:pt idx="9">
                  <c:v>47.710620689655144</c:v>
                </c:pt>
                <c:pt idx="10">
                  <c:v>109.02308580223124</c:v>
                </c:pt>
                <c:pt idx="11">
                  <c:v>7.4339800650494885</c:v>
                </c:pt>
                <c:pt idx="12">
                  <c:v>1.8942313996430493</c:v>
                </c:pt>
              </c:numCache>
            </c:numRef>
          </c:val>
        </c:ser>
        <c:axId val="71126016"/>
        <c:axId val="72823552"/>
      </c:barChart>
      <c:catAx>
        <c:axId val="711260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>
                <a:latin typeface="Calibri" pitchFamily="34" charset="0"/>
              </a:defRPr>
            </a:pPr>
            <a:endParaRPr lang="en-US"/>
          </a:p>
        </c:txPr>
        <c:crossAx val="72823552"/>
        <c:crosses val="autoZero"/>
        <c:auto val="1"/>
        <c:lblAlgn val="ctr"/>
        <c:lblOffset val="100"/>
      </c:catAx>
      <c:valAx>
        <c:axId val="72823552"/>
        <c:scaling>
          <c:logBase val="10"/>
          <c:orientation val="minMax"/>
        </c:scaling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Calibri" pitchFamily="34" charset="0"/>
                  </a:defRPr>
                </a:pPr>
                <a:r>
                  <a:rPr lang="en-US" sz="2000">
                    <a:latin typeface="Calibri" pitchFamily="34" charset="0"/>
                  </a:rPr>
                  <a:t>Normalized Performance</a:t>
                </a:r>
              </a:p>
            </c:rich>
          </c:tx>
          <c:layout/>
        </c:title>
        <c:numFmt formatCode="General" sourceLinked="1"/>
        <c:minorTickMark val="in"/>
        <c:tickLblPos val="nextTo"/>
        <c:txPr>
          <a:bodyPr/>
          <a:lstStyle/>
          <a:p>
            <a:pPr>
              <a:defRPr sz="1800">
                <a:latin typeface="Calibri" pitchFamily="34" charset="0"/>
              </a:defRPr>
            </a:pPr>
            <a:endParaRPr lang="en-US"/>
          </a:p>
        </c:txPr>
        <c:crossAx val="711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59278215223186"/>
          <c:y val="4.8815773028371534E-2"/>
          <c:w val="0.2601444881889764"/>
          <c:h val="0.1317134136237044"/>
        </c:manualLayout>
      </c:layout>
      <c:overlay val="1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Courier New" pitchFamily="49" charset="0"/>
              <a:cs typeface="Courier New" pitchFamily="49" charset="0"/>
            </a:defRPr>
          </a:pPr>
          <a:endParaRPr lang="en-US"/>
        </a:p>
      </c:txPr>
    </c:legend>
    <c:plotVisOnly val="1"/>
  </c:chart>
  <c:spPr>
    <a:ln>
      <a:solidFill>
        <a:schemeClr val="bg1"/>
      </a:solidFill>
    </a:ln>
  </c:spPr>
  <c:txPr>
    <a:bodyPr/>
    <a:lstStyle/>
    <a:p>
      <a:pPr>
        <a:defRPr sz="1600">
          <a:latin typeface="Futura Bk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264033960040748"/>
          <c:y val="4.1064866891638553E-2"/>
          <c:w val="0.83865217740639564"/>
          <c:h val="0.72805565970920305"/>
        </c:manualLayout>
      </c:layout>
      <c:barChart>
        <c:barDir val="col"/>
        <c:grouping val="clustered"/>
        <c:ser>
          <c:idx val="0"/>
          <c:order val="0"/>
          <c:tx>
            <c:strRef>
              <c:f>Sheet1!$Q$2</c:f>
              <c:strCache>
                <c:ptCount val="1"/>
                <c:pt idx="0">
                  <c:v>M-median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Sheet1!$R$1:$AD$1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Sheet1!$R$2:$AD$2</c:f>
              <c:numCache>
                <c:formatCode>General</c:formatCode>
                <c:ptCount val="13"/>
                <c:pt idx="0">
                  <c:v>2.7226014264897587</c:v>
                </c:pt>
                <c:pt idx="1">
                  <c:v>2.7280411895796508</c:v>
                </c:pt>
                <c:pt idx="2">
                  <c:v>2.7226014264897587</c:v>
                </c:pt>
                <c:pt idx="3">
                  <c:v>2.7144823367487367</c:v>
                </c:pt>
                <c:pt idx="4">
                  <c:v>2.7280411895796508</c:v>
                </c:pt>
                <c:pt idx="5">
                  <c:v>1.1694943172459196</c:v>
                </c:pt>
                <c:pt idx="6">
                  <c:v>1.627938543714965E-2</c:v>
                </c:pt>
                <c:pt idx="7">
                  <c:v>0.37280126017327447</c:v>
                </c:pt>
                <c:pt idx="8">
                  <c:v>0.42849038612415424</c:v>
                </c:pt>
                <c:pt idx="9">
                  <c:v>1.5789265345498047E-2</c:v>
                </c:pt>
                <c:pt idx="10">
                  <c:v>4.8187040645157955E-3</c:v>
                </c:pt>
                <c:pt idx="11">
                  <c:v>1.7743213220942987E-2</c:v>
                </c:pt>
                <c:pt idx="12">
                  <c:v>3.2353552328908949E-2</c:v>
                </c:pt>
              </c:numCache>
            </c:numRef>
          </c:val>
        </c:ser>
        <c:ser>
          <c:idx val="1"/>
          <c:order val="1"/>
          <c:tx>
            <c:strRef>
              <c:f>Sheet1!$Q$3</c:f>
              <c:strCache>
                <c:ptCount val="1"/>
                <c:pt idx="0">
                  <c:v>PS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strRef>
              <c:f>Sheet1!$R$1:$AD$1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Sheet1!$R$3:$AD$3</c:f>
              <c:numCache>
                <c:formatCode>General</c:formatCode>
                <c:ptCount val="13"/>
                <c:pt idx="0">
                  <c:v>1.4747424393486221</c:v>
                </c:pt>
                <c:pt idx="1">
                  <c:v>1.4776889776889779</c:v>
                </c:pt>
                <c:pt idx="2">
                  <c:v>1.4747424393486221</c:v>
                </c:pt>
                <c:pt idx="3">
                  <c:v>1.4703445990722332</c:v>
                </c:pt>
                <c:pt idx="4">
                  <c:v>1.4776889776889779</c:v>
                </c:pt>
                <c:pt idx="5">
                  <c:v>1.4791666666666659</c:v>
                </c:pt>
                <c:pt idx="6">
                  <c:v>1.2851143932812048</c:v>
                </c:pt>
                <c:pt idx="7">
                  <c:v>1.4747424393486221</c:v>
                </c:pt>
                <c:pt idx="8">
                  <c:v>1.4762142381902859</c:v>
                </c:pt>
                <c:pt idx="9">
                  <c:v>1.1880856760374841</c:v>
                </c:pt>
                <c:pt idx="10">
                  <c:v>1.0222299009444809</c:v>
                </c:pt>
                <c:pt idx="11">
                  <c:v>1.2959988317757021</c:v>
                </c:pt>
                <c:pt idx="12">
                  <c:v>1.37167706401394</c:v>
                </c:pt>
              </c:numCache>
            </c:numRef>
          </c:val>
        </c:ser>
        <c:ser>
          <c:idx val="2"/>
          <c:order val="2"/>
          <c:tx>
            <c:strRef>
              <c:f>Sheet1!$Q$4</c:f>
              <c:strCache>
                <c:ptCount val="1"/>
                <c:pt idx="0">
                  <c:v>FGRA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cat>
            <c:strRef>
              <c:f>Sheet1!$R$1:$AD$1</c:f>
              <c:strCache>
                <c:ptCount val="13"/>
                <c:pt idx="0">
                  <c:v>zeusmp</c:v>
                </c:pt>
                <c:pt idx="1">
                  <c:v>perl</c:v>
                </c:pt>
                <c:pt idx="2">
                  <c:v>gcc</c:v>
                </c:pt>
                <c:pt idx="3">
                  <c:v>bwaves</c:v>
                </c:pt>
                <c:pt idx="4">
                  <c:v>nutch4p</c:v>
                </c:pt>
                <c:pt idx="5">
                  <c:v>tpchmix</c:v>
                </c:pt>
                <c:pt idx="6">
                  <c:v>mcf</c:v>
                </c:pt>
                <c:pt idx="7">
                  <c:v>pgbench</c:v>
                </c:pt>
                <c:pt idx="8">
                  <c:v>indexer</c:v>
                </c:pt>
                <c:pt idx="9">
                  <c:v>specjbb</c:v>
                </c:pt>
                <c:pt idx="10">
                  <c:v>spec4p</c:v>
                </c:pt>
                <c:pt idx="11">
                  <c:v>Hmean</c:v>
                </c:pt>
                <c:pt idx="12">
                  <c:v>Hmean2</c:v>
                </c:pt>
              </c:strCache>
            </c:strRef>
          </c:cat>
          <c:val>
            <c:numRef>
              <c:f>Sheet1!$R$4:$AD$4</c:f>
              <c:numCache>
                <c:formatCode>General</c:formatCode>
                <c:ptCount val="13"/>
                <c:pt idx="0">
                  <c:v>1.4863545845403423</c:v>
                </c:pt>
                <c:pt idx="1">
                  <c:v>1.4893243239699903</c:v>
                </c:pt>
                <c:pt idx="2">
                  <c:v>1.4863545845403423</c:v>
                </c:pt>
                <c:pt idx="3">
                  <c:v>1.4819221156003588</c:v>
                </c:pt>
                <c:pt idx="4">
                  <c:v>1.4893243239699903</c:v>
                </c:pt>
                <c:pt idx="5">
                  <c:v>1.476053117122736</c:v>
                </c:pt>
                <c:pt idx="6">
                  <c:v>0.32458385549618185</c:v>
                </c:pt>
                <c:pt idx="7">
                  <c:v>1.3503746814256912</c:v>
                </c:pt>
                <c:pt idx="8">
                  <c:v>1.4064279700886444</c:v>
                </c:pt>
                <c:pt idx="9">
                  <c:v>0.41125893746040382</c:v>
                </c:pt>
                <c:pt idx="10">
                  <c:v>0.28680524207271318</c:v>
                </c:pt>
                <c:pt idx="11">
                  <c:v>0.53917310969040255</c:v>
                </c:pt>
                <c:pt idx="12">
                  <c:v>0.75907008568939183</c:v>
                </c:pt>
              </c:numCache>
            </c:numRef>
          </c:val>
        </c:ser>
        <c:axId val="71417216"/>
        <c:axId val="71431296"/>
      </c:barChart>
      <c:catAx>
        <c:axId val="714172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1431296"/>
        <c:crosses val="autoZero"/>
        <c:auto val="1"/>
        <c:lblAlgn val="ctr"/>
        <c:lblOffset val="100"/>
      </c:catAx>
      <c:valAx>
        <c:axId val="71431296"/>
        <c:scaling>
          <c:orientation val="minMax"/>
        </c:scaling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Normalized Performance / $</a:t>
                </a:r>
              </a:p>
            </c:rich>
          </c:tx>
          <c:layout/>
        </c:title>
        <c:numFmt formatCode="General" sourceLinked="1"/>
        <c:tickLblPos val="nextTo"/>
        <c:crossAx val="714172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Courier New" pitchFamily="49" charset="0"/>
                <a:cs typeface="Courier New" pitchFamily="49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>
                <a:latin typeface="Courier New" pitchFamily="49" charset="0"/>
                <a:cs typeface="Courier New" pitchFamily="49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>
                <a:latin typeface="Courier New" pitchFamily="49" charset="0"/>
                <a:cs typeface="Courier New" pitchFamily="49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014127698323591"/>
          <c:y val="7.7402824646919319E-2"/>
          <c:w val="0.20459585408966741"/>
          <c:h val="0.16041619797525325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solidFill>
        <a:schemeClr val="bg1"/>
      </a:solidFill>
    </a:ln>
  </c:spPr>
  <c:txPr>
    <a:bodyPr/>
    <a:lstStyle/>
    <a:p>
      <a:pPr>
        <a:defRPr sz="1800">
          <a:latin typeface="Calibri" pitchFamily="34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EFBAE8-1B76-4F2E-8041-6C0DF0D58949}" type="datetimeFigureOut">
              <a:rPr lang="en-US"/>
              <a:pPr>
                <a:defRPr/>
              </a:pPr>
              <a:t>6/28/2009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B6F9CA-8A68-43A0-8097-C36EC66EF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6F9CA-8A68-43A0-8097-C36EC66EF8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842B6-919B-4EFA-8BFE-856416D690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6F87-5779-4F87-95BF-14D5FA870B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B3C0C-7D70-4226-AEA1-DEF8127A2D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4D37D-500C-4FD7-8079-31A046BC27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F5CED-2007-4BD4-8951-826A2A257A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FFAEF4CA-9F13-4BED-9CD5-FB7CE879AAEC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73373-3E27-4D3E-98C3-200B5B0A40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4488" indent="-344488" eaLnBrk="1" hangingPunct="1"/>
            <a:endParaRPr lang="en-US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259B1BA8-3A6A-4286-9B1A-02FBB92875C5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3072B-A596-4CFD-A86D-4A4B779927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48ED877A-BC09-47F7-96AF-78D541FC5F42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D3F1F-EB4B-44B5-89E7-D4C3484020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945B93-D45E-42F8-889F-5C03465064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8146D-1815-40FB-B8ED-BE0657BEB4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9F6EC7-F0EB-4EE5-A24F-1334A5D3F2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06438" eaLnBrk="1" hangingPunct="1"/>
            <a:endParaRPr lang="en-US" dirty="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0B819C46-B12E-4B15-91BE-02E5EDD982A4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0B489-E482-468F-A826-C5D51D4CC9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93898E8E-9BE1-481A-9777-40703172DE4A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457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33388" y="3741738"/>
            <a:ext cx="4570412" cy="914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Futura Hv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 bwMode="invGray">
          <a:xfrm>
            <a:off x="441325" y="274638"/>
            <a:ext cx="4551363" cy="305911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utura L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2B22-B9C3-406E-8C4C-4FD1438B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E8C9-1116-4D1B-A59A-7BD0D421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4572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33388" y="3741738"/>
            <a:ext cx="4570412" cy="914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Futura Hv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 bwMode="invGray">
          <a:xfrm>
            <a:off x="441325" y="274638"/>
            <a:ext cx="4551363" cy="305911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utura L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050C-CDB7-4215-B703-1CB49663B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A816-4183-437A-A0B7-9B37DDD2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8FFE-5D79-4F5E-8298-A09FE4F2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3321-2421-4B78-AD19-068B80457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2E72-FFE5-4329-A450-DF24424EE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0DA84-3F0A-4375-891E-52B4EFDC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4E23-84C1-4EC3-A741-9C5C215F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1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AF69-19B0-4A7A-A5BC-B76D782C1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A8E6-49EF-4871-BB8E-0D9B0D14F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A91A-A589-4952-8C14-D0C4A1A0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B0A6-99A6-4D0E-9665-6BBAB01C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FE39-049E-4619-90A2-B98A187F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1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1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B3828-C8AB-479E-9EDB-67E3A0128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50B2-6BC1-4A84-9B1B-D63D601C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88EE-D72F-487A-A9AB-74C49DF2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F9D1-0500-4622-93B4-7AC41094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547D-889F-44F8-8138-7F7D0B61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3338-E43C-4CBF-8D9A-A64A2B6D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5150" y="6410325"/>
            <a:ext cx="501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100">
                <a:solidFill>
                  <a:srgbClr val="8485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450C55-0E04-4BB0-A679-C484D089AF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9488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90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950" y="6550025"/>
            <a:ext cx="5359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90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5150" y="6410325"/>
            <a:ext cx="501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90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EA112735-6673-4D53-AC1A-B21A10D5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9488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90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950" y="6550025"/>
            <a:ext cx="5359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90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"/>
          <p:cNvSpPr>
            <a:spLocks noGrp="1"/>
          </p:cNvSpPr>
          <p:nvPr>
            <p:ph type="subTitle" idx="1"/>
          </p:nvPr>
        </p:nvSpPr>
        <p:spPr>
          <a:xfrm>
            <a:off x="433388" y="3741738"/>
            <a:ext cx="8101012" cy="91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Kevin Lim*, Jichuan Chang</a:t>
            </a:r>
            <a:r>
              <a:rPr lang="en-US" sz="2400" baseline="30000" dirty="0" smtClean="0">
                <a:latin typeface="Calibri" pitchFamily="34" charset="0"/>
              </a:rPr>
              <a:t>+</a:t>
            </a:r>
            <a:r>
              <a:rPr lang="en-US" sz="2400" dirty="0" smtClean="0">
                <a:latin typeface="Calibri" pitchFamily="34" charset="0"/>
              </a:rPr>
              <a:t>, Trevor </a:t>
            </a:r>
            <a:r>
              <a:rPr lang="en-US" sz="2400" dirty="0" err="1" smtClean="0">
                <a:latin typeface="Calibri" pitchFamily="34" charset="0"/>
              </a:rPr>
              <a:t>Mudge</a:t>
            </a:r>
            <a:r>
              <a:rPr lang="en-US" sz="2400" dirty="0" smtClean="0">
                <a:latin typeface="Calibri" pitchFamily="34" charset="0"/>
              </a:rPr>
              <a:t>*,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err="1" smtClean="0">
                <a:latin typeface="Calibri" pitchFamily="34" charset="0"/>
              </a:rPr>
              <a:t>Parthasarathy</a:t>
            </a:r>
            <a:r>
              <a:rPr lang="en-US" sz="2400" dirty="0" smtClean="0">
                <a:latin typeface="Calibri" pitchFamily="34" charset="0"/>
              </a:rPr>
              <a:t> Ranganathan</a:t>
            </a:r>
            <a:r>
              <a:rPr lang="en-US" sz="2400" baseline="30000" dirty="0" smtClean="0">
                <a:latin typeface="Calibri" pitchFamily="34" charset="0"/>
              </a:rPr>
              <a:t>+</a:t>
            </a:r>
            <a:r>
              <a:rPr lang="en-US" sz="2400" dirty="0" smtClean="0">
                <a:latin typeface="Calibri" pitchFamily="34" charset="0"/>
              </a:rPr>
              <a:t>, Steven K. Reinhardt*</a:t>
            </a:r>
            <a:r>
              <a:rPr lang="en-US" sz="2400" baseline="30000" dirty="0" smtClean="0">
                <a:latin typeface="Calibri" pitchFamily="34" charset="0"/>
              </a:rPr>
              <a:t>†</a:t>
            </a:r>
            <a:r>
              <a:rPr lang="en-US" sz="2400" dirty="0" smtClean="0">
                <a:latin typeface="Calibri" pitchFamily="34" charset="0"/>
              </a:rPr>
              <a:t>,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Thomas F. </a:t>
            </a:r>
            <a:r>
              <a:rPr lang="en-US" sz="2400" dirty="0" err="1" smtClean="0">
                <a:latin typeface="Calibri" pitchFamily="34" charset="0"/>
              </a:rPr>
              <a:t>Wenisch</a:t>
            </a:r>
            <a:r>
              <a:rPr lang="en-US" sz="2400" dirty="0" smtClean="0">
                <a:latin typeface="Calibri" pitchFamily="34" charset="0"/>
              </a:rPr>
              <a:t>*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June 23, 2009</a:t>
            </a:r>
          </a:p>
        </p:txBody>
      </p:sp>
      <p:sp>
        <p:nvSpPr>
          <p:cNvPr id="7171" name="Title 2"/>
          <p:cNvSpPr>
            <a:spLocks noGrp="1"/>
          </p:cNvSpPr>
          <p:nvPr>
            <p:ph type="ctrTitle"/>
          </p:nvPr>
        </p:nvSpPr>
        <p:spPr>
          <a:xfrm>
            <a:off x="441325" y="274638"/>
            <a:ext cx="8474075" cy="30591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Disaggregated Memory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for Expansion and Sharing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in Blade Servers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7200" y="57912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* University of Michigan    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HP Labs    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†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AMD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Page-swapping remote memory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dirty="0" smtClean="0"/>
              <a:t>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38200" y="40386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dirty="0">
                <a:latin typeface="Calibri" pitchFamily="34" charset="0"/>
              </a:rPr>
              <a:t>Hypervisor</a:t>
            </a: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381000" y="5029200"/>
            <a:ext cx="2438400" cy="1066800"/>
          </a:xfrm>
          <a:prstGeom prst="wedgeRoundRectCallout">
            <a:avLst>
              <a:gd name="adj1" fmla="val 19874"/>
              <a:gd name="adj2" fmla="val -860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Leverage existing remapping between OS and hypervisor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5410200"/>
            <a:ext cx="60198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atin typeface="Calibri" pitchFamily="34" charset="0"/>
              </a:rPr>
              <a:t>Performance dominated by transfer latency; insensitive to small changes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447800"/>
            <a:ext cx="55626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Use indirection from hypervisor</a:t>
            </a:r>
            <a:endParaRPr lang="en-US" sz="2600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>
            <a:off x="6781800" y="2971800"/>
            <a:ext cx="4572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162800" y="2590800"/>
            <a:ext cx="1524000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u="sng" dirty="0">
                <a:latin typeface="Calibri" pitchFamily="34" charset="0"/>
              </a:rPr>
              <a:t>Memory</a:t>
            </a:r>
            <a:br>
              <a:rPr lang="en-US" sz="2500" u="sng" dirty="0">
                <a:latin typeface="Calibri" pitchFamily="34" charset="0"/>
              </a:rPr>
            </a:br>
            <a:r>
              <a:rPr lang="en-US" sz="2500" u="sng" dirty="0">
                <a:latin typeface="Calibri" pitchFamily="34" charset="0"/>
              </a:rPr>
              <a:t>blade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38200" y="3352800"/>
            <a:ext cx="1447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dirty="0">
                <a:latin typeface="Calibri" pitchFamily="34" charset="0"/>
              </a:rPr>
              <a:t>OS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38200" y="2590800"/>
            <a:ext cx="1447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dirty="0">
                <a:latin typeface="Calibri" pitchFamily="34" charset="0"/>
              </a:rPr>
              <a:t>App</a:t>
            </a: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2819400" y="2590800"/>
            <a:ext cx="3276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06438">
              <a:lnSpc>
                <a:spcPct val="110000"/>
              </a:lnSpc>
            </a:pPr>
            <a:endParaRPr lang="en-US">
              <a:latin typeface="Futura Bk" pitchFamily="34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3200400" y="2971800"/>
            <a:ext cx="838200" cy="390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3200400" y="33528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477000" y="2590800"/>
            <a:ext cx="381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800" dirty="0">
                <a:latin typeface="Calibri" pitchFamily="34" charset="0"/>
              </a:rPr>
              <a:t>Backplane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4419600" y="2819400"/>
            <a:ext cx="152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CPUs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53000" y="4572000"/>
            <a:ext cx="152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FFC000"/>
                </a:solidFill>
                <a:latin typeface="Calibri" pitchFamily="34" charset="0"/>
              </a:rPr>
              <a:t>PCI Express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819400" y="5029200"/>
            <a:ext cx="2514600" cy="1066800"/>
          </a:xfrm>
          <a:prstGeom prst="wedgeRoundRectCallout">
            <a:avLst>
              <a:gd name="adj1" fmla="val -20859"/>
              <a:gd name="adj2" fmla="val -1699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/>
          <a:lstStyle/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bg1"/>
                </a:solidFill>
                <a:latin typeface="Calibri" pitchFamily="34" charset="0"/>
              </a:rPr>
              <a:t>On access: </a:t>
            </a:r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Local data page swapped with remote data page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743200" y="5334000"/>
            <a:ext cx="3657600" cy="838200"/>
          </a:xfrm>
          <a:prstGeom prst="wedgeRoundRectCallout">
            <a:avLst>
              <a:gd name="adj1" fmla="val 30673"/>
              <a:gd name="adj2" fmla="val -957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Connected via commodity fabric to memory blade (PCI Express)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6629400" y="5334000"/>
            <a:ext cx="2286000" cy="1066800"/>
          </a:xfrm>
          <a:prstGeom prst="wedgeRoundRectCallout">
            <a:avLst>
              <a:gd name="adj1" fmla="val -20560"/>
              <a:gd name="adj2" fmla="val -701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On access: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Data transferred at page (4KB) granularity</a:t>
            </a:r>
          </a:p>
        </p:txBody>
      </p:sp>
      <p:cxnSp>
        <p:nvCxnSpPr>
          <p:cNvPr id="16407" name="Elbow Connector 28"/>
          <p:cNvCxnSpPr>
            <a:cxnSpLocks noChangeShapeType="1"/>
            <a:stCxn id="51" idx="2"/>
          </p:cNvCxnSpPr>
          <p:nvPr/>
        </p:nvCxnSpPr>
        <p:spPr bwMode="auto">
          <a:xfrm rot="16200000" flipH="1">
            <a:off x="5638800" y="3429000"/>
            <a:ext cx="381000" cy="1295400"/>
          </a:xfrm>
          <a:prstGeom prst="bentConnector2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55" name="Rectangle 54"/>
          <p:cNvSpPr/>
          <p:nvPr/>
        </p:nvSpPr>
        <p:spPr bwMode="auto">
          <a:xfrm>
            <a:off x="4724400" y="4038600"/>
            <a:ext cx="914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Calibri" pitchFamily="34" charset="0"/>
              </a:rPr>
              <a:t>Bridge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F88EE-D72F-487A-A9AB-74C49DF225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352800" y="1981200"/>
            <a:ext cx="2261773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600" u="sng" dirty="0">
                <a:latin typeface="Calibri" pitchFamily="34" charset="0"/>
              </a:rPr>
              <a:t>Compute Blade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74733" y="1981200"/>
            <a:ext cx="2192267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600" u="sng" dirty="0">
                <a:latin typeface="Calibri" pitchFamily="34" charset="0"/>
              </a:rPr>
              <a:t>Software 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/>
      <p:bldP spid="35" grpId="0" animBg="1"/>
      <p:bldP spid="35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Addressing </a:t>
            </a:r>
            <a:r>
              <a:rPr lang="en-US" dirty="0" smtClean="0"/>
              <a:t>the challenges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92275"/>
          <a:ext cx="80010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213"/>
                <a:gridCol w="2810787"/>
                <a:gridCol w="2667000"/>
              </a:tblGrid>
              <a:tr h="5334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FGRA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PS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Transparent</a:t>
                      </a:r>
                      <a:r>
                        <a:rPr lang="en-US" sz="2500" baseline="0" dirty="0" smtClean="0">
                          <a:latin typeface="Calibri" pitchFamily="34" charset="0"/>
                        </a:rPr>
                        <a:t> expansion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Extends coherency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Hypervisor </a:t>
                      </a:r>
                      <a:r>
                        <a:rPr lang="en-US" sz="2500" baseline="0" dirty="0" smtClean="0">
                          <a:latin typeface="Calibri" pitchFamily="34" charset="0"/>
                        </a:rPr>
                        <a:t>indirection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Commodity HW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Calibri" pitchFamily="34" charset="0"/>
                        </a:rPr>
                        <a:t>HyperTransport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PCI</a:t>
                      </a:r>
                      <a:r>
                        <a:rPr lang="en-US" sz="2500" baseline="0" dirty="0" smtClean="0">
                          <a:latin typeface="Calibri" pitchFamily="34" charset="0"/>
                        </a:rPr>
                        <a:t> Express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latin typeface="Calibri" pitchFamily="34" charset="0"/>
                        </a:rPr>
                        <a:t>High</a:t>
                      </a:r>
                      <a:r>
                        <a:rPr lang="en-US" sz="2500" baseline="0" dirty="0" smtClean="0">
                          <a:latin typeface="Calibri" pitchFamily="34" charset="0"/>
                        </a:rPr>
                        <a:t> performance</a:t>
                      </a:r>
                      <a:endParaRPr lang="en-US" sz="25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Direct access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Calibri" pitchFamily="34" charset="0"/>
                        </a:rPr>
                        <a:t>Leverage locality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latin typeface="Calibri" pitchFamily="34" charset="0"/>
                        </a:rPr>
                        <a:t>Cost comparable</a:t>
                      </a:r>
                    </a:p>
                    <a:p>
                      <a:endParaRPr lang="en-US" sz="25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latin typeface="Calibri" pitchFamily="34" charset="0"/>
                        </a:rPr>
                        <a:t>Shared memory blade 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latin typeface="Calibri" pitchFamily="34" charset="0"/>
                        </a:rPr>
                        <a:t>Right-provisioned memory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Disaggregated memory architecture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28600" lvl="1" eaLnBrk="1" hangingPunct="1">
              <a:buSzPct val="80000"/>
              <a:buFontTx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Methodology and results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Performance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Performance-per-cost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Conclusion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47800"/>
            <a:ext cx="8272463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Trace-based</a:t>
            </a:r>
          </a:p>
          <a:p>
            <a:pPr lvl="1" eaLnBrk="1" hangingPunct="1">
              <a:defRPr/>
            </a:pPr>
            <a:r>
              <a:rPr lang="en-US" dirty="0" smtClean="0"/>
              <a:t>Memory traces from detailed simulation</a:t>
            </a:r>
          </a:p>
          <a:p>
            <a:pPr lvl="2" eaLnBrk="1" hangingPunct="1">
              <a:defRPr/>
            </a:pPr>
            <a:r>
              <a:rPr lang="en-US" dirty="0" smtClean="0"/>
              <a:t>Web 2.0, compute-intensive, server</a:t>
            </a:r>
          </a:p>
          <a:p>
            <a:pPr lvl="1" eaLnBrk="1" hangingPunct="1">
              <a:defRPr/>
            </a:pPr>
            <a:r>
              <a:rPr lang="en-US" dirty="0" smtClean="0"/>
              <a:t>Utilization traces from live data centers</a:t>
            </a:r>
          </a:p>
          <a:p>
            <a:pPr lvl="2" eaLnBrk="1" hangingPunct="1">
              <a:defRPr/>
            </a:pPr>
            <a:r>
              <a:rPr lang="en-US" dirty="0" smtClean="0"/>
              <a:t>Animation, VM Consolidation, Web 2.0</a:t>
            </a:r>
          </a:p>
          <a:p>
            <a:pPr eaLnBrk="1" hangingPunct="1">
              <a:defRPr/>
            </a:pPr>
            <a:r>
              <a:rPr lang="en-US" dirty="0" smtClean="0"/>
              <a:t>Two baseline memory sizes</a:t>
            </a:r>
          </a:p>
          <a:p>
            <a:pPr lvl="1" eaLnBrk="1" hangingPunct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M-max</a:t>
            </a:r>
          </a:p>
          <a:p>
            <a:pPr lvl="2" eaLnBrk="1" hangingPunct="1">
              <a:defRPr/>
            </a:pPr>
            <a:r>
              <a:rPr lang="en-US" dirty="0" smtClean="0">
                <a:cs typeface="Courier New" pitchFamily="49" charset="0"/>
              </a:rPr>
              <a:t>Sized to largest workload</a:t>
            </a:r>
          </a:p>
          <a:p>
            <a:pPr lvl="1" eaLnBrk="1" hangingPunct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M-median</a:t>
            </a:r>
          </a:p>
          <a:p>
            <a:pPr lvl="2" eaLnBrk="1" hangingPunct="1">
              <a:defRPr/>
            </a:pPr>
            <a:r>
              <a:rPr lang="en-US" dirty="0" smtClean="0">
                <a:cs typeface="Courier New" pitchFamily="49" charset="0"/>
              </a:rPr>
              <a:t>Sized to median of workloads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57800" y="3886200"/>
          <a:ext cx="3733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05000"/>
              </a:tblGrid>
              <a:tr h="476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Simulator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parameters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Remote DRAM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120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ns, 6.4 GB/s</a:t>
                      </a: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PCIe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120 ns, 1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GB/s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HyperTransport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60 ns, 4 GB/s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533400" y="13716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28888" y="6096000"/>
            <a:ext cx="3825086" cy="41549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Baseline: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M-median</a:t>
            </a:r>
            <a:r>
              <a:rPr lang="en-US" sz="2000" dirty="0">
                <a:latin typeface="Futura Bk" pitchFamily="34" charset="0"/>
              </a:rPr>
              <a:t> </a:t>
            </a:r>
            <a:r>
              <a:rPr lang="en-US" sz="2100" dirty="0">
                <a:latin typeface="Calibri" pitchFamily="34" charset="0"/>
              </a:rPr>
              <a:t>local + disk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160838" y="1219200"/>
            <a:ext cx="3363912" cy="4856163"/>
          </a:xfrm>
          <a:prstGeom prst="roundRect">
            <a:avLst>
              <a:gd name="adj" fmla="val 6171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096242" y="3581400"/>
            <a:ext cx="447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Calibri" pitchFamily="34" charset="0"/>
              </a:rPr>
              <a:t>8X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553442" y="4343400"/>
            <a:ext cx="447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2X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00600" y="1219200"/>
            <a:ext cx="2504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Calibri" pitchFamily="34" charset="0"/>
              </a:rPr>
              <a:t>Footprint &gt; </a:t>
            </a:r>
            <a:r>
              <a:rPr lang="en-US" dirty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M-median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3028950"/>
            <a:ext cx="434340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F25600"/>
                </a:solidFill>
                <a:latin typeface="Calibri" pitchFamily="34" charset="0"/>
              </a:rPr>
              <a:t>Performance 8X higher, close to ideal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572000" y="2286000"/>
            <a:ext cx="533400" cy="3429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600">
              <a:latin typeface="Futura Bk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19800" y="2286000"/>
            <a:ext cx="533400" cy="3733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600">
              <a:latin typeface="Futura Bk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553200" y="1600200"/>
            <a:ext cx="533400" cy="4419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600">
              <a:latin typeface="Futura B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6096000"/>
            <a:ext cx="6553200" cy="73866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100" dirty="0">
                <a:solidFill>
                  <a:srgbClr val="FF0000"/>
                </a:solidFill>
                <a:latin typeface="Calibri" pitchFamily="34" charset="0"/>
              </a:rPr>
              <a:t>FGRA slower on these memory intensive workloads</a:t>
            </a:r>
          </a:p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100" dirty="0">
                <a:solidFill>
                  <a:srgbClr val="FF0000"/>
                </a:solidFill>
                <a:latin typeface="Calibri" pitchFamily="34" charset="0"/>
              </a:rPr>
              <a:t>Locality is most important to performance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B3828-C8AB-479E-9EDB-67E3A012864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9" grpId="0"/>
      <p:bldP spid="11" grpId="0" animBg="1"/>
      <p:bldP spid="11" grpId="1" animBg="1"/>
      <p:bldP spid="12" grpId="0" animBg="1"/>
      <p:bldP spid="13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/ Cost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60838" y="1219200"/>
            <a:ext cx="3363912" cy="4856163"/>
          </a:xfrm>
          <a:prstGeom prst="roundRect">
            <a:avLst>
              <a:gd name="adj" fmla="val 6171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858000" y="3124200"/>
            <a:ext cx="76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Calibri" pitchFamily="34" charset="0"/>
              </a:rPr>
              <a:t>1.3X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467600" y="2971800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1.4X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00600" y="1219200"/>
            <a:ext cx="2504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Calibri" pitchFamily="34" charset="0"/>
              </a:rPr>
              <a:t>Footprint &gt; </a:t>
            </a:r>
            <a:r>
              <a:rPr lang="en-US" dirty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M-median</a:t>
            </a:r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2528888" y="6096000"/>
            <a:ext cx="3276218" cy="41549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Baseline: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M-max</a:t>
            </a:r>
            <a:r>
              <a:rPr lang="en-US" sz="2000" dirty="0">
                <a:latin typeface="Futura Bk" pitchFamily="34" charset="0"/>
              </a:rPr>
              <a:t> </a:t>
            </a:r>
            <a:r>
              <a:rPr lang="en-US" sz="2100" dirty="0">
                <a:latin typeface="Calibri" pitchFamily="34" charset="0"/>
              </a:rPr>
              <a:t>local + disk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6096000"/>
            <a:ext cx="6781800" cy="73866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</a:rPr>
              <a:t>able to provide consistently high performance / $</a:t>
            </a:r>
          </a:p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M-median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</a:rPr>
              <a:t>has significant drop-off on large workloads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Motivation: </a:t>
            </a:r>
            <a:r>
              <a:rPr lang="en-US" dirty="0" smtClean="0"/>
              <a:t>Impending memory capacity wall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Opportunity: </a:t>
            </a:r>
            <a:r>
              <a:rPr lang="en-US" dirty="0" smtClean="0"/>
              <a:t>Optimizing for the ensemble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Solution: </a:t>
            </a:r>
            <a:r>
              <a:rPr lang="en-US" dirty="0" smtClean="0"/>
              <a:t>Memory disaggregation</a:t>
            </a:r>
          </a:p>
          <a:p>
            <a:pPr lvl="1" eaLnBrk="1" hangingPunct="1"/>
            <a:r>
              <a:rPr lang="en-US" dirty="0" smtClean="0"/>
              <a:t>Transparent, commodity HW, high </a:t>
            </a:r>
            <a:r>
              <a:rPr lang="en-US" dirty="0" err="1" smtClean="0"/>
              <a:t>perf</a:t>
            </a:r>
            <a:r>
              <a:rPr lang="en-US" dirty="0" smtClean="0"/>
              <a:t>., low cost</a:t>
            </a:r>
          </a:p>
          <a:p>
            <a:pPr lvl="1" eaLnBrk="1" hangingPunct="1"/>
            <a:r>
              <a:rPr lang="en-US" dirty="0" smtClean="0"/>
              <a:t>Dedicated memory blade for expansion, sharing</a:t>
            </a:r>
          </a:p>
          <a:p>
            <a:pPr lvl="1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dirty="0" smtClean="0">
                <a:cs typeface="Courier New" pitchFamily="49" charset="0"/>
              </a:rPr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FGRA</a:t>
            </a:r>
            <a:r>
              <a:rPr lang="en-US" dirty="0" smtClean="0"/>
              <a:t> provide transparent support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Please see paper for more details!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Any questions?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000" smtClean="0"/>
              <a:t>ktlim@umich.edu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Motivation: The memory capacity wall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00050" y="5349875"/>
            <a:ext cx="8272463" cy="8223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40000"/>
              </a:lnSpc>
              <a:buFont typeface="Wingdings" pitchFamily="2" charset="2"/>
              <a:buChar char="ð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Memory capacity per core drop ~30% every 2 years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177925" y="1447800"/>
          <a:ext cx="6657975" cy="4108450"/>
        </p:xfrm>
        <a:graphic>
          <a:graphicData uri="http://schemas.openxmlformats.org/presentationml/2006/ole">
            <p:oleObj spid="_x0000_s1026" name="Worksheet" r:id="rId4" imgW="7143600" imgH="4409874" progId="Excel.Sheet.8">
              <p:embed followColorScheme="full"/>
            </p:oleObj>
          </a:graphicData>
        </a:graphic>
      </p:graphicFrame>
      <p:sp>
        <p:nvSpPr>
          <p:cNvPr id="1031" name="AutoShape 6"/>
          <p:cNvSpPr>
            <a:spLocks noChangeArrowheads="1"/>
          </p:cNvSpPr>
          <p:nvPr/>
        </p:nvSpPr>
        <p:spPr bwMode="auto">
          <a:xfrm rot="20270489" flipV="1">
            <a:off x="4867275" y="2936875"/>
            <a:ext cx="2806700" cy="200025"/>
          </a:xfrm>
          <a:prstGeom prst="rightArrow">
            <a:avLst>
              <a:gd name="adj1" fmla="val 38333"/>
              <a:gd name="adj2" fmla="val 5372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 rot="20956241" flipV="1">
            <a:off x="5024438" y="3695700"/>
            <a:ext cx="2600325" cy="201613"/>
          </a:xfrm>
          <a:prstGeom prst="rightArrow">
            <a:avLst>
              <a:gd name="adj1" fmla="val 38333"/>
              <a:gd name="adj2" fmla="val 5039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6096000" y="3195638"/>
            <a:ext cx="1143000" cy="2159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Futura Bk" pitchFamily="34" charset="0"/>
              </a:rPr>
              <a:t>Capacity Wall</a:t>
            </a:r>
          </a:p>
        </p:txBody>
      </p:sp>
      <p:cxnSp>
        <p:nvCxnSpPr>
          <p:cNvPr id="103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400801" y="3119437"/>
            <a:ext cx="304800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5" name="Straight Arrow Connector 15"/>
          <p:cNvCxnSpPr>
            <a:cxnSpLocks noChangeShapeType="1"/>
          </p:cNvCxnSpPr>
          <p:nvPr/>
        </p:nvCxnSpPr>
        <p:spPr bwMode="auto">
          <a:xfrm rot="5400000">
            <a:off x="6402388" y="3575050"/>
            <a:ext cx="304800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562975" cy="11430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latin typeface="Calibri" pitchFamily="34" charset="0"/>
              </a:rPr>
              <a:t>Opportunity: Optimizing for the ensemble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72463" cy="5257800"/>
          </a:xfrm>
        </p:spPr>
        <p:txBody>
          <a:bodyPr>
            <a:normAutofit fontScale="85000" lnSpcReduction="20000"/>
          </a:bodyPr>
          <a:lstStyle/>
          <a:p>
            <a:pPr marL="344488" indent="-344488" eaLnBrk="1" hangingPunct="1">
              <a:buFontTx/>
              <a:buNone/>
              <a:defRPr/>
            </a:pPr>
            <a:endParaRPr lang="en-US" sz="1000" dirty="0" smtClean="0"/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4488" indent="-344488" eaLnBrk="1" hangingPunct="1">
              <a:buFont typeface="Wingdings" pitchFamily="2" charset="2"/>
              <a:buChar char="ð"/>
              <a:defRPr/>
            </a:pP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Dynamic provisioning across </a:t>
            </a:r>
            <a:r>
              <a:rPr lang="en-US" sz="3000" u="sng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ensemble</a:t>
            </a: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</a:p>
          <a:p>
            <a:pPr marL="344488" indent="-344488" eaLnBrk="1" hangingPunct="1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	enables cost &amp; power savings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FF0000"/>
                </a:solidFill>
                <a:sym typeface="Wingdings" pitchFamily="2" charset="2"/>
              </a:rPr>
            </a:b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 l="21718" t="44035" r="50000" b="826"/>
          <a:stretch>
            <a:fillRect/>
          </a:stretch>
        </p:blipFill>
        <p:spPr bwMode="auto">
          <a:xfrm>
            <a:off x="5943600" y="2346325"/>
            <a:ext cx="2819400" cy="2606675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930275" y="1839913"/>
            <a:ext cx="3834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Intra-server variation (TPC-H, log scale)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334000" y="1839913"/>
            <a:ext cx="3770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Inter-server variation (rendering farm)</a:t>
            </a:r>
          </a:p>
        </p:txBody>
      </p:sp>
      <p:pic>
        <p:nvPicPr>
          <p:cNvPr id="8201" name="Picture 10" descr="TPC H Queries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5486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34200" y="5029200"/>
            <a:ext cx="990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Time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4488" indent="-344488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Goal: Expand capacity &amp; provision for typical usage</a:t>
            </a:r>
          </a:p>
          <a:p>
            <a:pPr marL="344488" indent="-344488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344488" indent="-344488" eaLnBrk="1" hangingPunct="1">
              <a:lnSpc>
                <a:spcPct val="80000"/>
              </a:lnSpc>
              <a:defRPr/>
            </a:pPr>
            <a:r>
              <a:rPr lang="en-US" dirty="0" smtClean="0"/>
              <a:t>New architectural building block: memory blade</a:t>
            </a:r>
          </a:p>
          <a:p>
            <a:pPr marL="687388" lvl="1" indent="-344488" eaLnBrk="1" hangingPunct="1">
              <a:lnSpc>
                <a:spcPct val="80000"/>
              </a:lnSpc>
              <a:defRPr/>
            </a:pPr>
            <a:r>
              <a:rPr lang="en-US" dirty="0" smtClean="0"/>
              <a:t>Breaks traditional compute-memory co-location</a:t>
            </a:r>
          </a:p>
          <a:p>
            <a:pPr marL="687388" lvl="1" indent="-344488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marL="344488" indent="-344488" eaLnBrk="1" hangingPunct="1">
              <a:lnSpc>
                <a:spcPct val="80000"/>
              </a:lnSpc>
              <a:defRPr/>
            </a:pPr>
            <a:r>
              <a:rPr lang="en-US" dirty="0" smtClean="0"/>
              <a:t>Two architectures for transparent </a:t>
            </a:r>
            <a:r>
              <a:rPr lang="en-US" dirty="0" err="1" smtClean="0"/>
              <a:t>mem</a:t>
            </a:r>
            <a:r>
              <a:rPr lang="en-US" dirty="0" smtClean="0"/>
              <a:t>. expansion</a:t>
            </a:r>
          </a:p>
          <a:p>
            <a:pPr marL="687388" lvl="1" indent="-344488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marL="344488" indent="-344488" eaLnBrk="1" hangingPunct="1">
              <a:lnSpc>
                <a:spcPct val="7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Capacity expansion:</a:t>
            </a:r>
          </a:p>
          <a:p>
            <a:pPr marL="687388" lvl="1" indent="-344488" eaLnBrk="1" hangingPunct="1">
              <a:lnSpc>
                <a:spcPct val="70000"/>
              </a:lnSpc>
              <a:defRPr/>
            </a:pPr>
            <a:r>
              <a:rPr lang="en-US" dirty="0" smtClean="0"/>
              <a:t>8x performance over provisioning for median usage</a:t>
            </a:r>
          </a:p>
          <a:p>
            <a:pPr marL="687388" lvl="1" indent="-344488" eaLnBrk="1" hangingPunct="1">
              <a:lnSpc>
                <a:spcPct val="70000"/>
              </a:lnSpc>
              <a:defRPr/>
            </a:pPr>
            <a:r>
              <a:rPr lang="en-US" dirty="0" smtClean="0"/>
              <a:t>Higher consolidation</a:t>
            </a:r>
          </a:p>
          <a:p>
            <a:pPr marL="344488" indent="-344488" eaLnBrk="1" hangingPunct="1">
              <a:lnSpc>
                <a:spcPct val="7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Capacity sharing:</a:t>
            </a:r>
          </a:p>
          <a:p>
            <a:pPr marL="687388" lvl="1" indent="-344488" eaLnBrk="1" hangingPunct="1">
              <a:lnSpc>
                <a:spcPct val="70000"/>
              </a:lnSpc>
              <a:defRPr/>
            </a:pPr>
            <a:r>
              <a:rPr lang="en-US" dirty="0" smtClean="0"/>
              <a:t>Lower power and costs</a:t>
            </a:r>
          </a:p>
          <a:p>
            <a:pPr marL="687388" lvl="1" indent="-344488" eaLnBrk="1" hangingPunct="1">
              <a:lnSpc>
                <a:spcPct val="70000"/>
              </a:lnSpc>
              <a:defRPr/>
            </a:pPr>
            <a:r>
              <a:rPr lang="en-US" dirty="0" smtClean="0"/>
              <a:t>Better performance / dollar</a:t>
            </a:r>
          </a:p>
          <a:p>
            <a:pPr marL="344488" indent="-344488" eaLnBrk="1" hangingPunct="1">
              <a:lnSpc>
                <a:spcPct val="70000"/>
              </a:lnSpc>
              <a:defRPr/>
            </a:pPr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2" eaLnBrk="1" hangingPunct="1"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Disaggregated memory architecture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Concept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Challenges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Architecture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Methodology and results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Conclusion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14"/>
          <p:cNvSpPr>
            <a:spLocks noChangeShapeType="1"/>
          </p:cNvSpPr>
          <p:nvPr/>
        </p:nvSpPr>
        <p:spPr bwMode="auto">
          <a:xfrm>
            <a:off x="4648200" y="4953000"/>
            <a:ext cx="838200" cy="0"/>
          </a:xfrm>
          <a:prstGeom prst="line">
            <a:avLst/>
          </a:prstGeom>
          <a:noFill/>
          <a:ln w="1270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Rectangle 19"/>
          <p:cNvSpPr>
            <a:spLocks noChangeArrowheads="1"/>
          </p:cNvSpPr>
          <p:nvPr/>
        </p:nvSpPr>
        <p:spPr bwMode="auto">
          <a:xfrm>
            <a:off x="4362450" y="2133600"/>
            <a:ext cx="361950" cy="35052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6"/>
            </a:solidFill>
            <a:miter lim="800000"/>
            <a:headEnd/>
            <a:tailEnd/>
          </a:ln>
        </p:spPr>
        <p:txBody>
          <a:bodyPr vert="wordArtVert" wrap="none" lIns="0" rIns="0" anchor="ctr" anchorCtr="1"/>
          <a:lstStyle/>
          <a:p>
            <a:pPr>
              <a:defRPr/>
            </a:pPr>
            <a:endParaRPr lang="en-US" sz="2000" spc="-500" dirty="0">
              <a:latin typeface="Futura Bk" pitchFamily="34" charset="0"/>
            </a:endParaRP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Disaggregated memory concept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38200" y="5943600"/>
            <a:ext cx="4343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100" dirty="0">
                <a:solidFill>
                  <a:srgbClr val="FF0000"/>
                </a:solidFill>
                <a:latin typeface="Calibri" pitchFamily="34" charset="0"/>
              </a:rPr>
              <a:t>Break CPU-memory </a:t>
            </a:r>
            <a:r>
              <a:rPr lang="en-US" sz="2100" dirty="0" smtClean="0">
                <a:solidFill>
                  <a:srgbClr val="FF0000"/>
                </a:solidFill>
                <a:latin typeface="Calibri" pitchFamily="34" charset="0"/>
              </a:rPr>
              <a:t>co-location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/>
            </a:r>
            <a:br>
              <a:rPr lang="en-US" sz="21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</a:br>
            <a:endParaRPr lang="en-US" sz="2100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19200" y="5029200"/>
            <a:ext cx="3048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6"/>
                </a:solidFill>
                <a:latin typeface="Calibri" pitchFamily="34" charset="0"/>
              </a:rPr>
              <a:t>Leverage fast, shared communication fabrics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486400" y="6172200"/>
            <a:ext cx="18288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solidFill>
                  <a:schemeClr val="accent1"/>
                </a:solidFill>
                <a:latin typeface="Calibri" pitchFamily="34" charset="0"/>
              </a:rPr>
              <a:t>Memory blade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00200" y="1295400"/>
            <a:ext cx="59436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latin typeface="Calibri" pitchFamily="34" charset="0"/>
              </a:rPr>
              <a:t>Blade systems with disaggregated memory</a:t>
            </a: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3752850" y="2514600"/>
            <a:ext cx="687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3657600" y="3886200"/>
            <a:ext cx="727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648200" y="2514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4724400" y="3886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524000" y="1828800"/>
            <a:ext cx="2228850" cy="1371600"/>
            <a:chOff x="1524000" y="2057400"/>
            <a:chExt cx="2228850" cy="1371600"/>
          </a:xfrm>
        </p:grpSpPr>
        <p:sp>
          <p:nvSpPr>
            <p:cNvPr id="12340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07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11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524000" y="3276600"/>
            <a:ext cx="2228850" cy="1371600"/>
            <a:chOff x="1524000" y="2057400"/>
            <a:chExt cx="2228850" cy="1371600"/>
          </a:xfrm>
        </p:grpSpPr>
        <p:sp>
          <p:nvSpPr>
            <p:cNvPr id="12336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14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sp>
        <p:nvSpPr>
          <p:cNvPr id="12332" name="Rectangle 18"/>
          <p:cNvSpPr>
            <a:spLocks noChangeArrowheads="1"/>
          </p:cNvSpPr>
          <p:nvPr/>
        </p:nvSpPr>
        <p:spPr bwMode="auto">
          <a:xfrm flipH="1">
            <a:off x="5334000" y="1828800"/>
            <a:ext cx="222885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06438">
              <a:lnSpc>
                <a:spcPct val="110000"/>
              </a:lnSpc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 flipH="1">
            <a:off x="5505450" y="2133600"/>
            <a:ext cx="10668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CPUs</a:t>
            </a:r>
          </a:p>
        </p:txBody>
      </p:sp>
      <p:sp>
        <p:nvSpPr>
          <p:cNvPr id="126" name="Rectangle 20"/>
          <p:cNvSpPr>
            <a:spLocks noChangeArrowheads="1"/>
          </p:cNvSpPr>
          <p:nvPr/>
        </p:nvSpPr>
        <p:spPr bwMode="auto">
          <a:xfrm flipH="1">
            <a:off x="6724650" y="2212848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27" name="Rectangle 20"/>
          <p:cNvSpPr>
            <a:spLocks noChangeArrowheads="1"/>
          </p:cNvSpPr>
          <p:nvPr/>
        </p:nvSpPr>
        <p:spPr bwMode="auto">
          <a:xfrm flipH="1">
            <a:off x="6724650" y="2517648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 flipH="1">
            <a:off x="5334000" y="3276600"/>
            <a:ext cx="2228850" cy="1371600"/>
            <a:chOff x="1524000" y="2057400"/>
            <a:chExt cx="2228850" cy="1371600"/>
          </a:xfrm>
        </p:grpSpPr>
        <p:sp>
          <p:nvSpPr>
            <p:cNvPr id="12328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30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34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sp>
        <p:nvSpPr>
          <p:cNvPr id="12306" name="Line 14"/>
          <p:cNvSpPr>
            <a:spLocks noChangeShapeType="1"/>
          </p:cNvSpPr>
          <p:nvPr/>
        </p:nvSpPr>
        <p:spPr bwMode="auto">
          <a:xfrm>
            <a:off x="4648200" y="4953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5334000" y="4724400"/>
            <a:ext cx="222885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06438">
              <a:lnSpc>
                <a:spcPct val="110000"/>
              </a:lnSpc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73" name="Rectangle 20"/>
          <p:cNvSpPr>
            <a:spLocks noChangeArrowheads="1"/>
          </p:cNvSpPr>
          <p:nvPr/>
        </p:nvSpPr>
        <p:spPr bwMode="auto">
          <a:xfrm>
            <a:off x="6724650" y="2822448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>
            <a:off x="6724650" y="3343275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75" name="Rectangle 20"/>
          <p:cNvSpPr>
            <a:spLocks noChangeArrowheads="1"/>
          </p:cNvSpPr>
          <p:nvPr/>
        </p:nvSpPr>
        <p:spPr bwMode="auto">
          <a:xfrm>
            <a:off x="6724650" y="4276725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2314" name="Rectangle 175"/>
          <p:cNvSpPr>
            <a:spLocks noChangeArrowheads="1"/>
          </p:cNvSpPr>
          <p:nvPr/>
        </p:nvSpPr>
        <p:spPr bwMode="auto">
          <a:xfrm>
            <a:off x="5410200" y="5257800"/>
            <a:ext cx="304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Calibri" pitchFamily="34" charset="0"/>
            </a:endParaRPr>
          </a:p>
        </p:txBody>
      </p:sp>
      <p:cxnSp>
        <p:nvCxnSpPr>
          <p:cNvPr id="12317" name="AutoShape 22"/>
          <p:cNvCxnSpPr>
            <a:cxnSpLocks noChangeShapeType="1"/>
          </p:cNvCxnSpPr>
          <p:nvPr/>
        </p:nvCxnSpPr>
        <p:spPr bwMode="auto">
          <a:xfrm rot="10800000">
            <a:off x="6629400" y="5257800"/>
            <a:ext cx="152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8" name="AutoShape 22"/>
          <p:cNvCxnSpPr>
            <a:cxnSpLocks noChangeShapeType="1"/>
          </p:cNvCxnSpPr>
          <p:nvPr/>
        </p:nvCxnSpPr>
        <p:spPr bwMode="auto">
          <a:xfrm rot="10800000">
            <a:off x="6629400" y="5862638"/>
            <a:ext cx="1524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9" name="AutoShape 22"/>
          <p:cNvCxnSpPr>
            <a:cxnSpLocks noChangeShapeType="1"/>
          </p:cNvCxnSpPr>
          <p:nvPr/>
        </p:nvCxnSpPr>
        <p:spPr bwMode="auto">
          <a:xfrm rot="10800000">
            <a:off x="6626352" y="4959351"/>
            <a:ext cx="155448" cy="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Straight Connector 191"/>
          <p:cNvCxnSpPr>
            <a:cxnSpLocks noChangeShapeType="1"/>
          </p:cNvCxnSpPr>
          <p:nvPr/>
        </p:nvCxnSpPr>
        <p:spPr bwMode="auto">
          <a:xfrm rot="5400000">
            <a:off x="5334000" y="5410200"/>
            <a:ext cx="914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2" name="Straight Connector 193"/>
          <p:cNvCxnSpPr>
            <a:cxnSpLocks noChangeShapeType="1"/>
          </p:cNvCxnSpPr>
          <p:nvPr/>
        </p:nvCxnSpPr>
        <p:spPr bwMode="auto">
          <a:xfrm rot="10800000">
            <a:off x="5788152" y="5861304"/>
            <a:ext cx="15544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3" name="Straight Connector 197"/>
          <p:cNvCxnSpPr>
            <a:cxnSpLocks noChangeShapeType="1"/>
          </p:cNvCxnSpPr>
          <p:nvPr/>
        </p:nvCxnSpPr>
        <p:spPr bwMode="auto">
          <a:xfrm rot="10800000">
            <a:off x="5788152" y="5567363"/>
            <a:ext cx="15544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4" name="Straight Connector 200"/>
          <p:cNvCxnSpPr>
            <a:cxnSpLocks noChangeShapeType="1"/>
          </p:cNvCxnSpPr>
          <p:nvPr/>
        </p:nvCxnSpPr>
        <p:spPr bwMode="auto">
          <a:xfrm rot="10800000">
            <a:off x="5791200" y="5262563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5" name="Straight Connector 203"/>
          <p:cNvCxnSpPr>
            <a:cxnSpLocks noChangeShapeType="1"/>
          </p:cNvCxnSpPr>
          <p:nvPr/>
        </p:nvCxnSpPr>
        <p:spPr bwMode="auto">
          <a:xfrm rot="10800000">
            <a:off x="5788152" y="4956048"/>
            <a:ext cx="15544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6" name="Straight Connector 206"/>
          <p:cNvCxnSpPr>
            <a:cxnSpLocks noChangeShapeType="1"/>
            <a:endCxn id="12314" idx="3"/>
          </p:cNvCxnSpPr>
          <p:nvPr/>
        </p:nvCxnSpPr>
        <p:spPr bwMode="auto">
          <a:xfrm rot="10800000">
            <a:off x="5715000" y="5410200"/>
            <a:ext cx="76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0" name="AutoShape 22"/>
          <p:cNvCxnSpPr>
            <a:cxnSpLocks noChangeShapeType="1"/>
          </p:cNvCxnSpPr>
          <p:nvPr/>
        </p:nvCxnSpPr>
        <p:spPr bwMode="auto">
          <a:xfrm rot="10800000">
            <a:off x="6629400" y="5557838"/>
            <a:ext cx="1524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4362450" y="2133600"/>
            <a:ext cx="361950" cy="350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lIns="0" rIns="0" anchor="ctr" anchorCtr="1"/>
          <a:lstStyle/>
          <a:p>
            <a:pPr>
              <a:defRPr/>
            </a:pPr>
            <a:r>
              <a:rPr lang="en-US" sz="2800" dirty="0">
                <a:latin typeface="Calibri" pitchFamily="34" charset="0"/>
              </a:rPr>
              <a:t>Backplane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F88EE-D72F-487A-A9AB-74C49DF225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1676400" y="1905000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1676400" y="2819400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69" name="Rectangle 20"/>
          <p:cNvSpPr>
            <a:spLocks noChangeArrowheads="1"/>
          </p:cNvSpPr>
          <p:nvPr/>
        </p:nvSpPr>
        <p:spPr bwMode="auto">
          <a:xfrm flipH="1">
            <a:off x="6724650" y="1905000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70" name="Rectangle 20"/>
          <p:cNvSpPr>
            <a:spLocks noChangeArrowheads="1"/>
          </p:cNvSpPr>
          <p:nvPr/>
        </p:nvSpPr>
        <p:spPr bwMode="auto">
          <a:xfrm>
            <a:off x="1676400" y="3352800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171" name="Rectangle 20"/>
          <p:cNvSpPr>
            <a:spLocks noChangeArrowheads="1"/>
          </p:cNvSpPr>
          <p:nvPr/>
        </p:nvSpPr>
        <p:spPr bwMode="auto">
          <a:xfrm>
            <a:off x="1676400" y="4267200"/>
            <a:ext cx="685800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14600" y="1295400"/>
            <a:ext cx="41148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latin typeface="Calibri" pitchFamily="34" charset="0"/>
              </a:rPr>
              <a:t>Conventional blade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6823 0.4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6823 0.3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6823 0.3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823 0.213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1878E-6 L 0.00434 0.422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9334E-6 L 0.00434 0.333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9584E-6 L 0.00434 0.30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5273E-7 L 0.00434 0.211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94" grpId="0"/>
      <p:bldP spid="94" grpId="1"/>
      <p:bldP spid="102" grpId="0"/>
      <p:bldP spid="208" grpId="0"/>
      <p:bldP spid="99" grpId="0"/>
      <p:bldP spid="12306" grpId="0" animBg="1"/>
      <p:bldP spid="12307" grpId="0" animBg="1"/>
      <p:bldP spid="173" grpId="0" animBg="1"/>
      <p:bldP spid="174" grpId="0" animBg="1"/>
      <p:bldP spid="175" grpId="0" animBg="1"/>
      <p:bldP spid="12314" grpId="0" animBg="1"/>
      <p:bldP spid="57" grpId="0" animBg="1"/>
      <p:bldP spid="58" grpId="0" animBg="1"/>
      <p:bldP spid="69" grpId="0" animBg="1"/>
      <p:bldP spid="170" grpId="0" animBg="1"/>
      <p:bldP spid="171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47800"/>
            <a:ext cx="8272463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Transparent expansion </a:t>
            </a:r>
            <a:r>
              <a:rPr lang="en-US" smtClean="0"/>
              <a:t>to app., </a:t>
            </a:r>
            <a:r>
              <a:rPr lang="en-US" dirty="0" smtClean="0"/>
              <a:t>OS</a:t>
            </a:r>
          </a:p>
          <a:p>
            <a:pPr marL="576263" lvl="1" indent="-233363">
              <a:defRPr/>
            </a:pPr>
            <a:r>
              <a:rPr lang="en-US" dirty="0" smtClean="0"/>
              <a:t>Solution 1: Leverage coherency</a:t>
            </a:r>
          </a:p>
          <a:p>
            <a:pPr marL="576263" lvl="1" indent="-233363">
              <a:defRPr/>
            </a:pPr>
            <a:r>
              <a:rPr lang="en-US" dirty="0" smtClean="0"/>
              <a:t>Solution 2: Leverage hypervisor</a:t>
            </a:r>
          </a:p>
          <a:p>
            <a:pPr>
              <a:defRPr/>
            </a:pPr>
            <a:r>
              <a:rPr lang="en-US" dirty="0" smtClean="0"/>
              <a:t>Commodity-based hardware</a:t>
            </a:r>
          </a:p>
          <a:p>
            <a:pPr>
              <a:defRPr/>
            </a:pPr>
            <a:r>
              <a:rPr lang="en-US" dirty="0" smtClean="0"/>
              <a:t>Match right-sized, conventional systems</a:t>
            </a:r>
          </a:p>
          <a:p>
            <a:pPr lvl="1">
              <a:defRPr/>
            </a:pPr>
            <a:r>
              <a:rPr lang="en-US" dirty="0" smtClean="0"/>
              <a:t>Performance</a:t>
            </a:r>
          </a:p>
          <a:p>
            <a:pPr lvl="1">
              <a:defRPr/>
            </a:pPr>
            <a:r>
              <a:rPr lang="en-US" dirty="0" smtClean="0"/>
              <a:t>Cost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96000" y="2097088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10200" y="1295400"/>
            <a:ext cx="125386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000" u="sng" dirty="0">
                <a:latin typeface="Calibri" pitchFamily="34" charset="0"/>
              </a:rPr>
              <a:t>Backplane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35725" y="1676400"/>
            <a:ext cx="955675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000" u="sng">
                <a:latin typeface="Calibri" pitchFamily="34" charset="0"/>
              </a:rPr>
              <a:t>Memory</a:t>
            </a:r>
            <a:br>
              <a:rPr lang="en-US" sz="2000" u="sng">
                <a:latin typeface="Calibri" pitchFamily="34" charset="0"/>
              </a:rPr>
            </a:br>
            <a:r>
              <a:rPr lang="en-US" sz="2000" u="sng">
                <a:latin typeface="Calibri" pitchFamily="34" charset="0"/>
              </a:rPr>
              <a:t>blade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505200" y="1295400"/>
            <a:ext cx="178491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000" u="sng" dirty="0">
                <a:latin typeface="Calibri" pitchFamily="34" charset="0"/>
              </a:rPr>
              <a:t>Compute Blade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5486400" y="2719388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00200" y="2182813"/>
            <a:ext cx="1295400" cy="331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000" dirty="0">
                <a:latin typeface="Calibri" pitchFamily="34" charset="0"/>
              </a:rPr>
              <a:t>OS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00200" y="1752600"/>
            <a:ext cx="1295400" cy="430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000" dirty="0">
                <a:latin typeface="Calibri" pitchFamily="34" charset="0"/>
              </a:rPr>
              <a:t>App</a:t>
            </a:r>
          </a:p>
        </p:txBody>
      </p:sp>
      <p:sp>
        <p:nvSpPr>
          <p:cNvPr id="13324" name="Rectangle 22"/>
          <p:cNvSpPr>
            <a:spLocks noChangeArrowheads="1"/>
          </p:cNvSpPr>
          <p:nvPr/>
        </p:nvSpPr>
        <p:spPr bwMode="auto">
          <a:xfrm>
            <a:off x="1371600" y="1295400"/>
            <a:ext cx="173015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000" u="sng" dirty="0">
                <a:latin typeface="Calibri" pitchFamily="34" charset="0"/>
              </a:rPr>
              <a:t>Software Stack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00200" y="2514600"/>
            <a:ext cx="12954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000" dirty="0">
                <a:latin typeface="Calibri" pitchFamily="34" charset="0"/>
              </a:rPr>
              <a:t>Hypervisor</a:t>
            </a:r>
          </a:p>
        </p:txBody>
      </p:sp>
      <p:sp>
        <p:nvSpPr>
          <p:cNvPr id="13326" name="Rectangle 9"/>
          <p:cNvSpPr>
            <a:spLocks noChangeArrowheads="1"/>
          </p:cNvSpPr>
          <p:nvPr/>
        </p:nvSpPr>
        <p:spPr bwMode="auto">
          <a:xfrm>
            <a:off x="5883275" y="1676400"/>
            <a:ext cx="212725" cy="137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3276600" y="1676400"/>
            <a:ext cx="2228850" cy="1371600"/>
            <a:chOff x="1524000" y="2057400"/>
            <a:chExt cx="2228850" cy="1371600"/>
          </a:xfrm>
        </p:grpSpPr>
        <p:sp>
          <p:nvSpPr>
            <p:cNvPr id="13328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9AF69-19B0-4A7A-A5BC-B76D782C11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memory blade design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724400" y="1839913"/>
            <a:ext cx="29757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100" u="sng" dirty="0">
                <a:solidFill>
                  <a:schemeClr val="accent1"/>
                </a:solidFill>
                <a:latin typeface="Calibri" pitchFamily="34" charset="0"/>
              </a:rPr>
              <a:t>Memory blade (enlarged)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657600" y="2286000"/>
            <a:ext cx="4735513" cy="2590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utura Bk" pitchFamily="34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567238" y="2635250"/>
            <a:ext cx="0" cy="155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427413" y="2514600"/>
            <a:ext cx="230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5" name="Group 149"/>
          <p:cNvGrpSpPr>
            <a:grpSpLocks/>
          </p:cNvGrpSpPr>
          <p:nvPr/>
        </p:nvGrpSpPr>
        <p:grpSpPr bwMode="auto">
          <a:xfrm>
            <a:off x="2719388" y="2497138"/>
            <a:ext cx="593725" cy="931862"/>
            <a:chOff x="2719388" y="2497138"/>
            <a:chExt cx="593725" cy="931862"/>
          </a:xfrm>
        </p:grpSpPr>
        <p:sp>
          <p:nvSpPr>
            <p:cNvPr id="14406" name="Line 11"/>
            <p:cNvSpPr>
              <a:spLocks noChangeShapeType="1"/>
            </p:cNvSpPr>
            <p:nvPr/>
          </p:nvSpPr>
          <p:spPr bwMode="auto">
            <a:xfrm>
              <a:off x="2719388" y="2497138"/>
              <a:ext cx="5745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12"/>
            <p:cNvSpPr>
              <a:spLocks noChangeShapeType="1"/>
            </p:cNvSpPr>
            <p:nvPr/>
          </p:nvSpPr>
          <p:spPr bwMode="auto">
            <a:xfrm>
              <a:off x="2738540" y="2819400"/>
              <a:ext cx="5745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13"/>
            <p:cNvSpPr>
              <a:spLocks noChangeShapeType="1"/>
            </p:cNvSpPr>
            <p:nvPr/>
          </p:nvSpPr>
          <p:spPr bwMode="auto">
            <a:xfrm>
              <a:off x="2738540" y="3124200"/>
              <a:ext cx="5745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14"/>
            <p:cNvSpPr>
              <a:spLocks noChangeShapeType="1"/>
            </p:cNvSpPr>
            <p:nvPr/>
          </p:nvSpPr>
          <p:spPr bwMode="auto">
            <a:xfrm>
              <a:off x="2738540" y="3429000"/>
              <a:ext cx="5745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3230563" y="2286000"/>
            <a:ext cx="274637" cy="2590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Backplane</a:t>
            </a:r>
            <a:endParaRPr lang="en-US" sz="2000" spc="-400" dirty="0">
              <a:latin typeface="Calibri" pitchFamily="34" charset="0"/>
            </a:endParaRPr>
          </a:p>
        </p:txBody>
      </p:sp>
      <p:sp>
        <p:nvSpPr>
          <p:cNvPr id="14347" name="AutoShape 20"/>
          <p:cNvSpPr>
            <a:spLocks noChangeArrowheads="1"/>
          </p:cNvSpPr>
          <p:nvPr/>
        </p:nvSpPr>
        <p:spPr bwMode="auto">
          <a:xfrm>
            <a:off x="3744913" y="2384425"/>
            <a:ext cx="1828800" cy="6635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06438"/>
            <a:r>
              <a:rPr lang="en-US" dirty="0">
                <a:latin typeface="Calibri" pitchFamily="34" charset="0"/>
              </a:rPr>
              <a:t>Protocol engine</a:t>
            </a:r>
          </a:p>
        </p:txBody>
      </p:sp>
      <p:sp>
        <p:nvSpPr>
          <p:cNvPr id="14348" name="AutoShape 21"/>
          <p:cNvSpPr>
            <a:spLocks noChangeArrowheads="1"/>
          </p:cNvSpPr>
          <p:nvPr/>
        </p:nvSpPr>
        <p:spPr bwMode="auto">
          <a:xfrm>
            <a:off x="3744913" y="32004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06438"/>
            <a:r>
              <a:rPr lang="en-US" dirty="0">
                <a:latin typeface="Calibri" pitchFamily="34" charset="0"/>
              </a:rPr>
              <a:t>Memory controller</a:t>
            </a:r>
          </a:p>
        </p:txBody>
      </p:sp>
      <p:sp>
        <p:nvSpPr>
          <p:cNvPr id="14349" name="AutoShape 23"/>
          <p:cNvSpPr>
            <a:spLocks noChangeArrowheads="1"/>
          </p:cNvSpPr>
          <p:nvPr/>
        </p:nvSpPr>
        <p:spPr bwMode="auto">
          <a:xfrm>
            <a:off x="3744913" y="40386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06438"/>
            <a:r>
              <a:rPr lang="en-US">
                <a:latin typeface="Calibri" pitchFamily="34" charset="0"/>
              </a:rPr>
              <a:t>Address mapping</a:t>
            </a:r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5764213" y="2478088"/>
            <a:ext cx="114300" cy="4572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utura Bk" pitchFamily="34" charset="0"/>
            </a:endParaRPr>
          </a:p>
        </p:txBody>
      </p:sp>
      <p:sp>
        <p:nvSpPr>
          <p:cNvPr id="14351" name="Rectangle 26"/>
          <p:cNvSpPr>
            <a:spLocks noChangeArrowheads="1"/>
          </p:cNvSpPr>
          <p:nvPr/>
        </p:nvSpPr>
        <p:spPr bwMode="auto">
          <a:xfrm>
            <a:off x="5764213" y="4170363"/>
            <a:ext cx="114300" cy="4572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utura Bk" pitchFamily="34" charset="0"/>
            </a:endParaRPr>
          </a:p>
        </p:txBody>
      </p:sp>
      <p:cxnSp>
        <p:nvCxnSpPr>
          <p:cNvPr id="14352" name="AutoShape 32"/>
          <p:cNvCxnSpPr>
            <a:cxnSpLocks noChangeShapeType="1"/>
            <a:stCxn id="14348" idx="3"/>
            <a:endCxn id="14350" idx="1"/>
          </p:cNvCxnSpPr>
          <p:nvPr/>
        </p:nvCxnSpPr>
        <p:spPr bwMode="auto">
          <a:xfrm flipV="1">
            <a:off x="5573713" y="2706688"/>
            <a:ext cx="190500" cy="8366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" name="AutoShape 33"/>
          <p:cNvCxnSpPr>
            <a:cxnSpLocks noChangeShapeType="1"/>
            <a:stCxn id="14348" idx="3"/>
            <a:endCxn id="14364" idx="1"/>
          </p:cNvCxnSpPr>
          <p:nvPr/>
        </p:nvCxnSpPr>
        <p:spPr bwMode="auto">
          <a:xfrm flipV="1">
            <a:off x="5573713" y="3538538"/>
            <a:ext cx="187325" cy="47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54" name="AutoShape 34"/>
          <p:cNvCxnSpPr>
            <a:cxnSpLocks noChangeShapeType="1"/>
            <a:stCxn id="14348" idx="3"/>
            <a:endCxn id="14351" idx="1"/>
          </p:cNvCxnSpPr>
          <p:nvPr/>
        </p:nvCxnSpPr>
        <p:spPr bwMode="auto">
          <a:xfrm>
            <a:off x="5573713" y="3543300"/>
            <a:ext cx="190500" cy="8556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355" name="AutoShape 36"/>
          <p:cNvCxnSpPr>
            <a:cxnSpLocks noChangeShapeType="1"/>
            <a:stCxn id="14350" idx="3"/>
          </p:cNvCxnSpPr>
          <p:nvPr/>
        </p:nvCxnSpPr>
        <p:spPr bwMode="auto">
          <a:xfrm flipV="1">
            <a:off x="5878513" y="2705100"/>
            <a:ext cx="2362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6" name="AutoShape 37"/>
          <p:cNvCxnSpPr>
            <a:cxnSpLocks noChangeShapeType="1"/>
            <a:stCxn id="14364" idx="3"/>
          </p:cNvCxnSpPr>
          <p:nvPr/>
        </p:nvCxnSpPr>
        <p:spPr bwMode="auto">
          <a:xfrm>
            <a:off x="5761038" y="3538538"/>
            <a:ext cx="2371725" cy="4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7" name="AutoShape 38"/>
          <p:cNvCxnSpPr>
            <a:cxnSpLocks noChangeShapeType="1"/>
            <a:stCxn id="14351" idx="3"/>
          </p:cNvCxnSpPr>
          <p:nvPr/>
        </p:nvCxnSpPr>
        <p:spPr bwMode="auto">
          <a:xfrm flipV="1">
            <a:off x="5878513" y="4381500"/>
            <a:ext cx="2362200" cy="174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Rounded Rectangular Callout 67"/>
          <p:cNvSpPr/>
          <p:nvPr/>
        </p:nvSpPr>
        <p:spPr bwMode="auto">
          <a:xfrm>
            <a:off x="5638800" y="5181600"/>
            <a:ext cx="2971800" cy="1219200"/>
          </a:xfrm>
          <a:prstGeom prst="wedgeRoundRectCallout">
            <a:avLst>
              <a:gd name="adj1" fmla="val -32437"/>
              <a:gd name="adj2" fmla="val -876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Cost: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Leverage sweet-spot of RAM pricing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Calibri" pitchFamily="34" charset="0"/>
              </a:rPr>
              <a:t>Other optimizations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3657600" y="5181600"/>
            <a:ext cx="2667000" cy="1066800"/>
          </a:xfrm>
          <a:prstGeom prst="wedgeRoundRectCallout">
            <a:avLst>
              <a:gd name="adj1" fmla="val -20384"/>
              <a:gd name="adj2" fmla="val -965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Transparency: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Enforces allocation, isolation, and mapping</a:t>
            </a: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914400" y="5181600"/>
            <a:ext cx="2743200" cy="762000"/>
          </a:xfrm>
          <a:prstGeom prst="wedgeRoundRectCallout">
            <a:avLst>
              <a:gd name="adj1" fmla="val 53186"/>
              <a:gd name="adj2" fmla="val -2242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Cost: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Handles dynamic memory partitioning</a:t>
            </a:r>
          </a:p>
        </p:txBody>
      </p:sp>
      <p:grpSp>
        <p:nvGrpSpPr>
          <p:cNvPr id="14361" name="Group 114"/>
          <p:cNvGrpSpPr>
            <a:grpSpLocks/>
          </p:cNvGrpSpPr>
          <p:nvPr/>
        </p:nvGrpSpPr>
        <p:grpSpPr bwMode="auto">
          <a:xfrm>
            <a:off x="6021388" y="2362200"/>
            <a:ext cx="2219325" cy="685800"/>
            <a:chOff x="6010274" y="2438400"/>
            <a:chExt cx="2219325" cy="685800"/>
          </a:xfrm>
        </p:grpSpPr>
        <p:sp>
          <p:nvSpPr>
            <p:cNvPr id="100" name="Rectangle 20"/>
            <p:cNvSpPr>
              <a:spLocks noChangeArrowheads="1"/>
            </p:cNvSpPr>
            <p:nvPr/>
          </p:nvSpPr>
          <p:spPr bwMode="auto">
            <a:xfrm rot="16200000">
              <a:off x="5824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01" name="Rectangle 20"/>
            <p:cNvSpPr>
              <a:spLocks noChangeArrowheads="1"/>
            </p:cNvSpPr>
            <p:nvPr/>
          </p:nvSpPr>
          <p:spPr bwMode="auto">
            <a:xfrm rot="16200000">
              <a:off x="6205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 rot="16200000">
              <a:off x="6586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03" name="Rectangle 20"/>
            <p:cNvSpPr>
              <a:spLocks noChangeArrowheads="1"/>
            </p:cNvSpPr>
            <p:nvPr/>
          </p:nvSpPr>
          <p:spPr bwMode="auto">
            <a:xfrm rot="16200000">
              <a:off x="6967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04" name="Rectangle 20"/>
            <p:cNvSpPr>
              <a:spLocks noChangeArrowheads="1"/>
            </p:cNvSpPr>
            <p:nvPr/>
          </p:nvSpPr>
          <p:spPr bwMode="auto">
            <a:xfrm rot="16200000">
              <a:off x="7348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05" name="Rectangle 20"/>
            <p:cNvSpPr>
              <a:spLocks noChangeArrowheads="1"/>
            </p:cNvSpPr>
            <p:nvPr/>
          </p:nvSpPr>
          <p:spPr bwMode="auto">
            <a:xfrm rot="16200000">
              <a:off x="7729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14362" name="Group 115"/>
          <p:cNvGrpSpPr>
            <a:grpSpLocks/>
          </p:cNvGrpSpPr>
          <p:nvPr/>
        </p:nvGrpSpPr>
        <p:grpSpPr bwMode="auto">
          <a:xfrm>
            <a:off x="6021388" y="4038600"/>
            <a:ext cx="2219325" cy="685800"/>
            <a:chOff x="6010274" y="2438400"/>
            <a:chExt cx="2219325" cy="685800"/>
          </a:xfrm>
        </p:grpSpPr>
        <p:sp>
          <p:nvSpPr>
            <p:cNvPr id="117" name="Rectangle 20"/>
            <p:cNvSpPr>
              <a:spLocks noChangeArrowheads="1"/>
            </p:cNvSpPr>
            <p:nvPr/>
          </p:nvSpPr>
          <p:spPr bwMode="auto">
            <a:xfrm rot="16200000">
              <a:off x="5824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 rot="16200000">
              <a:off x="6205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 rot="16200000">
              <a:off x="6586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 rot="16200000">
              <a:off x="6967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 rot="16200000">
              <a:off x="7348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22" name="Rectangle 20"/>
            <p:cNvSpPr>
              <a:spLocks noChangeArrowheads="1"/>
            </p:cNvSpPr>
            <p:nvPr/>
          </p:nvSpPr>
          <p:spPr bwMode="auto">
            <a:xfrm rot="16200000">
              <a:off x="7729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14363" name="Group 135"/>
          <p:cNvGrpSpPr>
            <a:grpSpLocks/>
          </p:cNvGrpSpPr>
          <p:nvPr/>
        </p:nvGrpSpPr>
        <p:grpSpPr bwMode="auto">
          <a:xfrm>
            <a:off x="6026150" y="3200400"/>
            <a:ext cx="2219325" cy="685800"/>
            <a:chOff x="6010274" y="2438400"/>
            <a:chExt cx="2219325" cy="685800"/>
          </a:xfrm>
        </p:grpSpPr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 rot="16200000">
              <a:off x="5824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38" name="Rectangle 20"/>
            <p:cNvSpPr>
              <a:spLocks noChangeArrowheads="1"/>
            </p:cNvSpPr>
            <p:nvPr/>
          </p:nvSpPr>
          <p:spPr bwMode="auto">
            <a:xfrm rot="16200000">
              <a:off x="6205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39" name="Rectangle 20"/>
            <p:cNvSpPr>
              <a:spLocks noChangeArrowheads="1"/>
            </p:cNvSpPr>
            <p:nvPr/>
          </p:nvSpPr>
          <p:spPr bwMode="auto">
            <a:xfrm rot="16200000">
              <a:off x="6586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 rot="16200000">
              <a:off x="6967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41" name="Rectangle 20"/>
            <p:cNvSpPr>
              <a:spLocks noChangeArrowheads="1"/>
            </p:cNvSpPr>
            <p:nvPr/>
          </p:nvSpPr>
          <p:spPr bwMode="auto">
            <a:xfrm rot="16200000">
              <a:off x="7348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42" name="Rectangle 20"/>
            <p:cNvSpPr>
              <a:spLocks noChangeArrowheads="1"/>
            </p:cNvSpPr>
            <p:nvPr/>
          </p:nvSpPr>
          <p:spPr bwMode="auto">
            <a:xfrm rot="16200000">
              <a:off x="7729537" y="2624137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sp>
        <p:nvSpPr>
          <p:cNvPr id="14364" name="Rectangle 25"/>
          <p:cNvSpPr>
            <a:spLocks noChangeArrowheads="1"/>
          </p:cNvSpPr>
          <p:nvPr/>
        </p:nvSpPr>
        <p:spPr bwMode="auto">
          <a:xfrm>
            <a:off x="5761038" y="3309938"/>
            <a:ext cx="114300" cy="4572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utura Bk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981200" y="5341938"/>
            <a:ext cx="533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Design driven by key challenges</a:t>
            </a:r>
          </a:p>
        </p:txBody>
      </p:sp>
      <p:grpSp>
        <p:nvGrpSpPr>
          <p:cNvPr id="14366" name="Group 111"/>
          <p:cNvGrpSpPr>
            <a:grpSpLocks/>
          </p:cNvGrpSpPr>
          <p:nvPr/>
        </p:nvGrpSpPr>
        <p:grpSpPr bwMode="auto">
          <a:xfrm>
            <a:off x="514350" y="2286000"/>
            <a:ext cx="2228850" cy="1371600"/>
            <a:chOff x="1524000" y="2057400"/>
            <a:chExt cx="2228850" cy="1371600"/>
          </a:xfrm>
        </p:grpSpPr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  <a:defRPr/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23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24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14367" name="Group 111"/>
          <p:cNvGrpSpPr>
            <a:grpSpLocks/>
          </p:cNvGrpSpPr>
          <p:nvPr/>
        </p:nvGrpSpPr>
        <p:grpSpPr bwMode="auto">
          <a:xfrm>
            <a:off x="609600" y="2590800"/>
            <a:ext cx="2228850" cy="1371600"/>
            <a:chOff x="1524000" y="2057400"/>
            <a:chExt cx="2228850" cy="1371600"/>
          </a:xfrm>
        </p:grpSpPr>
        <p:sp>
          <p:nvSpPr>
            <p:cNvPr id="127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  <a:defRPr/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30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31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32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14368" name="Group 111"/>
          <p:cNvGrpSpPr>
            <a:grpSpLocks/>
          </p:cNvGrpSpPr>
          <p:nvPr/>
        </p:nvGrpSpPr>
        <p:grpSpPr bwMode="auto">
          <a:xfrm>
            <a:off x="742950" y="2895600"/>
            <a:ext cx="2228850" cy="1371600"/>
            <a:chOff x="1524000" y="2057400"/>
            <a:chExt cx="2228850" cy="1371600"/>
          </a:xfrm>
        </p:grpSpPr>
        <p:sp>
          <p:nvSpPr>
            <p:cNvPr id="134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  <a:defRPr/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35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43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grpSp>
        <p:nvGrpSpPr>
          <p:cNvPr id="14369" name="Group 111"/>
          <p:cNvGrpSpPr>
            <a:grpSpLocks/>
          </p:cNvGrpSpPr>
          <p:nvPr/>
        </p:nvGrpSpPr>
        <p:grpSpPr bwMode="auto">
          <a:xfrm>
            <a:off x="838200" y="3200400"/>
            <a:ext cx="2228850" cy="1371600"/>
            <a:chOff x="1524000" y="2057400"/>
            <a:chExt cx="2228850" cy="1371600"/>
          </a:xfrm>
        </p:grpSpPr>
        <p:sp>
          <p:nvSpPr>
            <p:cNvPr id="145" name="Rectangle 18"/>
            <p:cNvSpPr>
              <a:spLocks noChangeArrowheads="1"/>
            </p:cNvSpPr>
            <p:nvPr/>
          </p:nvSpPr>
          <p:spPr bwMode="auto">
            <a:xfrm>
              <a:off x="1524000" y="2057400"/>
              <a:ext cx="222885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706438">
                <a:lnSpc>
                  <a:spcPct val="110000"/>
                </a:lnSpc>
                <a:defRPr/>
              </a:pPr>
              <a:endParaRPr lang="en-US" sz="2000">
                <a:latin typeface="Calibri" pitchFamily="34" charset="0"/>
              </a:endParaRPr>
            </a:p>
          </p:txBody>
        </p:sp>
        <p:sp>
          <p:nvSpPr>
            <p:cNvPr id="146" name="Rectangle 16"/>
            <p:cNvSpPr>
              <a:spLocks noChangeArrowheads="1"/>
            </p:cNvSpPr>
            <p:nvPr/>
          </p:nvSpPr>
          <p:spPr bwMode="auto">
            <a:xfrm>
              <a:off x="2514600" y="2362200"/>
              <a:ext cx="10668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CPUs</a:t>
              </a:r>
            </a:p>
          </p:txBody>
        </p:sp>
        <p:sp>
          <p:nvSpPr>
            <p:cNvPr id="147" name="Rectangle 20"/>
            <p:cNvSpPr>
              <a:spLocks noChangeArrowheads="1"/>
            </p:cNvSpPr>
            <p:nvPr/>
          </p:nvSpPr>
          <p:spPr bwMode="auto">
            <a:xfrm>
              <a:off x="1676400" y="24384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  <p:sp>
          <p:nvSpPr>
            <p:cNvPr id="149" name="Rectangle 2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3143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latin typeface="Calibri" pitchFamily="34" charset="0"/>
                </a:rPr>
                <a:t>DIMM</a:t>
              </a:r>
            </a:p>
          </p:txBody>
        </p:sp>
      </p:grpSp>
      <p:sp>
        <p:nvSpPr>
          <p:cNvPr id="167" name="Rounded Rectangular Callout 166"/>
          <p:cNvSpPr/>
          <p:nvPr/>
        </p:nvSpPr>
        <p:spPr bwMode="auto">
          <a:xfrm>
            <a:off x="457200" y="1371600"/>
            <a:ext cx="4724400" cy="457200"/>
          </a:xfrm>
          <a:prstGeom prst="wedgeRoundRectCallout">
            <a:avLst>
              <a:gd name="adj1" fmla="val 18630"/>
              <a:gd name="adj2" fmla="val 1521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/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</a:rPr>
              <a:t>Perf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: Accessed as memory, not swap space</a:t>
            </a: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2819400" y="1371600"/>
            <a:ext cx="4495800" cy="457200"/>
          </a:xfrm>
          <a:prstGeom prst="wedgeRoundRectCallout">
            <a:avLst>
              <a:gd name="adj1" fmla="val -23647"/>
              <a:gd name="adj2" fmla="val 1720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Calibri" pitchFamily="34" charset="0"/>
              </a:rPr>
              <a:t>Commodity: </a:t>
            </a:r>
            <a:r>
              <a:rPr lang="en-US" sz="2000" dirty="0">
                <a:latin typeface="Calibri" pitchFamily="34" charset="0"/>
              </a:rPr>
              <a:t>Connected via </a:t>
            </a:r>
            <a:r>
              <a:rPr lang="en-US" sz="2000" dirty="0" err="1">
                <a:latin typeface="Calibri" pitchFamily="34" charset="0"/>
              </a:rPr>
              <a:t>PCIe</a:t>
            </a:r>
            <a:r>
              <a:rPr lang="en-US" sz="2000" dirty="0">
                <a:latin typeface="Calibri" pitchFamily="34" charset="0"/>
              </a:rPr>
              <a:t> or HT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F88EE-D72F-487A-A9AB-74C49DF225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6" grpId="0" animBg="1"/>
      <p:bldP spid="67" grpId="0" animBg="1"/>
      <p:bldP spid="67" grpId="1" animBg="1"/>
      <p:bldP spid="148" grpId="0"/>
      <p:bldP spid="148" grpId="1"/>
      <p:bldP spid="167" grpId="0" animBg="1"/>
      <p:bldP spid="167" grpId="1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Fine-grained remote access 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FGRA</a:t>
            </a:r>
            <a:r>
              <a:rPr lang="en-US" smtClean="0"/>
              <a:t>)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781800" y="2971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162800" y="2590800"/>
            <a:ext cx="1524000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u="sng" dirty="0">
                <a:latin typeface="Calibri" pitchFamily="34" charset="0"/>
              </a:rPr>
              <a:t>Memory</a:t>
            </a:r>
            <a:br>
              <a:rPr lang="en-US" sz="2500" u="sng" dirty="0">
                <a:latin typeface="Calibri" pitchFamily="34" charset="0"/>
              </a:rPr>
            </a:br>
            <a:r>
              <a:rPr lang="en-US" sz="2500" u="sng" dirty="0">
                <a:latin typeface="Calibri" pitchFamily="34" charset="0"/>
              </a:rPr>
              <a:t>blade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352800" y="1981200"/>
            <a:ext cx="2261773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600" u="sng" dirty="0">
                <a:latin typeface="Calibri" pitchFamily="34" charset="0"/>
              </a:rPr>
              <a:t>Compute Blade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38200" y="3352800"/>
            <a:ext cx="1447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dirty="0">
                <a:latin typeface="Calibri" pitchFamily="34" charset="0"/>
              </a:rPr>
              <a:t>OS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8200" y="2590800"/>
            <a:ext cx="1447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87413">
              <a:defRPr/>
            </a:pPr>
            <a:r>
              <a:rPr lang="en-US" sz="2500" dirty="0">
                <a:latin typeface="Calibri" pitchFamily="34" charset="0"/>
              </a:rPr>
              <a:t>App</a:t>
            </a:r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74733" y="1981200"/>
            <a:ext cx="2192267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06438"/>
            <a:r>
              <a:rPr lang="en-US" sz="2600" u="sng" dirty="0">
                <a:latin typeface="Calibri" pitchFamily="34" charset="0"/>
              </a:rPr>
              <a:t>Software Stack</a:t>
            </a:r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2819400" y="2590800"/>
            <a:ext cx="3276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06438">
              <a:lnSpc>
                <a:spcPct val="110000"/>
              </a:lnSpc>
            </a:pPr>
            <a:endParaRPr lang="en-US">
              <a:latin typeface="Futura Bk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200400" y="2971800"/>
            <a:ext cx="838200" cy="390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3200400" y="33528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DIMM</a:t>
            </a: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6477000" y="2590800"/>
            <a:ext cx="381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2800" dirty="0">
                <a:latin typeface="Calibri" pitchFamily="34" charset="0"/>
              </a:rPr>
              <a:t>Backplane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3886200" y="5410200"/>
            <a:ext cx="4419600" cy="762000"/>
          </a:xfrm>
          <a:prstGeom prst="wedgeRoundRectCallout">
            <a:avLst>
              <a:gd name="adj1" fmla="val -16490"/>
              <a:gd name="adj2" fmla="val -11223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Connected via coherent fabric to memory blade (e.g.,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HyperTransport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™)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2000" y="5786438"/>
            <a:ext cx="63246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atin typeface="Calibri" pitchFamily="34" charset="0"/>
              </a:rPr>
              <a:t>Add minor hardware: </a:t>
            </a:r>
            <a:r>
              <a:rPr lang="en-US" sz="2500" dirty="0">
                <a:solidFill>
                  <a:srgbClr val="FFC000"/>
                </a:solidFill>
                <a:latin typeface="Calibri" pitchFamily="34" charset="0"/>
              </a:rPr>
              <a:t>Coherence Filter</a:t>
            </a:r>
          </a:p>
        </p:txBody>
      </p:sp>
      <p:sp>
        <p:nvSpPr>
          <p:cNvPr id="75" name="Rounded Rectangular Callout 74"/>
          <p:cNvSpPr/>
          <p:nvPr/>
        </p:nvSpPr>
        <p:spPr bwMode="auto">
          <a:xfrm>
            <a:off x="1524000" y="4343400"/>
            <a:ext cx="2971800" cy="457200"/>
          </a:xfrm>
          <a:prstGeom prst="wedgeRoundRectCallout">
            <a:avLst>
              <a:gd name="adj1" fmla="val 65392"/>
              <a:gd name="adj2" fmla="val -588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Filters unnecessary traffic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" y="5257800"/>
            <a:ext cx="6781800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atin typeface="Calibri" pitchFamily="34" charset="0"/>
              </a:rPr>
              <a:t>Memory blade doesn’t need all coherence traffic!</a:t>
            </a: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715000" y="1371600"/>
            <a:ext cx="2362200" cy="1066800"/>
          </a:xfrm>
          <a:prstGeom prst="wedgeRoundRectCallout">
            <a:avLst>
              <a:gd name="adj1" fmla="val 24398"/>
              <a:gd name="adj2" fmla="val 669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On access: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Data transferred at cache-block granularity</a:t>
            </a:r>
          </a:p>
        </p:txBody>
      </p:sp>
      <p:sp>
        <p:nvSpPr>
          <p:cNvPr id="15379" name="Rectangle 16"/>
          <p:cNvSpPr>
            <a:spLocks noChangeArrowheads="1"/>
          </p:cNvSpPr>
          <p:nvPr/>
        </p:nvSpPr>
        <p:spPr bwMode="auto">
          <a:xfrm>
            <a:off x="4419600" y="2819400"/>
            <a:ext cx="152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CPUs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" y="1447800"/>
            <a:ext cx="43434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rgbClr val="ABA69F"/>
              </a:buClr>
              <a:buFont typeface="Wingdings" pitchFamily="2" charset="2"/>
              <a:buChar char="ð"/>
              <a:defRPr/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Extends coherency domain</a:t>
            </a:r>
            <a:endParaRPr lang="en-US" sz="2600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4572000"/>
            <a:ext cx="20574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 err="1">
                <a:solidFill>
                  <a:srgbClr val="FF0000"/>
                </a:solidFill>
                <a:latin typeface="Calibri" pitchFamily="34" charset="0"/>
              </a:rPr>
              <a:t>HyperTransport</a:t>
            </a:r>
            <a:endParaRPr lang="en-US" sz="21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383" name="Elbow Connector 32"/>
          <p:cNvCxnSpPr>
            <a:cxnSpLocks noChangeShapeType="1"/>
            <a:stCxn id="15379" idx="2"/>
          </p:cNvCxnSpPr>
          <p:nvPr/>
        </p:nvCxnSpPr>
        <p:spPr bwMode="auto">
          <a:xfrm rot="16200000" flipH="1">
            <a:off x="5638800" y="3429000"/>
            <a:ext cx="381000" cy="1295400"/>
          </a:xfrm>
          <a:prstGeom prst="bentConnector2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53000" y="4038600"/>
            <a:ext cx="457200" cy="3810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rIns="0"/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CF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F88EE-D72F-487A-A9AB-74C49DF225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3" grpId="0"/>
      <p:bldP spid="75" grpId="0" animBg="1"/>
      <p:bldP spid="76" grpId="0"/>
      <p:bldP spid="76" grpId="1"/>
      <p:bldP spid="29" grpId="0" animBg="1"/>
      <p:bldP spid="29" grpId="1" animBg="1"/>
      <p:bldP spid="55" grpId="0" animBg="1"/>
    </p:bldLst>
  </p:timing>
</p:sld>
</file>

<file path=ppt/theme/theme1.xml><?xml version="1.0" encoding="utf-8"?>
<a:theme xmlns:a="http://schemas.openxmlformats.org/drawingml/2006/main" name="HP inspired">
  <a:themeElements>
    <a:clrScheme name="2000_light_070606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2000_light_070606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12700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defRPr sz="2000" dirty="0">
            <a:latin typeface="Calibri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000_light_070606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P inspired">
  <a:themeElements>
    <a:clrScheme name="2000_light_070606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2000_light_070606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2000_light_070606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0_light_070606 1">
    <a:dk1>
      <a:srgbClr val="000000"/>
    </a:dk1>
    <a:lt1>
      <a:srgbClr val="FFFFFF"/>
    </a:lt1>
    <a:dk2>
      <a:srgbClr val="000000"/>
    </a:dk2>
    <a:lt2>
      <a:srgbClr val="CBC9BD"/>
    </a:lt2>
    <a:accent1>
      <a:srgbClr val="0071B4"/>
    </a:accent1>
    <a:accent2>
      <a:srgbClr val="64B900"/>
    </a:accent2>
    <a:accent3>
      <a:srgbClr val="FFFFFF"/>
    </a:accent3>
    <a:accent4>
      <a:srgbClr val="000000"/>
    </a:accent4>
    <a:accent5>
      <a:srgbClr val="AABBD6"/>
    </a:accent5>
    <a:accent6>
      <a:srgbClr val="5AA700"/>
    </a:accent6>
    <a:hlink>
      <a:srgbClr val="EB5F01"/>
    </a:hlink>
    <a:folHlink>
      <a:srgbClr val="CC0066"/>
    </a:folHlink>
  </a:clrScheme>
  <a:fontScheme name="2000_light_070606">
    <a:majorFont>
      <a:latin typeface="Futura Bk"/>
      <a:ea typeface=""/>
      <a:cs typeface=""/>
    </a:majorFont>
    <a:minorFont>
      <a:latin typeface="Futura B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0_light_070606 1">
    <a:dk1>
      <a:srgbClr val="000000"/>
    </a:dk1>
    <a:lt1>
      <a:srgbClr val="FFFFFF"/>
    </a:lt1>
    <a:dk2>
      <a:srgbClr val="000000"/>
    </a:dk2>
    <a:lt2>
      <a:srgbClr val="CBC9BD"/>
    </a:lt2>
    <a:accent1>
      <a:srgbClr val="0071B4"/>
    </a:accent1>
    <a:accent2>
      <a:srgbClr val="64B900"/>
    </a:accent2>
    <a:accent3>
      <a:srgbClr val="FFFFFF"/>
    </a:accent3>
    <a:accent4>
      <a:srgbClr val="000000"/>
    </a:accent4>
    <a:accent5>
      <a:srgbClr val="AABBD6"/>
    </a:accent5>
    <a:accent6>
      <a:srgbClr val="5AA700"/>
    </a:accent6>
    <a:hlink>
      <a:srgbClr val="EB5F01"/>
    </a:hlink>
    <a:folHlink>
      <a:srgbClr val="CC0066"/>
    </a:folHlink>
  </a:clrScheme>
  <a:fontScheme name="2000_light_070606">
    <a:majorFont>
      <a:latin typeface="Futura Bk"/>
      <a:ea typeface=""/>
      <a:cs typeface=""/>
    </a:majorFont>
    <a:minorFont>
      <a:latin typeface="Futura B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15716</TotalTime>
  <Words>701</Words>
  <Application>Microsoft Office PowerPoint</Application>
  <PresentationFormat>On-screen Show (4:3)</PresentationFormat>
  <Paragraphs>287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Wingdings</vt:lpstr>
      <vt:lpstr>Futura Bk</vt:lpstr>
      <vt:lpstr>Courier New</vt:lpstr>
      <vt:lpstr>Futura Hv</vt:lpstr>
      <vt:lpstr>Futura Lt</vt:lpstr>
      <vt:lpstr>HP inspired</vt:lpstr>
      <vt:lpstr>1_HP inspired</vt:lpstr>
      <vt:lpstr>Worksheet</vt:lpstr>
      <vt:lpstr>Disaggregated Memory  for Expansion and Sharing  in Blade Servers</vt:lpstr>
      <vt:lpstr>Motivation: The memory capacity wall</vt:lpstr>
      <vt:lpstr>Opportunity: Optimizing for the ensemble</vt:lpstr>
      <vt:lpstr>Contributions</vt:lpstr>
      <vt:lpstr>Outline</vt:lpstr>
      <vt:lpstr>Disaggregated memory concept</vt:lpstr>
      <vt:lpstr>What are the challenges?</vt:lpstr>
      <vt:lpstr>General memory blade design</vt:lpstr>
      <vt:lpstr>Fine-grained remote access (FGRA)</vt:lpstr>
      <vt:lpstr>Page-swapping remote memory (PS)</vt:lpstr>
      <vt:lpstr>Summary: Addressing the challenges</vt:lpstr>
      <vt:lpstr>Outline</vt:lpstr>
      <vt:lpstr>Methodology</vt:lpstr>
      <vt:lpstr>Performance</vt:lpstr>
      <vt:lpstr>Performance / Cost</vt:lpstr>
      <vt:lpstr>Conclusions</vt:lpstr>
      <vt:lpstr>Thank you!</vt:lpstr>
    </vt:vector>
  </TitlesOfParts>
  <Company>Hewlett-Packard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Further Ahead: Memory Disaggregation</dc:title>
  <dc:creator>Lim, Kevin</dc:creator>
  <cp:lastModifiedBy>Lim, Kevin</cp:lastModifiedBy>
  <cp:revision>119</cp:revision>
  <dcterms:created xsi:type="dcterms:W3CDTF">2009-05-27T17:02:40Z</dcterms:created>
  <dcterms:modified xsi:type="dcterms:W3CDTF">2009-06-29T01:53:44Z</dcterms:modified>
</cp:coreProperties>
</file>