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23.xml" ContentType="application/vnd.openxmlformats-officedocument.presentationml.notesSlide+xml"/>
  <Override PartName="/ppt/charts/chart11.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20.xml" ContentType="application/vnd.openxmlformats-officedocument.presentationml.notesSlide+xml"/>
  <Override PartName="/ppt/charts/chart10.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3"/>
  </p:notesMasterIdLst>
  <p:handoutMasterIdLst>
    <p:handoutMasterId r:id="rId44"/>
  </p:handoutMasterIdLst>
  <p:sldIdLst>
    <p:sldId id="256" r:id="rId2"/>
    <p:sldId id="371" r:id="rId3"/>
    <p:sldId id="370" r:id="rId4"/>
    <p:sldId id="305" r:id="rId5"/>
    <p:sldId id="355" r:id="rId6"/>
    <p:sldId id="296" r:id="rId7"/>
    <p:sldId id="352" r:id="rId8"/>
    <p:sldId id="298" r:id="rId9"/>
    <p:sldId id="283" r:id="rId10"/>
    <p:sldId id="330" r:id="rId11"/>
    <p:sldId id="333" r:id="rId12"/>
    <p:sldId id="335" r:id="rId13"/>
    <p:sldId id="337" r:id="rId14"/>
    <p:sldId id="368" r:id="rId15"/>
    <p:sldId id="339" r:id="rId16"/>
    <p:sldId id="340" r:id="rId17"/>
    <p:sldId id="341" r:id="rId18"/>
    <p:sldId id="342" r:id="rId19"/>
    <p:sldId id="343" r:id="rId20"/>
    <p:sldId id="344" r:id="rId21"/>
    <p:sldId id="346" r:id="rId22"/>
    <p:sldId id="347" r:id="rId23"/>
    <p:sldId id="348" r:id="rId24"/>
    <p:sldId id="349" r:id="rId25"/>
    <p:sldId id="369" r:id="rId26"/>
    <p:sldId id="359" r:id="rId27"/>
    <p:sldId id="306" r:id="rId28"/>
    <p:sldId id="351" r:id="rId29"/>
    <p:sldId id="308" r:id="rId30"/>
    <p:sldId id="360" r:id="rId31"/>
    <p:sldId id="354" r:id="rId32"/>
    <p:sldId id="288" r:id="rId33"/>
    <p:sldId id="301" r:id="rId34"/>
    <p:sldId id="364" r:id="rId35"/>
    <p:sldId id="365" r:id="rId36"/>
    <p:sldId id="309" r:id="rId37"/>
    <p:sldId id="291" r:id="rId38"/>
    <p:sldId id="292" r:id="rId39"/>
    <p:sldId id="328" r:id="rId40"/>
    <p:sldId id="353" r:id="rId41"/>
    <p:sldId id="367" r:id="rId42"/>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pitchFamily="-96" charset="-128"/>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pitchFamily="-96" charset="-128"/>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pitchFamily="-96" charset="-128"/>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pitchFamily="-96" charset="-128"/>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pitchFamily="-96" charset="-128"/>
        <a:cs typeface="+mn-cs"/>
      </a:defRPr>
    </a:lvl5pPr>
    <a:lvl6pPr marL="2286000" algn="l" defTabSz="914400" rtl="0" eaLnBrk="1" latinLnBrk="0" hangingPunct="1">
      <a:defRPr sz="2400" kern="1200">
        <a:solidFill>
          <a:schemeClr val="tx1"/>
        </a:solidFill>
        <a:latin typeface="Arial" charset="0"/>
        <a:ea typeface="ＭＳ Ｐゴシック" pitchFamily="-96" charset="-128"/>
        <a:cs typeface="+mn-cs"/>
      </a:defRPr>
    </a:lvl6pPr>
    <a:lvl7pPr marL="2743200" algn="l" defTabSz="914400" rtl="0" eaLnBrk="1" latinLnBrk="0" hangingPunct="1">
      <a:defRPr sz="2400" kern="1200">
        <a:solidFill>
          <a:schemeClr val="tx1"/>
        </a:solidFill>
        <a:latin typeface="Arial" charset="0"/>
        <a:ea typeface="ＭＳ Ｐゴシック" pitchFamily="-96" charset="-128"/>
        <a:cs typeface="+mn-cs"/>
      </a:defRPr>
    </a:lvl7pPr>
    <a:lvl8pPr marL="3200400" algn="l" defTabSz="914400" rtl="0" eaLnBrk="1" latinLnBrk="0" hangingPunct="1">
      <a:defRPr sz="2400" kern="1200">
        <a:solidFill>
          <a:schemeClr val="tx1"/>
        </a:solidFill>
        <a:latin typeface="Arial" charset="0"/>
        <a:ea typeface="ＭＳ Ｐゴシック" pitchFamily="-96" charset="-128"/>
        <a:cs typeface="+mn-cs"/>
      </a:defRPr>
    </a:lvl8pPr>
    <a:lvl9pPr marL="3657600" algn="l" defTabSz="914400" rtl="0" eaLnBrk="1" latinLnBrk="0" hangingPunct="1">
      <a:defRPr sz="2400" kern="1200">
        <a:solidFill>
          <a:schemeClr val="tx1"/>
        </a:solidFill>
        <a:latin typeface="Arial" charset="0"/>
        <a:ea typeface="ＭＳ Ｐゴシック" pitchFamily="-9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3EF8"/>
    <a:srgbClr val="22F627"/>
    <a:srgbClr val="66FF33"/>
    <a:srgbClr val="008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76" autoAdjust="0"/>
    <p:restoredTop sz="78956" autoAdjust="0"/>
  </p:normalViewPr>
  <p:slideViewPr>
    <p:cSldViewPr>
      <p:cViewPr varScale="1">
        <p:scale>
          <a:sx n="61" d="100"/>
          <a:sy n="61" d="100"/>
        </p:scale>
        <p:origin x="-1086" y="-78"/>
      </p:cViewPr>
      <p:guideLst>
        <p:guide orient="horz" pos="2546"/>
        <p:guide pos="2880"/>
      </p:guideLst>
    </p:cSldViewPr>
  </p:slideViewPr>
  <p:outlineViewPr>
    <p:cViewPr>
      <p:scale>
        <a:sx n="33" d="100"/>
        <a:sy n="33" d="100"/>
      </p:scale>
      <p:origin x="0" y="1816"/>
    </p:cViewPr>
  </p:outlineViewPr>
  <p:notesTextViewPr>
    <p:cViewPr>
      <p:scale>
        <a:sx n="100" d="100"/>
        <a:sy n="100" d="100"/>
      </p:scale>
      <p:origin x="0" y="0"/>
    </p:cViewPr>
  </p:notesTextViewPr>
  <p:sorterViewPr>
    <p:cViewPr>
      <p:scale>
        <a:sx n="100" d="100"/>
        <a:sy n="100"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068645437630725"/>
          <c:y val="5.0953698014687923E-2"/>
          <c:w val="0.75303200289939665"/>
          <c:h val="0.67585741725282356"/>
        </c:manualLayout>
      </c:layout>
      <c:barChart>
        <c:barDir val="col"/>
        <c:grouping val="stacked"/>
        <c:ser>
          <c:idx val="0"/>
          <c:order val="0"/>
          <c:tx>
            <c:strRef>
              <c:f>Sheet1!$A$7</c:f>
              <c:strCache>
                <c:ptCount val="1"/>
                <c:pt idx="0">
                  <c:v>store buffer full</c:v>
                </c:pt>
              </c:strCache>
            </c:strRef>
          </c:tx>
          <c:spPr>
            <a:solidFill>
              <a:srgbClr val="22F627"/>
            </a:solidFill>
          </c:spPr>
          <c:cat>
            <c:strRef>
              <c:f>Sheet1!$B$6:$AB$6</c:f>
              <c:strCache>
                <c:ptCount val="27"/>
                <c:pt idx="0">
                  <c:v>sc</c:v>
                </c:pt>
                <c:pt idx="1">
                  <c:v>tso</c:v>
                </c:pt>
                <c:pt idx="2">
                  <c:v>rmo</c:v>
                </c:pt>
                <c:pt idx="4">
                  <c:v>sc</c:v>
                </c:pt>
                <c:pt idx="5">
                  <c:v>tso</c:v>
                </c:pt>
                <c:pt idx="6">
                  <c:v>rmo</c:v>
                </c:pt>
                <c:pt idx="8">
                  <c:v>sc</c:v>
                </c:pt>
                <c:pt idx="9">
                  <c:v>tso</c:v>
                </c:pt>
                <c:pt idx="10">
                  <c:v>rmo</c:v>
                </c:pt>
                <c:pt idx="12">
                  <c:v>sc</c:v>
                </c:pt>
                <c:pt idx="13">
                  <c:v>tso</c:v>
                </c:pt>
                <c:pt idx="14">
                  <c:v>rmo</c:v>
                </c:pt>
                <c:pt idx="16">
                  <c:v>sc</c:v>
                </c:pt>
                <c:pt idx="17">
                  <c:v>tso</c:v>
                </c:pt>
                <c:pt idx="18">
                  <c:v>rmo</c:v>
                </c:pt>
                <c:pt idx="20">
                  <c:v>sc</c:v>
                </c:pt>
                <c:pt idx="21">
                  <c:v>tso</c:v>
                </c:pt>
                <c:pt idx="22">
                  <c:v>rmo</c:v>
                </c:pt>
                <c:pt idx="24">
                  <c:v>sc</c:v>
                </c:pt>
                <c:pt idx="25">
                  <c:v>tso</c:v>
                </c:pt>
                <c:pt idx="26">
                  <c:v>rmo</c:v>
                </c:pt>
              </c:strCache>
            </c:strRef>
          </c:cat>
          <c:val>
            <c:numRef>
              <c:f>Sheet1!$B$7:$AB$7</c:f>
              <c:numCache>
                <c:formatCode>General</c:formatCode>
                <c:ptCount val="27"/>
                <c:pt idx="0">
                  <c:v>3.5245617516000143E-3</c:v>
                </c:pt>
                <c:pt idx="1">
                  <c:v>2.6656584512500001E-2</c:v>
                </c:pt>
                <c:pt idx="2">
                  <c:v>1.7676696382699995E-2</c:v>
                </c:pt>
                <c:pt idx="3">
                  <c:v>0</c:v>
                </c:pt>
                <c:pt idx="4">
                  <c:v>1.687386440340004E-3</c:v>
                </c:pt>
                <c:pt idx="5">
                  <c:v>2.8379375678600098E-2</c:v>
                </c:pt>
                <c:pt idx="6">
                  <c:v>1.6630093286500031E-2</c:v>
                </c:pt>
                <c:pt idx="7">
                  <c:v>0</c:v>
                </c:pt>
                <c:pt idx="8">
                  <c:v>4.3250177066499985E-3</c:v>
                </c:pt>
                <c:pt idx="9">
                  <c:v>8.1806804281100067E-3</c:v>
                </c:pt>
                <c:pt idx="10">
                  <c:v>4.387692012580012E-3</c:v>
                </c:pt>
                <c:pt idx="11">
                  <c:v>0</c:v>
                </c:pt>
                <c:pt idx="12">
                  <c:v>8.5137525605600366E-5</c:v>
                </c:pt>
                <c:pt idx="13">
                  <c:v>3.8014526261900012E-3</c:v>
                </c:pt>
                <c:pt idx="14">
                  <c:v>1.5624593719000049E-3</c:v>
                </c:pt>
                <c:pt idx="15">
                  <c:v>0</c:v>
                </c:pt>
                <c:pt idx="16">
                  <c:v>2.4306006140999998E-3</c:v>
                </c:pt>
                <c:pt idx="17">
                  <c:v>4.8513607850800217E-3</c:v>
                </c:pt>
                <c:pt idx="18">
                  <c:v>6.7220888664499918E-3</c:v>
                </c:pt>
                <c:pt idx="19">
                  <c:v>0</c:v>
                </c:pt>
                <c:pt idx="20">
                  <c:v>0</c:v>
                </c:pt>
                <c:pt idx="21">
                  <c:v>2.435190755960007E-2</c:v>
                </c:pt>
                <c:pt idx="22">
                  <c:v>0</c:v>
                </c:pt>
                <c:pt idx="23">
                  <c:v>0</c:v>
                </c:pt>
                <c:pt idx="24">
                  <c:v>8.0468945155900393E-5</c:v>
                </c:pt>
                <c:pt idx="25">
                  <c:v>3.0904938956100039E-2</c:v>
                </c:pt>
                <c:pt idx="26">
                  <c:v>1.9324852306200034E-2</c:v>
                </c:pt>
              </c:numCache>
            </c:numRef>
          </c:val>
        </c:ser>
        <c:ser>
          <c:idx val="1"/>
          <c:order val="1"/>
          <c:tx>
            <c:strRef>
              <c:f>Sheet1!$A$8</c:f>
              <c:strCache>
                <c:ptCount val="1"/>
                <c:pt idx="0">
                  <c:v>store buffer drain</c:v>
                </c:pt>
              </c:strCache>
            </c:strRef>
          </c:tx>
          <c:spPr>
            <a:solidFill>
              <a:schemeClr val="tx1"/>
            </a:solidFill>
          </c:spPr>
          <c:cat>
            <c:strRef>
              <c:f>Sheet1!$B$6:$AB$6</c:f>
              <c:strCache>
                <c:ptCount val="27"/>
                <c:pt idx="0">
                  <c:v>sc</c:v>
                </c:pt>
                <c:pt idx="1">
                  <c:v>tso</c:v>
                </c:pt>
                <c:pt idx="2">
                  <c:v>rmo</c:v>
                </c:pt>
                <c:pt idx="4">
                  <c:v>sc</c:v>
                </c:pt>
                <c:pt idx="5">
                  <c:v>tso</c:v>
                </c:pt>
                <c:pt idx="6">
                  <c:v>rmo</c:v>
                </c:pt>
                <c:pt idx="8">
                  <c:v>sc</c:v>
                </c:pt>
                <c:pt idx="9">
                  <c:v>tso</c:v>
                </c:pt>
                <c:pt idx="10">
                  <c:v>rmo</c:v>
                </c:pt>
                <c:pt idx="12">
                  <c:v>sc</c:v>
                </c:pt>
                <c:pt idx="13">
                  <c:v>tso</c:v>
                </c:pt>
                <c:pt idx="14">
                  <c:v>rmo</c:v>
                </c:pt>
                <c:pt idx="16">
                  <c:v>sc</c:v>
                </c:pt>
                <c:pt idx="17">
                  <c:v>tso</c:v>
                </c:pt>
                <c:pt idx="18">
                  <c:v>rmo</c:v>
                </c:pt>
                <c:pt idx="20">
                  <c:v>sc</c:v>
                </c:pt>
                <c:pt idx="21">
                  <c:v>tso</c:v>
                </c:pt>
                <c:pt idx="22">
                  <c:v>rmo</c:v>
                </c:pt>
                <c:pt idx="24">
                  <c:v>sc</c:v>
                </c:pt>
                <c:pt idx="25">
                  <c:v>tso</c:v>
                </c:pt>
                <c:pt idx="26">
                  <c:v>rmo</c:v>
                </c:pt>
              </c:strCache>
            </c:strRef>
          </c:cat>
          <c:val>
            <c:numRef>
              <c:f>Sheet1!$B$8:$AB$8</c:f>
              <c:numCache>
                <c:formatCode>General</c:formatCode>
                <c:ptCount val="27"/>
                <c:pt idx="0">
                  <c:v>0.24595986414600043</c:v>
                </c:pt>
                <c:pt idx="1">
                  <c:v>5.5420631926400239E-2</c:v>
                </c:pt>
                <c:pt idx="2">
                  <c:v>4.4111745267999949E-2</c:v>
                </c:pt>
                <c:pt idx="3">
                  <c:v>0</c:v>
                </c:pt>
                <c:pt idx="4">
                  <c:v>0.29386137517600086</c:v>
                </c:pt>
                <c:pt idx="5">
                  <c:v>8.2068549597500068E-2</c:v>
                </c:pt>
                <c:pt idx="6">
                  <c:v>6.5802617174500186E-2</c:v>
                </c:pt>
                <c:pt idx="7">
                  <c:v>0</c:v>
                </c:pt>
                <c:pt idx="8">
                  <c:v>0.25289314266099944</c:v>
                </c:pt>
                <c:pt idx="9">
                  <c:v>7.7040631688300151E-2</c:v>
                </c:pt>
                <c:pt idx="10">
                  <c:v>6.7278721335799999E-2</c:v>
                </c:pt>
                <c:pt idx="11">
                  <c:v>0</c:v>
                </c:pt>
                <c:pt idx="12">
                  <c:v>0.23203123793300001</c:v>
                </c:pt>
                <c:pt idx="13">
                  <c:v>9.8304788449800048E-2</c:v>
                </c:pt>
                <c:pt idx="14">
                  <c:v>9.3936315129500278E-2</c:v>
                </c:pt>
                <c:pt idx="15">
                  <c:v>0</c:v>
                </c:pt>
                <c:pt idx="16">
                  <c:v>0.15341713637600063</c:v>
                </c:pt>
                <c:pt idx="17">
                  <c:v>6.3790335348200139E-2</c:v>
                </c:pt>
                <c:pt idx="18">
                  <c:v>6.3800488514600004E-2</c:v>
                </c:pt>
                <c:pt idx="19">
                  <c:v>0</c:v>
                </c:pt>
                <c:pt idx="20">
                  <c:v>0.44649332645299994</c:v>
                </c:pt>
                <c:pt idx="21">
                  <c:v>1.4725366994699999E-3</c:v>
                </c:pt>
                <c:pt idx="22">
                  <c:v>1.1573114577599999E-3</c:v>
                </c:pt>
                <c:pt idx="23">
                  <c:v>0</c:v>
                </c:pt>
                <c:pt idx="24">
                  <c:v>0.49304171703599997</c:v>
                </c:pt>
                <c:pt idx="25">
                  <c:v>0</c:v>
                </c:pt>
                <c:pt idx="26">
                  <c:v>0</c:v>
                </c:pt>
              </c:numCache>
            </c:numRef>
          </c:val>
        </c:ser>
        <c:gapWidth val="5"/>
        <c:overlap val="100"/>
        <c:axId val="59852672"/>
        <c:axId val="59854208"/>
      </c:barChart>
      <c:catAx>
        <c:axId val="59852672"/>
        <c:scaling>
          <c:orientation val="minMax"/>
        </c:scaling>
        <c:axPos val="b"/>
        <c:tickLblPos val="nextTo"/>
        <c:txPr>
          <a:bodyPr rot="-5400000" vert="horz"/>
          <a:lstStyle/>
          <a:p>
            <a:pPr>
              <a:defRPr sz="2000" b="1" i="0" baseline="0">
                <a:latin typeface="Calibri" pitchFamily="34" charset="0"/>
              </a:defRPr>
            </a:pPr>
            <a:endParaRPr lang="en-US"/>
          </a:p>
        </c:txPr>
        <c:crossAx val="59854208"/>
        <c:crosses val="autoZero"/>
        <c:auto val="1"/>
        <c:lblAlgn val="ctr"/>
        <c:lblOffset val="100"/>
        <c:tickLblSkip val="1"/>
      </c:catAx>
      <c:valAx>
        <c:axId val="59854208"/>
        <c:scaling>
          <c:orientation val="minMax"/>
          <c:max val="0.5"/>
        </c:scaling>
        <c:axPos val="l"/>
        <c:majorGridlines>
          <c:spPr>
            <a:ln>
              <a:prstDash val="sysDot"/>
            </a:ln>
          </c:spPr>
        </c:majorGridlines>
        <c:title>
          <c:tx>
            <c:rich>
              <a:bodyPr rot="-5400000" vert="horz"/>
              <a:lstStyle/>
              <a:p>
                <a:pPr>
                  <a:defRPr sz="2000">
                    <a:latin typeface="Calibri" pitchFamily="34" charset="0"/>
                  </a:defRPr>
                </a:pPr>
                <a:r>
                  <a:rPr lang="en-US" sz="2000" dirty="0" smtClean="0">
                    <a:latin typeface="Calibri" pitchFamily="34" charset="0"/>
                  </a:rPr>
                  <a:t>% </a:t>
                </a:r>
                <a:r>
                  <a:rPr lang="en-US" sz="2000" baseline="0" dirty="0" smtClean="0">
                    <a:latin typeface="Calibri" pitchFamily="34" charset="0"/>
                  </a:rPr>
                  <a:t>Time Stalling</a:t>
                </a:r>
                <a:endParaRPr lang="en-US" sz="2000" dirty="0">
                  <a:latin typeface="Calibri" pitchFamily="34" charset="0"/>
                </a:endParaRPr>
              </a:p>
            </c:rich>
          </c:tx>
          <c:layout/>
        </c:title>
        <c:numFmt formatCode="0%" sourceLinked="0"/>
        <c:tickLblPos val="nextTo"/>
        <c:txPr>
          <a:bodyPr/>
          <a:lstStyle/>
          <a:p>
            <a:pPr>
              <a:defRPr sz="2000" b="1" i="0" baseline="0">
                <a:latin typeface="Calibri" pitchFamily="34" charset="0"/>
              </a:defRPr>
            </a:pPr>
            <a:endParaRPr lang="en-US"/>
          </a:p>
        </c:txPr>
        <c:crossAx val="59852672"/>
        <c:crosses val="autoZero"/>
        <c:crossBetween val="between"/>
        <c:majorUnit val="0.1"/>
      </c:valAx>
    </c:plotArea>
    <c:legend>
      <c:legendPos val="r"/>
      <c:layout>
        <c:manualLayout>
          <c:xMode val="edge"/>
          <c:yMode val="edge"/>
          <c:x val="0.31892191074313458"/>
          <c:y val="7.3350754458986742E-2"/>
          <c:w val="0.24902097774921875"/>
          <c:h val="0.25510225045984108"/>
        </c:manualLayout>
      </c:layout>
      <c:spPr>
        <a:solidFill>
          <a:schemeClr val="bg1"/>
        </a:solidFill>
        <a:ln>
          <a:solidFill>
            <a:schemeClr val="tx1"/>
          </a:solidFill>
        </a:ln>
      </c:spPr>
      <c:txPr>
        <a:bodyPr/>
        <a:lstStyle/>
        <a:p>
          <a:pPr>
            <a:defRPr sz="2000">
              <a:latin typeface="Calibri" pitchFamily="34" charset="0"/>
            </a:defRPr>
          </a:pPr>
          <a:endParaRPr lang="en-US"/>
        </a:p>
      </c:txPr>
    </c:legend>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Sheet1!$B$6:$U$6</c:f>
              <c:strCache>
                <c:ptCount val="20"/>
                <c:pt idx="0">
                  <c:v>tso</c:v>
                </c:pt>
                <c:pt idx="1">
                  <c:v>IF-tso</c:v>
                </c:pt>
                <c:pt idx="3">
                  <c:v>tso</c:v>
                </c:pt>
                <c:pt idx="4">
                  <c:v>IF-tso</c:v>
                </c:pt>
                <c:pt idx="6">
                  <c:v>tso</c:v>
                </c:pt>
                <c:pt idx="7">
                  <c:v>IF-tso</c:v>
                </c:pt>
                <c:pt idx="9">
                  <c:v>tso</c:v>
                </c:pt>
                <c:pt idx="10">
                  <c:v>IF-tso</c:v>
                </c:pt>
                <c:pt idx="12">
                  <c:v>tso</c:v>
                </c:pt>
                <c:pt idx="13">
                  <c:v>IF-tso</c:v>
                </c:pt>
                <c:pt idx="15">
                  <c:v>tso</c:v>
                </c:pt>
                <c:pt idx="16">
                  <c:v>IF-tso</c:v>
                </c:pt>
                <c:pt idx="18">
                  <c:v>tso</c:v>
                </c:pt>
                <c:pt idx="19">
                  <c:v>IF-tso</c:v>
                </c:pt>
              </c:strCache>
            </c:strRef>
          </c:cat>
          <c:val>
            <c:numRef>
              <c:f>Sheet1!$B$7:$U$7</c:f>
              <c:numCache>
                <c:formatCode>General</c:formatCode>
                <c:ptCount val="20"/>
                <c:pt idx="0">
                  <c:v>0.89382897248800874</c:v>
                </c:pt>
                <c:pt idx="1">
                  <c:v>0.81189836459400411</c:v>
                </c:pt>
                <c:pt idx="2">
                  <c:v>0</c:v>
                </c:pt>
                <c:pt idx="3">
                  <c:v>0.86768424718700365</c:v>
                </c:pt>
                <c:pt idx="4">
                  <c:v>0.77118535403300581</c:v>
                </c:pt>
                <c:pt idx="5">
                  <c:v>0</c:v>
                </c:pt>
                <c:pt idx="6">
                  <c:v>0.90579022568500533</c:v>
                </c:pt>
                <c:pt idx="7">
                  <c:v>0.90113431095399998</c:v>
                </c:pt>
                <c:pt idx="8">
                  <c:v>0</c:v>
                </c:pt>
                <c:pt idx="9">
                  <c:v>0.89037431788999999</c:v>
                </c:pt>
                <c:pt idx="10">
                  <c:v>0.84429846628000582</c:v>
                </c:pt>
                <c:pt idx="11">
                  <c:v>0</c:v>
                </c:pt>
                <c:pt idx="12">
                  <c:v>0.93076900409600005</c:v>
                </c:pt>
                <c:pt idx="13">
                  <c:v>0.9397225185200041</c:v>
                </c:pt>
                <c:pt idx="14">
                  <c:v>0</c:v>
                </c:pt>
                <c:pt idx="15">
                  <c:v>0.96449477044000265</c:v>
                </c:pt>
                <c:pt idx="16">
                  <c:v>0.95985426494300163</c:v>
                </c:pt>
                <c:pt idx="17">
                  <c:v>0</c:v>
                </c:pt>
                <c:pt idx="18">
                  <c:v>0.94458799337599997</c:v>
                </c:pt>
                <c:pt idx="19">
                  <c:v>0.93024396877199589</c:v>
                </c:pt>
              </c:numCache>
            </c:numRef>
          </c:val>
        </c:ser>
        <c:ser>
          <c:idx val="1"/>
          <c:order val="1"/>
          <c:tx>
            <c:strRef>
              <c:f>Sheet1!$A$8</c:f>
              <c:strCache>
                <c:ptCount val="1"/>
                <c:pt idx="0">
                  <c:v>SB full</c:v>
                </c:pt>
              </c:strCache>
            </c:strRef>
          </c:tx>
          <c:spPr>
            <a:solidFill>
              <a:srgbClr val="22F627"/>
            </a:solidFill>
          </c:spPr>
          <c:cat>
            <c:strRef>
              <c:f>Sheet1!$B$6:$U$6</c:f>
              <c:strCache>
                <c:ptCount val="20"/>
                <c:pt idx="0">
                  <c:v>tso</c:v>
                </c:pt>
                <c:pt idx="1">
                  <c:v>IF-tso</c:v>
                </c:pt>
                <c:pt idx="3">
                  <c:v>tso</c:v>
                </c:pt>
                <c:pt idx="4">
                  <c:v>IF-tso</c:v>
                </c:pt>
                <c:pt idx="6">
                  <c:v>tso</c:v>
                </c:pt>
                <c:pt idx="7">
                  <c:v>IF-tso</c:v>
                </c:pt>
                <c:pt idx="9">
                  <c:v>tso</c:v>
                </c:pt>
                <c:pt idx="10">
                  <c:v>IF-tso</c:v>
                </c:pt>
                <c:pt idx="12">
                  <c:v>tso</c:v>
                </c:pt>
                <c:pt idx="13">
                  <c:v>IF-tso</c:v>
                </c:pt>
                <c:pt idx="15">
                  <c:v>tso</c:v>
                </c:pt>
                <c:pt idx="16">
                  <c:v>IF-tso</c:v>
                </c:pt>
                <c:pt idx="18">
                  <c:v>tso</c:v>
                </c:pt>
                <c:pt idx="19">
                  <c:v>IF-tso</c:v>
                </c:pt>
              </c:strCache>
            </c:strRef>
          </c:cat>
          <c:val>
            <c:numRef>
              <c:f>Sheet1!$B$8:$U$8</c:f>
              <c:numCache>
                <c:formatCode>General</c:formatCode>
                <c:ptCount val="20"/>
                <c:pt idx="0">
                  <c:v>3.4481639247100009E-2</c:v>
                </c:pt>
                <c:pt idx="1">
                  <c:v>1.3379093364000005E-2</c:v>
                </c:pt>
                <c:pt idx="2">
                  <c:v>0</c:v>
                </c:pt>
                <c:pt idx="3">
                  <c:v>3.3998270659200004E-2</c:v>
                </c:pt>
                <c:pt idx="4">
                  <c:v>1.0775148394200023E-2</c:v>
                </c:pt>
                <c:pt idx="5">
                  <c:v>0</c:v>
                </c:pt>
                <c:pt idx="6">
                  <c:v>9.0435131510400047E-3</c:v>
                </c:pt>
                <c:pt idx="7">
                  <c:v>4.0246662275299876E-3</c:v>
                </c:pt>
                <c:pt idx="8">
                  <c:v>0</c:v>
                </c:pt>
                <c:pt idx="9">
                  <c:v>4.0814041606400033E-3</c:v>
                </c:pt>
                <c:pt idx="10">
                  <c:v>2.1180931144400006E-3</c:v>
                </c:pt>
                <c:pt idx="11">
                  <c:v>0</c:v>
                </c:pt>
                <c:pt idx="12">
                  <c:v>4.8930104814300024E-3</c:v>
                </c:pt>
                <c:pt idx="13">
                  <c:v>1.3865593764400073E-3</c:v>
                </c:pt>
                <c:pt idx="14">
                  <c:v>0</c:v>
                </c:pt>
                <c:pt idx="15">
                  <c:v>3.3480684402899995E-2</c:v>
                </c:pt>
                <c:pt idx="16">
                  <c:v>0</c:v>
                </c:pt>
                <c:pt idx="17">
                  <c:v>0</c:v>
                </c:pt>
                <c:pt idx="18">
                  <c:v>5.5412006624100132E-2</c:v>
                </c:pt>
                <c:pt idx="19">
                  <c:v>3.6055417975300401E-3</c:v>
                </c:pt>
              </c:numCache>
            </c:numRef>
          </c:val>
        </c:ser>
        <c:ser>
          <c:idx val="2"/>
          <c:order val="2"/>
          <c:tx>
            <c:strRef>
              <c:f>Sheet1!$A$9</c:f>
              <c:strCache>
                <c:ptCount val="1"/>
                <c:pt idx="0">
                  <c:v>SB drain</c:v>
                </c:pt>
              </c:strCache>
            </c:strRef>
          </c:tx>
          <c:spPr>
            <a:solidFill>
              <a:schemeClr val="tx1"/>
            </a:solidFill>
          </c:spPr>
          <c:cat>
            <c:strRef>
              <c:f>Sheet1!$B$6:$U$6</c:f>
              <c:strCache>
                <c:ptCount val="20"/>
                <c:pt idx="0">
                  <c:v>tso</c:v>
                </c:pt>
                <c:pt idx="1">
                  <c:v>IF-tso</c:v>
                </c:pt>
                <c:pt idx="3">
                  <c:v>tso</c:v>
                </c:pt>
                <c:pt idx="4">
                  <c:v>IF-tso</c:v>
                </c:pt>
                <c:pt idx="6">
                  <c:v>tso</c:v>
                </c:pt>
                <c:pt idx="7">
                  <c:v>IF-tso</c:v>
                </c:pt>
                <c:pt idx="9">
                  <c:v>tso</c:v>
                </c:pt>
                <c:pt idx="10">
                  <c:v>IF-tso</c:v>
                </c:pt>
                <c:pt idx="12">
                  <c:v>tso</c:v>
                </c:pt>
                <c:pt idx="13">
                  <c:v>IF-tso</c:v>
                </c:pt>
                <c:pt idx="15">
                  <c:v>tso</c:v>
                </c:pt>
                <c:pt idx="16">
                  <c:v>IF-tso</c:v>
                </c:pt>
                <c:pt idx="18">
                  <c:v>tso</c:v>
                </c:pt>
                <c:pt idx="19">
                  <c:v>IF-tso</c:v>
                </c:pt>
              </c:strCache>
            </c:strRef>
          </c:cat>
          <c:val>
            <c:numRef>
              <c:f>Sheet1!$B$9:$U$9</c:f>
              <c:numCache>
                <c:formatCode>General</c:formatCode>
                <c:ptCount val="20"/>
                <c:pt idx="0">
                  <c:v>7.1689388264899429E-2</c:v>
                </c:pt>
                <c:pt idx="1">
                  <c:v>1.16173145054E-2</c:v>
                </c:pt>
                <c:pt idx="2">
                  <c:v>0</c:v>
                </c:pt>
                <c:pt idx="3">
                  <c:v>9.8317482154000727E-2</c:v>
                </c:pt>
                <c:pt idx="4">
                  <c:v>1.3542783847800067E-2</c:v>
                </c:pt>
                <c:pt idx="5">
                  <c:v>0</c:v>
                </c:pt>
                <c:pt idx="6">
                  <c:v>8.5166261163800744E-2</c:v>
                </c:pt>
                <c:pt idx="7">
                  <c:v>4.3112708547099997E-3</c:v>
                </c:pt>
                <c:pt idx="8">
                  <c:v>0</c:v>
                </c:pt>
                <c:pt idx="9">
                  <c:v>0.10554427795000054</c:v>
                </c:pt>
                <c:pt idx="10">
                  <c:v>1.1986559205000326E-3</c:v>
                </c:pt>
                <c:pt idx="11">
                  <c:v>0</c:v>
                </c:pt>
                <c:pt idx="12">
                  <c:v>6.4337985423100583E-2</c:v>
                </c:pt>
                <c:pt idx="13">
                  <c:v>9.1702201396200048E-4</c:v>
                </c:pt>
                <c:pt idx="14">
                  <c:v>0</c:v>
                </c:pt>
                <c:pt idx="15">
                  <c:v>2.0245451567200011E-3</c:v>
                </c:pt>
                <c:pt idx="16">
                  <c:v>0</c:v>
                </c:pt>
                <c:pt idx="17">
                  <c:v>0</c:v>
                </c:pt>
                <c:pt idx="18">
                  <c:v>0</c:v>
                </c:pt>
                <c:pt idx="19">
                  <c:v>2.9380978784100318E-2</c:v>
                </c:pt>
              </c:numCache>
            </c:numRef>
          </c:val>
        </c:ser>
        <c:ser>
          <c:idx val="3"/>
          <c:order val="3"/>
          <c:tx>
            <c:strRef>
              <c:f>Sheet1!$A$10</c:f>
              <c:strCache>
                <c:ptCount val="1"/>
                <c:pt idx="0">
                  <c:v>Violation</c:v>
                </c:pt>
              </c:strCache>
            </c:strRef>
          </c:tx>
          <c:spPr>
            <a:solidFill>
              <a:srgbClr val="FF0000"/>
            </a:solidFill>
          </c:spPr>
          <c:cat>
            <c:strRef>
              <c:f>Sheet1!$B$6:$U$6</c:f>
              <c:strCache>
                <c:ptCount val="20"/>
                <c:pt idx="0">
                  <c:v>tso</c:v>
                </c:pt>
                <c:pt idx="1">
                  <c:v>IF-tso</c:v>
                </c:pt>
                <c:pt idx="3">
                  <c:v>tso</c:v>
                </c:pt>
                <c:pt idx="4">
                  <c:v>IF-tso</c:v>
                </c:pt>
                <c:pt idx="6">
                  <c:v>tso</c:v>
                </c:pt>
                <c:pt idx="7">
                  <c:v>IF-tso</c:v>
                </c:pt>
                <c:pt idx="9">
                  <c:v>tso</c:v>
                </c:pt>
                <c:pt idx="10">
                  <c:v>IF-tso</c:v>
                </c:pt>
                <c:pt idx="12">
                  <c:v>tso</c:v>
                </c:pt>
                <c:pt idx="13">
                  <c:v>IF-tso</c:v>
                </c:pt>
                <c:pt idx="15">
                  <c:v>tso</c:v>
                </c:pt>
                <c:pt idx="16">
                  <c:v>IF-tso</c:v>
                </c:pt>
                <c:pt idx="18">
                  <c:v>tso</c:v>
                </c:pt>
                <c:pt idx="19">
                  <c:v>IF-tso</c:v>
                </c:pt>
              </c:strCache>
            </c:strRef>
          </c:cat>
          <c:val>
            <c:numRef>
              <c:f>Sheet1!$B$10:$U$10</c:f>
              <c:numCache>
                <c:formatCode>General</c:formatCode>
                <c:ptCount val="20"/>
                <c:pt idx="0">
                  <c:v>0</c:v>
                </c:pt>
                <c:pt idx="1">
                  <c:v>1.5985227536300002E-2</c:v>
                </c:pt>
                <c:pt idx="2">
                  <c:v>0</c:v>
                </c:pt>
                <c:pt idx="3">
                  <c:v>0</c:v>
                </c:pt>
                <c:pt idx="4">
                  <c:v>1.3383713725300003E-2</c:v>
                </c:pt>
                <c:pt idx="5">
                  <c:v>0</c:v>
                </c:pt>
                <c:pt idx="6">
                  <c:v>0</c:v>
                </c:pt>
                <c:pt idx="7">
                  <c:v>1.4246751963900003E-2</c:v>
                </c:pt>
                <c:pt idx="8">
                  <c:v>0</c:v>
                </c:pt>
                <c:pt idx="9">
                  <c:v>0</c:v>
                </c:pt>
                <c:pt idx="10">
                  <c:v>2.0491784684500011E-2</c:v>
                </c:pt>
                <c:pt idx="11">
                  <c:v>0</c:v>
                </c:pt>
                <c:pt idx="12">
                  <c:v>0</c:v>
                </c:pt>
                <c:pt idx="13">
                  <c:v>1.5511900089800003E-2</c:v>
                </c:pt>
                <c:pt idx="14">
                  <c:v>0</c:v>
                </c:pt>
                <c:pt idx="15">
                  <c:v>0</c:v>
                </c:pt>
                <c:pt idx="16">
                  <c:v>2.1273505723600411E-4</c:v>
                </c:pt>
                <c:pt idx="17">
                  <c:v>0</c:v>
                </c:pt>
                <c:pt idx="18">
                  <c:v>0</c:v>
                </c:pt>
                <c:pt idx="19">
                  <c:v>4.3932510646300132E-2</c:v>
                </c:pt>
              </c:numCache>
            </c:numRef>
          </c:val>
        </c:ser>
        <c:gapWidth val="5"/>
        <c:overlap val="100"/>
        <c:axId val="68713856"/>
        <c:axId val="68719744"/>
      </c:barChart>
      <c:catAx>
        <c:axId val="68713856"/>
        <c:scaling>
          <c:orientation val="minMax"/>
        </c:scaling>
        <c:axPos val="b"/>
        <c:numFmt formatCode="General" sourceLinked="0"/>
        <c:tickLblPos val="nextTo"/>
        <c:crossAx val="68719744"/>
        <c:crosses val="autoZero"/>
        <c:auto val="1"/>
        <c:lblAlgn val="ctr"/>
        <c:lblOffset val="100"/>
        <c:tickLblSkip val="1"/>
      </c:catAx>
      <c:valAx>
        <c:axId val="68719744"/>
        <c:scaling>
          <c:orientation val="minMax"/>
          <c:max val="1"/>
        </c:scaling>
        <c:axPos val="l"/>
        <c:majorGridlines/>
        <c:minorGridlines/>
        <c:title>
          <c:tx>
            <c:rich>
              <a:bodyPr rot="-5400000" vert="horz"/>
              <a:lstStyle/>
              <a:p>
                <a:pPr>
                  <a:defRPr/>
                </a:pPr>
                <a:r>
                  <a:rPr lang="en-US"/>
                  <a:t>Normalized Runtime</a:t>
                </a:r>
              </a:p>
            </c:rich>
          </c:tx>
          <c:layout/>
        </c:title>
        <c:numFmt formatCode="#,##0.0" sourceLinked="0"/>
        <c:tickLblPos val="nextTo"/>
        <c:crossAx val="68713856"/>
        <c:crosses val="autoZero"/>
        <c:crossBetween val="between"/>
        <c:majorUnit val="0.5"/>
        <c:minorUnit val="0.1"/>
      </c:valAx>
    </c:plotArea>
    <c:legend>
      <c:legendPos val="r"/>
      <c:layout>
        <c:manualLayout>
          <c:xMode val="edge"/>
          <c:yMode val="edge"/>
          <c:x val="0.83277766912505302"/>
          <c:y val="6.857301187153983E-2"/>
          <c:w val="0.15468876663095288"/>
          <c:h val="0.31474487272845453"/>
        </c:manualLayout>
      </c:layout>
      <c:spPr>
        <a:ln>
          <a:solidFill>
            <a:schemeClr val="tx1"/>
          </a:solidFill>
        </a:ln>
      </c:spPr>
      <c:txPr>
        <a:bodyPr/>
        <a:lstStyle/>
        <a:p>
          <a:pPr>
            <a:defRPr b="0"/>
          </a:pPr>
          <a:endParaRPr lang="en-US"/>
        </a:p>
      </c:txPr>
    </c:legend>
    <c:plotVisOnly val="1"/>
  </c:chart>
  <c:txPr>
    <a:bodyPr/>
    <a:lstStyle/>
    <a:p>
      <a:pPr>
        <a:defRPr sz="2000" b="1">
          <a:latin typeface="Calibri" pitchFamily="34" charset="0"/>
        </a:defRPr>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5889962637542482"/>
          <c:y val="4.7524321626696113E-2"/>
          <c:w val="0.82332521931145064"/>
          <c:h val="0.47588012793008616"/>
        </c:manualLayout>
      </c:layout>
      <c:barChart>
        <c:barDir val="col"/>
        <c:grouping val="stacked"/>
        <c:ser>
          <c:idx val="0"/>
          <c:order val="0"/>
          <c:tx>
            <c:strRef>
              <c:f>Sheet1!$A$7</c:f>
              <c:strCache>
                <c:ptCount val="1"/>
                <c:pt idx="0">
                  <c:v>Speculative_cycles</c:v>
                </c:pt>
              </c:strCache>
            </c:strRef>
          </c:tx>
          <c:spPr>
            <a:solidFill>
              <a:srgbClr val="008000"/>
            </a:solidFill>
          </c:spPr>
          <c:cat>
            <c:strRef>
              <c:f>Sheet1!$B$6:$AB$6</c:f>
              <c:strCache>
                <c:ptCount val="27"/>
                <c:pt idx="0">
                  <c:v>IF-rmo</c:v>
                </c:pt>
                <c:pt idx="1">
                  <c:v>IF-tso</c:v>
                </c:pt>
                <c:pt idx="2">
                  <c:v>IF-sc</c:v>
                </c:pt>
                <c:pt idx="4">
                  <c:v>IF-rmo</c:v>
                </c:pt>
                <c:pt idx="5">
                  <c:v>IF-tso</c:v>
                </c:pt>
                <c:pt idx="6">
                  <c:v>IF-sc</c:v>
                </c:pt>
                <c:pt idx="8">
                  <c:v>IF-rmo</c:v>
                </c:pt>
                <c:pt idx="9">
                  <c:v>IF-tso</c:v>
                </c:pt>
                <c:pt idx="10">
                  <c:v>IF-sc</c:v>
                </c:pt>
                <c:pt idx="12">
                  <c:v>IF-rmo</c:v>
                </c:pt>
                <c:pt idx="13">
                  <c:v>IF-tso</c:v>
                </c:pt>
                <c:pt idx="14">
                  <c:v>IF-sc</c:v>
                </c:pt>
                <c:pt idx="16">
                  <c:v>IF-rmo</c:v>
                </c:pt>
                <c:pt idx="17">
                  <c:v>IF-tso</c:v>
                </c:pt>
                <c:pt idx="18">
                  <c:v>IF-sc</c:v>
                </c:pt>
                <c:pt idx="20">
                  <c:v>IF-rmo</c:v>
                </c:pt>
                <c:pt idx="21">
                  <c:v>IF-tso</c:v>
                </c:pt>
                <c:pt idx="22">
                  <c:v>IF-sc</c:v>
                </c:pt>
                <c:pt idx="24">
                  <c:v>IF-rmo</c:v>
                </c:pt>
                <c:pt idx="25">
                  <c:v>IF-tso</c:v>
                </c:pt>
                <c:pt idx="26">
                  <c:v>IF-sc</c:v>
                </c:pt>
              </c:strCache>
            </c:strRef>
          </c:cat>
          <c:val>
            <c:numRef>
              <c:f>Sheet1!$B$7:$AB$7</c:f>
              <c:numCache>
                <c:formatCode>General</c:formatCode>
                <c:ptCount val="27"/>
                <c:pt idx="0">
                  <c:v>2.90662673932E-2</c:v>
                </c:pt>
                <c:pt idx="1">
                  <c:v>0.21453020263399999</c:v>
                </c:pt>
                <c:pt idx="2">
                  <c:v>0.25934442606499997</c:v>
                </c:pt>
                <c:pt idx="3">
                  <c:v>0</c:v>
                </c:pt>
                <c:pt idx="4">
                  <c:v>3.0588036354899997E-2</c:v>
                </c:pt>
                <c:pt idx="5">
                  <c:v>0.25070890332000112</c:v>
                </c:pt>
                <c:pt idx="6">
                  <c:v>0.309564408382002</c:v>
                </c:pt>
                <c:pt idx="7">
                  <c:v>0</c:v>
                </c:pt>
                <c:pt idx="8">
                  <c:v>3.4539483043699998E-2</c:v>
                </c:pt>
                <c:pt idx="9">
                  <c:v>0.14882522837699999</c:v>
                </c:pt>
                <c:pt idx="10">
                  <c:v>0.23471060037000024</c:v>
                </c:pt>
                <c:pt idx="11">
                  <c:v>0</c:v>
                </c:pt>
                <c:pt idx="12">
                  <c:v>8.1669486227100033E-2</c:v>
                </c:pt>
                <c:pt idx="13">
                  <c:v>0.18466993169400056</c:v>
                </c:pt>
                <c:pt idx="14">
                  <c:v>0.22731123265000044</c:v>
                </c:pt>
                <c:pt idx="15">
                  <c:v>0</c:v>
                </c:pt>
                <c:pt idx="16">
                  <c:v>3.5859977964800185E-2</c:v>
                </c:pt>
                <c:pt idx="17">
                  <c:v>0.11312119197900022</c:v>
                </c:pt>
                <c:pt idx="18">
                  <c:v>0.14046293074700103</c:v>
                </c:pt>
                <c:pt idx="19">
                  <c:v>0</c:v>
                </c:pt>
                <c:pt idx="20">
                  <c:v>8.8808868302400908E-4</c:v>
                </c:pt>
                <c:pt idx="21">
                  <c:v>7.493932633920003E-2</c:v>
                </c:pt>
                <c:pt idx="22">
                  <c:v>0.10512112979100038</c:v>
                </c:pt>
                <c:pt idx="23">
                  <c:v>0</c:v>
                </c:pt>
                <c:pt idx="24">
                  <c:v>0</c:v>
                </c:pt>
                <c:pt idx="25">
                  <c:v>0.42938690311400302</c:v>
                </c:pt>
                <c:pt idx="26">
                  <c:v>0.49121280082200153</c:v>
                </c:pt>
              </c:numCache>
            </c:numRef>
          </c:val>
        </c:ser>
        <c:gapWidth val="5"/>
        <c:overlap val="100"/>
        <c:axId val="68898176"/>
        <c:axId val="68904064"/>
      </c:barChart>
      <c:catAx>
        <c:axId val="68898176"/>
        <c:scaling>
          <c:orientation val="minMax"/>
        </c:scaling>
        <c:axPos val="b"/>
        <c:tickLblPos val="nextTo"/>
        <c:crossAx val="68904064"/>
        <c:crosses val="autoZero"/>
        <c:auto val="1"/>
        <c:lblAlgn val="ctr"/>
        <c:lblOffset val="100"/>
        <c:tickLblSkip val="1"/>
      </c:catAx>
      <c:valAx>
        <c:axId val="68904064"/>
        <c:scaling>
          <c:orientation val="minMax"/>
          <c:max val="0.5"/>
        </c:scaling>
        <c:axPos val="l"/>
        <c:majorGridlines/>
        <c:title>
          <c:tx>
            <c:rich>
              <a:bodyPr rot="-5400000" vert="horz"/>
              <a:lstStyle/>
              <a:p>
                <a:pPr>
                  <a:defRPr/>
                </a:pPr>
                <a:r>
                  <a:rPr lang="en-US"/>
                  <a:t>Time speculating</a:t>
                </a:r>
              </a:p>
            </c:rich>
          </c:tx>
          <c:layout>
            <c:manualLayout>
              <c:xMode val="edge"/>
              <c:yMode val="edge"/>
              <c:x val="4.6653332347546834E-3"/>
              <c:y val="5.163457763901441E-3"/>
            </c:manualLayout>
          </c:layout>
        </c:title>
        <c:numFmt formatCode="0%" sourceLinked="0"/>
        <c:tickLblPos val="nextTo"/>
        <c:crossAx val="68898176"/>
        <c:crosses val="autoZero"/>
        <c:crossBetween val="between"/>
        <c:majorUnit val="0.1"/>
      </c:valAx>
    </c:plotArea>
    <c:plotVisOnly val="1"/>
  </c:chart>
  <c:txPr>
    <a:bodyPr/>
    <a:lstStyle/>
    <a:p>
      <a:pPr>
        <a:defRPr sz="2000" b="1">
          <a:latin typeface="Calibri" pitchFamily="34" charset="0"/>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Sheet2!$A$2</c:f>
              <c:strCache>
                <c:ptCount val="1"/>
                <c:pt idx="0">
                  <c:v>Other</c:v>
                </c:pt>
              </c:strCache>
            </c:strRef>
          </c:tx>
          <c:spPr>
            <a:solidFill>
              <a:srgbClr val="613EF8"/>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Sheet2!$B$2:$U$2</c:f>
              <c:numCache>
                <c:formatCode>General</c:formatCode>
                <c:ptCount val="20"/>
                <c:pt idx="0">
                  <c:v>0.90494407627600604</c:v>
                </c:pt>
                <c:pt idx="1">
                  <c:v>0.9302947650059985</c:v>
                </c:pt>
                <c:pt idx="3">
                  <c:v>0.88144484140199997</c:v>
                </c:pt>
                <c:pt idx="4">
                  <c:v>0.90774952370900264</c:v>
                </c:pt>
                <c:pt idx="6">
                  <c:v>0.91850912694199749</c:v>
                </c:pt>
                <c:pt idx="7">
                  <c:v>0.94318059923499997</c:v>
                </c:pt>
                <c:pt idx="9">
                  <c:v>0.89376938371999959</c:v>
                </c:pt>
                <c:pt idx="10">
                  <c:v>0.87179776926500263</c:v>
                </c:pt>
                <c:pt idx="12">
                  <c:v>0.92753961160800502</c:v>
                </c:pt>
                <c:pt idx="13">
                  <c:v>0.96073043587200002</c:v>
                </c:pt>
                <c:pt idx="15">
                  <c:v>0.99835095246000005</c:v>
                </c:pt>
                <c:pt idx="16">
                  <c:v>0.99428181120199999</c:v>
                </c:pt>
                <c:pt idx="18">
                  <c:v>0.96393567473700004</c:v>
                </c:pt>
                <c:pt idx="19">
                  <c:v>0.96435314654000004</c:v>
                </c:pt>
              </c:numCache>
            </c:numRef>
          </c:val>
        </c:ser>
        <c:ser>
          <c:idx val="1"/>
          <c:order val="1"/>
          <c:tx>
            <c:strRef>
              <c:f>Sheet2!$A$3</c:f>
              <c:strCache>
                <c:ptCount val="1"/>
                <c:pt idx="0">
                  <c:v>SB full</c:v>
                </c:pt>
              </c:strCache>
            </c:strRef>
          </c:tx>
          <c:spPr>
            <a:solidFill>
              <a:srgbClr val="22F627"/>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Sheet2!$B$3:$U$3</c:f>
              <c:numCache>
                <c:formatCode>General</c:formatCode>
                <c:ptCount val="20"/>
                <c:pt idx="0">
                  <c:v>2.7193997099600246E-2</c:v>
                </c:pt>
                <c:pt idx="1">
                  <c:v>2.7662488277900004E-2</c:v>
                </c:pt>
                <c:pt idx="2">
                  <c:v>0</c:v>
                </c:pt>
                <c:pt idx="3">
                  <c:v>2.3917487803900003E-2</c:v>
                </c:pt>
                <c:pt idx="4">
                  <c:v>2.4854964252300007E-2</c:v>
                </c:pt>
                <c:pt idx="5">
                  <c:v>0</c:v>
                </c:pt>
                <c:pt idx="6">
                  <c:v>4.9891830232500637E-3</c:v>
                </c:pt>
                <c:pt idx="7">
                  <c:v>5.3177926631900012E-3</c:v>
                </c:pt>
                <c:pt idx="8">
                  <c:v>0</c:v>
                </c:pt>
                <c:pt idx="9">
                  <c:v>1.7380434760200076E-3</c:v>
                </c:pt>
                <c:pt idx="10">
                  <c:v>2.4186308767100012E-3</c:v>
                </c:pt>
                <c:pt idx="11">
                  <c:v>0</c:v>
                </c:pt>
                <c:pt idx="12">
                  <c:v>6.9067976264200618E-3</c:v>
                </c:pt>
                <c:pt idx="13">
                  <c:v>7.0667496117800691E-3</c:v>
                </c:pt>
                <c:pt idx="14">
                  <c:v>0</c:v>
                </c:pt>
                <c:pt idx="15">
                  <c:v>0</c:v>
                </c:pt>
                <c:pt idx="16">
                  <c:v>0</c:v>
                </c:pt>
                <c:pt idx="17">
                  <c:v>0</c:v>
                </c:pt>
                <c:pt idx="18">
                  <c:v>3.6064325262900002E-2</c:v>
                </c:pt>
                <c:pt idx="19">
                  <c:v>3.5256853460000001E-2</c:v>
                </c:pt>
              </c:numCache>
            </c:numRef>
          </c:val>
        </c:ser>
        <c:ser>
          <c:idx val="2"/>
          <c:order val="2"/>
          <c:tx>
            <c:strRef>
              <c:f>Sheet2!$A$4</c:f>
              <c:strCache>
                <c:ptCount val="1"/>
                <c:pt idx="0">
                  <c:v>SB drain</c:v>
                </c:pt>
              </c:strCache>
            </c:strRef>
          </c:tx>
          <c:spPr>
            <a:solidFill>
              <a:schemeClr val="tx1"/>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Sheet2!$B$4:$U$4</c:f>
              <c:numCache>
                <c:formatCode>General</c:formatCode>
                <c:ptCount val="20"/>
                <c:pt idx="0">
                  <c:v>6.7861926624100094E-2</c:v>
                </c:pt>
                <c:pt idx="1">
                  <c:v>5.7111982697900134E-5</c:v>
                </c:pt>
                <c:pt idx="2">
                  <c:v>0</c:v>
                </c:pt>
                <c:pt idx="3">
                  <c:v>9.4637670794801107E-2</c:v>
                </c:pt>
                <c:pt idx="4">
                  <c:v>1.1731547288100097E-4</c:v>
                </c:pt>
                <c:pt idx="5">
                  <c:v>0</c:v>
                </c:pt>
                <c:pt idx="6">
                  <c:v>7.6501690034700032E-2</c:v>
                </c:pt>
                <c:pt idx="7">
                  <c:v>4.6129152135999645E-3</c:v>
                </c:pt>
                <c:pt idx="8">
                  <c:v>0</c:v>
                </c:pt>
                <c:pt idx="9">
                  <c:v>0.10449257280500029</c:v>
                </c:pt>
                <c:pt idx="10">
                  <c:v>1.1148969050400021E-3</c:v>
                </c:pt>
                <c:pt idx="11">
                  <c:v>0</c:v>
                </c:pt>
                <c:pt idx="12">
                  <c:v>6.5553590765000003E-2</c:v>
                </c:pt>
                <c:pt idx="13">
                  <c:v>5.9611724830101024E-4</c:v>
                </c:pt>
                <c:pt idx="14">
                  <c:v>0</c:v>
                </c:pt>
                <c:pt idx="15">
                  <c:v>1.6490475398600343E-3</c:v>
                </c:pt>
                <c:pt idx="16">
                  <c:v>0</c:v>
                </c:pt>
                <c:pt idx="17">
                  <c:v>0</c:v>
                </c:pt>
                <c:pt idx="18">
                  <c:v>0</c:v>
                </c:pt>
                <c:pt idx="19">
                  <c:v>0</c:v>
                </c:pt>
              </c:numCache>
            </c:numRef>
          </c:val>
        </c:ser>
        <c:ser>
          <c:idx val="3"/>
          <c:order val="3"/>
          <c:tx>
            <c:strRef>
              <c:f>Sheet2!$A$5</c:f>
              <c:strCache>
                <c:ptCount val="1"/>
                <c:pt idx="0">
                  <c:v>Violation</c:v>
                </c:pt>
              </c:strCache>
            </c:strRef>
          </c:tx>
          <c:spPr>
            <a:solidFill>
              <a:srgbClr val="FF0000"/>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Sheet2!$B$5:$U$5</c:f>
              <c:numCache>
                <c:formatCode>General</c:formatCode>
                <c:ptCount val="20"/>
                <c:pt idx="0">
                  <c:v>0</c:v>
                </c:pt>
                <c:pt idx="1">
                  <c:v>3.9096347332800152E-3</c:v>
                </c:pt>
                <c:pt idx="2">
                  <c:v>0</c:v>
                </c:pt>
                <c:pt idx="3">
                  <c:v>0</c:v>
                </c:pt>
                <c:pt idx="4">
                  <c:v>2.6611965659500418E-3</c:v>
                </c:pt>
                <c:pt idx="5">
                  <c:v>0</c:v>
                </c:pt>
                <c:pt idx="6">
                  <c:v>0</c:v>
                </c:pt>
                <c:pt idx="7">
                  <c:v>2.9746928874100002E-3</c:v>
                </c:pt>
                <c:pt idx="8">
                  <c:v>0</c:v>
                </c:pt>
                <c:pt idx="9">
                  <c:v>0</c:v>
                </c:pt>
                <c:pt idx="10">
                  <c:v>9.4987029535000735E-3</c:v>
                </c:pt>
                <c:pt idx="11">
                  <c:v>0</c:v>
                </c:pt>
                <c:pt idx="12">
                  <c:v>0</c:v>
                </c:pt>
                <c:pt idx="13">
                  <c:v>3.4126972683300319E-3</c:v>
                </c:pt>
                <c:pt idx="14">
                  <c:v>0</c:v>
                </c:pt>
                <c:pt idx="15">
                  <c:v>0</c:v>
                </c:pt>
                <c:pt idx="16">
                  <c:v>1.7118879775200084E-4</c:v>
                </c:pt>
                <c:pt idx="17">
                  <c:v>0</c:v>
                </c:pt>
                <c:pt idx="18">
                  <c:v>0</c:v>
                </c:pt>
                <c:pt idx="19">
                  <c:v>0</c:v>
                </c:pt>
              </c:numCache>
            </c:numRef>
          </c:val>
        </c:ser>
        <c:gapWidth val="10"/>
        <c:overlap val="100"/>
        <c:axId val="66564480"/>
        <c:axId val="66673664"/>
      </c:barChart>
      <c:catAx>
        <c:axId val="66564480"/>
        <c:scaling>
          <c:orientation val="minMax"/>
        </c:scaling>
        <c:axPos val="b"/>
        <c:tickLblPos val="nextTo"/>
        <c:txPr>
          <a:bodyPr rot="-5400000" vert="horz" anchor="t" anchorCtr="0"/>
          <a:lstStyle/>
          <a:p>
            <a:pPr>
              <a:defRPr sz="2000" b="1" i="0" baseline="0">
                <a:latin typeface="Calibri" pitchFamily="34" charset="0"/>
              </a:defRPr>
            </a:pPr>
            <a:endParaRPr lang="en-US"/>
          </a:p>
        </c:txPr>
        <c:crossAx val="66673664"/>
        <c:crosses val="autoZero"/>
        <c:auto val="1"/>
        <c:lblAlgn val="ctr"/>
        <c:lblOffset val="0"/>
        <c:tickLblSkip val="1"/>
      </c:catAx>
      <c:valAx>
        <c:axId val="66673664"/>
        <c:scaling>
          <c:orientation val="minMax"/>
          <c:max val="1"/>
        </c:scaling>
        <c:axPos val="l"/>
        <c:majorGridlines/>
        <c:minorGridlines/>
        <c:title>
          <c:tx>
            <c:rich>
              <a:bodyPr rot="-5400000" vert="horz"/>
              <a:lstStyle/>
              <a:p>
                <a:pPr>
                  <a:defRPr sz="2000">
                    <a:latin typeface="Calibri" pitchFamily="34" charset="0"/>
                  </a:defRPr>
                </a:pPr>
                <a:r>
                  <a:rPr lang="en-US" sz="2000" dirty="0" smtClean="0">
                    <a:latin typeface="Calibri" pitchFamily="34" charset="0"/>
                  </a:rPr>
                  <a:t>Normalized Runtime</a:t>
                </a:r>
                <a:endParaRPr lang="en-US" sz="2000" dirty="0">
                  <a:latin typeface="Calibri" pitchFamily="34" charset="0"/>
                </a:endParaRPr>
              </a:p>
            </c:rich>
          </c:tx>
          <c:layout/>
        </c:title>
        <c:numFmt formatCode="#,##0.0" sourceLinked="0"/>
        <c:tickLblPos val="nextTo"/>
        <c:txPr>
          <a:bodyPr/>
          <a:lstStyle/>
          <a:p>
            <a:pPr>
              <a:defRPr sz="2000" b="1" i="0" baseline="0">
                <a:latin typeface="Calibri" pitchFamily="34" charset="0"/>
              </a:defRPr>
            </a:pPr>
            <a:endParaRPr lang="en-US"/>
          </a:p>
        </c:txPr>
        <c:crossAx val="66564480"/>
        <c:crosses val="autoZero"/>
        <c:crossBetween val="between"/>
        <c:majorUnit val="0.5"/>
        <c:minorUnit val="0.1"/>
      </c:valAx>
    </c:plotArea>
    <c:legend>
      <c:legendPos val="r"/>
      <c:layout>
        <c:manualLayout>
          <c:xMode val="edge"/>
          <c:yMode val="edge"/>
          <c:x val="0.83673981358498095"/>
          <c:y val="6.1598796679097408E-2"/>
          <c:w val="0.14863088145694361"/>
          <c:h val="0.350710384891538"/>
        </c:manualLayout>
      </c:layout>
      <c:spPr>
        <a:ln>
          <a:solidFill>
            <a:schemeClr val="tx1"/>
          </a:solidFill>
        </a:ln>
      </c:spPr>
      <c:txPr>
        <a:bodyPr/>
        <a:lstStyle/>
        <a:p>
          <a:pPr>
            <a:defRPr sz="2000">
              <a:latin typeface="Calibri" pitchFamily="34" charset="0"/>
            </a:defRPr>
          </a:pPr>
          <a:endParaRPr lang="en-US"/>
        </a:p>
      </c:txPr>
    </c:legend>
    <c:plotVisOnly val="1"/>
  </c:chart>
  <c:spPr>
    <a:ln>
      <a:noFill/>
    </a:ln>
  </c:spPr>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Sheet2!$A$2</c:f>
              <c:strCache>
                <c:ptCount val="1"/>
                <c:pt idx="0">
                  <c:v>Other</c:v>
                </c:pt>
              </c:strCache>
            </c:strRef>
          </c:tx>
          <c:spPr>
            <a:solidFill>
              <a:srgbClr val="613EF8"/>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Sheet2!$B$2:$U$2</c:f>
              <c:numCache>
                <c:formatCode>General</c:formatCode>
                <c:ptCount val="20"/>
                <c:pt idx="0">
                  <c:v>0.90494407627600582</c:v>
                </c:pt>
                <c:pt idx="1">
                  <c:v>0.9302947650059985</c:v>
                </c:pt>
                <c:pt idx="3">
                  <c:v>0.88144484140199997</c:v>
                </c:pt>
                <c:pt idx="4">
                  <c:v>0.90774952370900264</c:v>
                </c:pt>
                <c:pt idx="6">
                  <c:v>0.91850912694199749</c:v>
                </c:pt>
                <c:pt idx="7">
                  <c:v>0.94318059923499997</c:v>
                </c:pt>
                <c:pt idx="9">
                  <c:v>0.89376938371999959</c:v>
                </c:pt>
                <c:pt idx="10">
                  <c:v>0.87179776926500263</c:v>
                </c:pt>
                <c:pt idx="12">
                  <c:v>0.9275396116080048</c:v>
                </c:pt>
                <c:pt idx="13">
                  <c:v>0.96073043587200002</c:v>
                </c:pt>
                <c:pt idx="15">
                  <c:v>0.99835095246000005</c:v>
                </c:pt>
                <c:pt idx="16">
                  <c:v>0.99428181120199999</c:v>
                </c:pt>
                <c:pt idx="18">
                  <c:v>0.96393567473700004</c:v>
                </c:pt>
                <c:pt idx="19">
                  <c:v>0.96435314654000004</c:v>
                </c:pt>
              </c:numCache>
            </c:numRef>
          </c:val>
        </c:ser>
        <c:ser>
          <c:idx val="1"/>
          <c:order val="1"/>
          <c:tx>
            <c:strRef>
              <c:f>Sheet2!$A$3</c:f>
              <c:strCache>
                <c:ptCount val="1"/>
                <c:pt idx="0">
                  <c:v>SB full</c:v>
                </c:pt>
              </c:strCache>
            </c:strRef>
          </c:tx>
          <c:spPr>
            <a:solidFill>
              <a:srgbClr val="22F627"/>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Sheet2!$B$3:$U$3</c:f>
              <c:numCache>
                <c:formatCode>General</c:formatCode>
                <c:ptCount val="20"/>
                <c:pt idx="0">
                  <c:v>2.7193997099600235E-2</c:v>
                </c:pt>
                <c:pt idx="1">
                  <c:v>2.7662488277900004E-2</c:v>
                </c:pt>
                <c:pt idx="2">
                  <c:v>0</c:v>
                </c:pt>
                <c:pt idx="3">
                  <c:v>2.3917487803900003E-2</c:v>
                </c:pt>
                <c:pt idx="4">
                  <c:v>2.4854964252300007E-2</c:v>
                </c:pt>
                <c:pt idx="5">
                  <c:v>0</c:v>
                </c:pt>
                <c:pt idx="6">
                  <c:v>4.9891830232500602E-3</c:v>
                </c:pt>
                <c:pt idx="7">
                  <c:v>5.3177926631900012E-3</c:v>
                </c:pt>
                <c:pt idx="8">
                  <c:v>0</c:v>
                </c:pt>
                <c:pt idx="9">
                  <c:v>1.7380434760200067E-3</c:v>
                </c:pt>
                <c:pt idx="10">
                  <c:v>2.4186308767100012E-3</c:v>
                </c:pt>
                <c:pt idx="11">
                  <c:v>0</c:v>
                </c:pt>
                <c:pt idx="12">
                  <c:v>6.9067976264200592E-3</c:v>
                </c:pt>
                <c:pt idx="13">
                  <c:v>7.0667496117800647E-3</c:v>
                </c:pt>
                <c:pt idx="14">
                  <c:v>0</c:v>
                </c:pt>
                <c:pt idx="15">
                  <c:v>0</c:v>
                </c:pt>
                <c:pt idx="16">
                  <c:v>0</c:v>
                </c:pt>
                <c:pt idx="17">
                  <c:v>0</c:v>
                </c:pt>
                <c:pt idx="18">
                  <c:v>3.6064325262900002E-2</c:v>
                </c:pt>
                <c:pt idx="19">
                  <c:v>3.5256853460000001E-2</c:v>
                </c:pt>
              </c:numCache>
            </c:numRef>
          </c:val>
        </c:ser>
        <c:ser>
          <c:idx val="2"/>
          <c:order val="2"/>
          <c:tx>
            <c:strRef>
              <c:f>Sheet2!$A$4</c:f>
              <c:strCache>
                <c:ptCount val="1"/>
                <c:pt idx="0">
                  <c:v>SB drain</c:v>
                </c:pt>
              </c:strCache>
            </c:strRef>
          </c:tx>
          <c:spPr>
            <a:solidFill>
              <a:schemeClr val="tx1"/>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Sheet2!$B$4:$U$4</c:f>
              <c:numCache>
                <c:formatCode>General</c:formatCode>
                <c:ptCount val="20"/>
                <c:pt idx="0">
                  <c:v>6.7861926624100094E-2</c:v>
                </c:pt>
                <c:pt idx="1">
                  <c:v>5.7111982697900134E-5</c:v>
                </c:pt>
                <c:pt idx="2">
                  <c:v>0</c:v>
                </c:pt>
                <c:pt idx="3">
                  <c:v>9.4637670794801065E-2</c:v>
                </c:pt>
                <c:pt idx="4">
                  <c:v>1.1731547288100089E-4</c:v>
                </c:pt>
                <c:pt idx="5">
                  <c:v>0</c:v>
                </c:pt>
                <c:pt idx="6">
                  <c:v>7.6501690034700032E-2</c:v>
                </c:pt>
                <c:pt idx="7">
                  <c:v>4.6129152135999645E-3</c:v>
                </c:pt>
                <c:pt idx="8">
                  <c:v>0</c:v>
                </c:pt>
                <c:pt idx="9">
                  <c:v>0.10449257280500027</c:v>
                </c:pt>
                <c:pt idx="10">
                  <c:v>1.1148969050400021E-3</c:v>
                </c:pt>
                <c:pt idx="11">
                  <c:v>0</c:v>
                </c:pt>
                <c:pt idx="12">
                  <c:v>6.5553590765000003E-2</c:v>
                </c:pt>
                <c:pt idx="13">
                  <c:v>5.9611724830100981E-4</c:v>
                </c:pt>
                <c:pt idx="14">
                  <c:v>0</c:v>
                </c:pt>
                <c:pt idx="15">
                  <c:v>1.649047539860033E-3</c:v>
                </c:pt>
                <c:pt idx="16">
                  <c:v>0</c:v>
                </c:pt>
                <c:pt idx="17">
                  <c:v>0</c:v>
                </c:pt>
                <c:pt idx="18">
                  <c:v>0</c:v>
                </c:pt>
                <c:pt idx="19">
                  <c:v>0</c:v>
                </c:pt>
              </c:numCache>
            </c:numRef>
          </c:val>
        </c:ser>
        <c:ser>
          <c:idx val="3"/>
          <c:order val="3"/>
          <c:tx>
            <c:strRef>
              <c:f>Sheet2!$A$5</c:f>
              <c:strCache>
                <c:ptCount val="1"/>
                <c:pt idx="0">
                  <c:v>Violation</c:v>
                </c:pt>
              </c:strCache>
            </c:strRef>
          </c:tx>
          <c:spPr>
            <a:solidFill>
              <a:srgbClr val="FF0000"/>
            </a:solidFill>
          </c:spPr>
          <c:cat>
            <c:strRef>
              <c:f>Sheet2!$B$1:$U$1</c:f>
              <c:strCache>
                <c:ptCount val="20"/>
                <c:pt idx="0">
                  <c:v>rmo</c:v>
                </c:pt>
                <c:pt idx="1">
                  <c:v>IF-rmo</c:v>
                </c:pt>
                <c:pt idx="3">
                  <c:v>rmo</c:v>
                </c:pt>
                <c:pt idx="4">
                  <c:v>IF-rmo</c:v>
                </c:pt>
                <c:pt idx="6">
                  <c:v>rmo</c:v>
                </c:pt>
                <c:pt idx="7">
                  <c:v>IF-rmo</c:v>
                </c:pt>
                <c:pt idx="9">
                  <c:v>rmo</c:v>
                </c:pt>
                <c:pt idx="10">
                  <c:v>IF-rmo</c:v>
                </c:pt>
                <c:pt idx="12">
                  <c:v>rmo</c:v>
                </c:pt>
                <c:pt idx="13">
                  <c:v>IF-rmo</c:v>
                </c:pt>
                <c:pt idx="15">
                  <c:v>rmo</c:v>
                </c:pt>
                <c:pt idx="16">
                  <c:v>IF-rmo</c:v>
                </c:pt>
                <c:pt idx="18">
                  <c:v>rmo</c:v>
                </c:pt>
                <c:pt idx="19">
                  <c:v>IF-rmo</c:v>
                </c:pt>
              </c:strCache>
            </c:strRef>
          </c:cat>
          <c:val>
            <c:numRef>
              <c:f>Sheet2!$B$5:$U$5</c:f>
              <c:numCache>
                <c:formatCode>General</c:formatCode>
                <c:ptCount val="20"/>
                <c:pt idx="0">
                  <c:v>0</c:v>
                </c:pt>
                <c:pt idx="1">
                  <c:v>3.9096347332800152E-3</c:v>
                </c:pt>
                <c:pt idx="2">
                  <c:v>0</c:v>
                </c:pt>
                <c:pt idx="3">
                  <c:v>0</c:v>
                </c:pt>
                <c:pt idx="4">
                  <c:v>2.6611965659500397E-3</c:v>
                </c:pt>
                <c:pt idx="5">
                  <c:v>0</c:v>
                </c:pt>
                <c:pt idx="6">
                  <c:v>0</c:v>
                </c:pt>
                <c:pt idx="7">
                  <c:v>2.9746928874100002E-3</c:v>
                </c:pt>
                <c:pt idx="8">
                  <c:v>0</c:v>
                </c:pt>
                <c:pt idx="9">
                  <c:v>0</c:v>
                </c:pt>
                <c:pt idx="10">
                  <c:v>9.4987029535000683E-3</c:v>
                </c:pt>
                <c:pt idx="11">
                  <c:v>0</c:v>
                </c:pt>
                <c:pt idx="12">
                  <c:v>0</c:v>
                </c:pt>
                <c:pt idx="13">
                  <c:v>3.4126972683300302E-3</c:v>
                </c:pt>
                <c:pt idx="14">
                  <c:v>0</c:v>
                </c:pt>
                <c:pt idx="15">
                  <c:v>0</c:v>
                </c:pt>
                <c:pt idx="16">
                  <c:v>1.7118879775200076E-4</c:v>
                </c:pt>
                <c:pt idx="17">
                  <c:v>0</c:v>
                </c:pt>
                <c:pt idx="18">
                  <c:v>0</c:v>
                </c:pt>
                <c:pt idx="19">
                  <c:v>0</c:v>
                </c:pt>
              </c:numCache>
            </c:numRef>
          </c:val>
        </c:ser>
        <c:gapWidth val="10"/>
        <c:overlap val="100"/>
        <c:axId val="67059072"/>
        <c:axId val="67064960"/>
      </c:barChart>
      <c:catAx>
        <c:axId val="67059072"/>
        <c:scaling>
          <c:orientation val="minMax"/>
        </c:scaling>
        <c:axPos val="b"/>
        <c:tickLblPos val="nextTo"/>
        <c:txPr>
          <a:bodyPr rot="-5400000" vert="horz" anchor="t" anchorCtr="0"/>
          <a:lstStyle/>
          <a:p>
            <a:pPr>
              <a:defRPr sz="2000" b="1" i="0" baseline="0">
                <a:latin typeface="Calibri" pitchFamily="34" charset="0"/>
              </a:defRPr>
            </a:pPr>
            <a:endParaRPr lang="en-US"/>
          </a:p>
        </c:txPr>
        <c:crossAx val="67064960"/>
        <c:crosses val="autoZero"/>
        <c:auto val="1"/>
        <c:lblAlgn val="ctr"/>
        <c:lblOffset val="0"/>
        <c:tickLblSkip val="1"/>
      </c:catAx>
      <c:valAx>
        <c:axId val="67064960"/>
        <c:scaling>
          <c:orientation val="minMax"/>
          <c:max val="1"/>
        </c:scaling>
        <c:axPos val="l"/>
        <c:majorGridlines/>
        <c:minorGridlines/>
        <c:title>
          <c:tx>
            <c:rich>
              <a:bodyPr rot="-5400000" vert="horz"/>
              <a:lstStyle/>
              <a:p>
                <a:pPr>
                  <a:defRPr sz="2000">
                    <a:latin typeface="Calibri" pitchFamily="34" charset="0"/>
                  </a:defRPr>
                </a:pPr>
                <a:r>
                  <a:rPr lang="en-US" sz="2000" dirty="0" smtClean="0">
                    <a:latin typeface="Calibri" pitchFamily="34" charset="0"/>
                  </a:rPr>
                  <a:t>Normalized Runtime</a:t>
                </a:r>
                <a:endParaRPr lang="en-US" sz="2000" dirty="0">
                  <a:latin typeface="Calibri" pitchFamily="34" charset="0"/>
                </a:endParaRPr>
              </a:p>
            </c:rich>
          </c:tx>
          <c:layout/>
        </c:title>
        <c:numFmt formatCode="#,##0.0" sourceLinked="0"/>
        <c:tickLblPos val="nextTo"/>
        <c:txPr>
          <a:bodyPr/>
          <a:lstStyle/>
          <a:p>
            <a:pPr>
              <a:defRPr sz="2000" b="1" i="0" baseline="0">
                <a:latin typeface="Calibri" pitchFamily="34" charset="0"/>
              </a:defRPr>
            </a:pPr>
            <a:endParaRPr lang="en-US"/>
          </a:p>
        </c:txPr>
        <c:crossAx val="67059072"/>
        <c:crosses val="autoZero"/>
        <c:crossBetween val="between"/>
        <c:majorUnit val="0.5"/>
        <c:minorUnit val="0.1"/>
      </c:valAx>
    </c:plotArea>
    <c:legend>
      <c:legendPos val="r"/>
      <c:layout>
        <c:manualLayout>
          <c:xMode val="edge"/>
          <c:yMode val="edge"/>
          <c:x val="0.8367398135849804"/>
          <c:y val="6.1598796679097408E-2"/>
          <c:w val="0.14863088145694356"/>
          <c:h val="0.350710384891538"/>
        </c:manualLayout>
      </c:layout>
      <c:spPr>
        <a:ln>
          <a:solidFill>
            <a:schemeClr val="tx1"/>
          </a:solidFill>
        </a:ln>
      </c:spPr>
      <c:txPr>
        <a:bodyPr/>
        <a:lstStyle/>
        <a:p>
          <a:pPr>
            <a:defRPr sz="2000">
              <a:latin typeface="Calibri" pitchFamily="34" charset="0"/>
            </a:defRPr>
          </a:pPr>
          <a:endParaRPr lang="en-US"/>
        </a:p>
      </c:txPr>
    </c:legend>
    <c:plotVisOnly val="1"/>
  </c:chart>
  <c:spPr>
    <a:ln>
      <a:noFill/>
    </a:ln>
  </c:spPr>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Sheet1!$B$6:$AB$6</c:f>
              <c:strCache>
                <c:ptCount val="26"/>
                <c:pt idx="0">
                  <c:v>sc</c:v>
                </c:pt>
                <c:pt idx="1">
                  <c:v>IF-sc</c:v>
                </c:pt>
                <c:pt idx="2">
                  <c:v>ASOsc</c:v>
                </c:pt>
                <c:pt idx="4">
                  <c:v>sc</c:v>
                </c:pt>
                <c:pt idx="5">
                  <c:v>IF-sc</c:v>
                </c:pt>
                <c:pt idx="8">
                  <c:v>sc</c:v>
                </c:pt>
                <c:pt idx="9">
                  <c:v>IF-sc</c:v>
                </c:pt>
                <c:pt idx="12">
                  <c:v>sc</c:v>
                </c:pt>
                <c:pt idx="13">
                  <c:v>IF-sc</c:v>
                </c:pt>
                <c:pt idx="16">
                  <c:v>sc</c:v>
                </c:pt>
                <c:pt idx="17">
                  <c:v>IF-sc</c:v>
                </c:pt>
                <c:pt idx="20">
                  <c:v>sc</c:v>
                </c:pt>
                <c:pt idx="21">
                  <c:v>IF-sc</c:v>
                </c:pt>
                <c:pt idx="24">
                  <c:v>sc</c:v>
                </c:pt>
                <c:pt idx="25">
                  <c:v>IF-sc</c:v>
                </c:pt>
              </c:strCache>
            </c:strRef>
          </c:cat>
          <c:val>
            <c:numRef>
              <c:f>Sheet1!$B$7:$AB$7</c:f>
              <c:numCache>
                <c:formatCode>General</c:formatCode>
                <c:ptCount val="27"/>
                <c:pt idx="0">
                  <c:v>0.75051555926400004</c:v>
                </c:pt>
                <c:pt idx="1">
                  <c:v>0.62306676954699958</c:v>
                </c:pt>
                <c:pt idx="4">
                  <c:v>0.70445122195599996</c:v>
                </c:pt>
                <c:pt idx="5">
                  <c:v>0.63628011920200001</c:v>
                </c:pt>
                <c:pt idx="8">
                  <c:v>0.74278185071700065</c:v>
                </c:pt>
                <c:pt idx="9">
                  <c:v>0.82244529979699998</c:v>
                </c:pt>
                <c:pt idx="12">
                  <c:v>0.76788361600600308</c:v>
                </c:pt>
                <c:pt idx="13">
                  <c:v>0.79362659630700005</c:v>
                </c:pt>
                <c:pt idx="16">
                  <c:v>0.84415226615200001</c:v>
                </c:pt>
                <c:pt idx="17">
                  <c:v>0.91557461158300202</c:v>
                </c:pt>
                <c:pt idx="20">
                  <c:v>0.55350668079399956</c:v>
                </c:pt>
                <c:pt idx="21">
                  <c:v>0.69792715926599991</c:v>
                </c:pt>
                <c:pt idx="24">
                  <c:v>0.50687780601400201</c:v>
                </c:pt>
                <c:pt idx="25">
                  <c:v>0.51797153236900284</c:v>
                </c:pt>
              </c:numCache>
            </c:numRef>
          </c:val>
        </c:ser>
        <c:ser>
          <c:idx val="1"/>
          <c:order val="1"/>
          <c:tx>
            <c:strRef>
              <c:f>Sheet1!$A$8</c:f>
              <c:strCache>
                <c:ptCount val="1"/>
                <c:pt idx="0">
                  <c:v>SB full</c:v>
                </c:pt>
              </c:strCache>
            </c:strRef>
          </c:tx>
          <c:spPr>
            <a:solidFill>
              <a:srgbClr val="22F627"/>
            </a:solidFill>
          </c:spPr>
          <c:cat>
            <c:strRef>
              <c:f>Sheet1!$B$6:$AB$6</c:f>
              <c:strCache>
                <c:ptCount val="26"/>
                <c:pt idx="0">
                  <c:v>sc</c:v>
                </c:pt>
                <c:pt idx="1">
                  <c:v>IF-sc</c:v>
                </c:pt>
                <c:pt idx="2">
                  <c:v>ASOsc</c:v>
                </c:pt>
                <c:pt idx="4">
                  <c:v>sc</c:v>
                </c:pt>
                <c:pt idx="5">
                  <c:v>IF-sc</c:v>
                </c:pt>
                <c:pt idx="8">
                  <c:v>sc</c:v>
                </c:pt>
                <c:pt idx="9">
                  <c:v>IF-sc</c:v>
                </c:pt>
                <c:pt idx="12">
                  <c:v>sc</c:v>
                </c:pt>
                <c:pt idx="13">
                  <c:v>IF-sc</c:v>
                </c:pt>
                <c:pt idx="16">
                  <c:v>sc</c:v>
                </c:pt>
                <c:pt idx="17">
                  <c:v>IF-sc</c:v>
                </c:pt>
                <c:pt idx="20">
                  <c:v>sc</c:v>
                </c:pt>
                <c:pt idx="21">
                  <c:v>IF-sc</c:v>
                </c:pt>
                <c:pt idx="24">
                  <c:v>sc</c:v>
                </c:pt>
                <c:pt idx="25">
                  <c:v>IF-sc</c:v>
                </c:pt>
              </c:strCache>
            </c:strRef>
          </c:cat>
          <c:val>
            <c:numRef>
              <c:f>Sheet1!$B$8:$AB$8</c:f>
              <c:numCache>
                <c:formatCode>General</c:formatCode>
                <c:ptCount val="27"/>
                <c:pt idx="0">
                  <c:v>3.5245619612300156E-3</c:v>
                </c:pt>
                <c:pt idx="1">
                  <c:v>1.1472145106000003E-2</c:v>
                </c:pt>
                <c:pt idx="3">
                  <c:v>0</c:v>
                </c:pt>
                <c:pt idx="4">
                  <c:v>1.6873865341400093E-3</c:v>
                </c:pt>
                <c:pt idx="5">
                  <c:v>8.1080430288300014E-3</c:v>
                </c:pt>
                <c:pt idx="7">
                  <c:v>0</c:v>
                </c:pt>
                <c:pt idx="8">
                  <c:v>4.3250175202599788E-3</c:v>
                </c:pt>
                <c:pt idx="9">
                  <c:v>3.75848519376E-3</c:v>
                </c:pt>
                <c:pt idx="11">
                  <c:v>0</c:v>
                </c:pt>
                <c:pt idx="12">
                  <c:v>8.5137528736700468E-5</c:v>
                </c:pt>
                <c:pt idx="13">
                  <c:v>1.8504656811800049E-3</c:v>
                </c:pt>
                <c:pt idx="15">
                  <c:v>0</c:v>
                </c:pt>
                <c:pt idx="16">
                  <c:v>2.4306005650900002E-3</c:v>
                </c:pt>
                <c:pt idx="17">
                  <c:v>1.2451994439699999E-3</c:v>
                </c:pt>
                <c:pt idx="19">
                  <c:v>0</c:v>
                </c:pt>
                <c:pt idx="20">
                  <c:v>0</c:v>
                </c:pt>
                <c:pt idx="21">
                  <c:v>0</c:v>
                </c:pt>
                <c:pt idx="23">
                  <c:v>0</c:v>
                </c:pt>
                <c:pt idx="24">
                  <c:v>8.0468946462100048E-5</c:v>
                </c:pt>
                <c:pt idx="25">
                  <c:v>2.0123155049599998E-3</c:v>
                </c:pt>
              </c:numCache>
            </c:numRef>
          </c:val>
        </c:ser>
        <c:ser>
          <c:idx val="2"/>
          <c:order val="2"/>
          <c:tx>
            <c:strRef>
              <c:f>Sheet1!$A$9</c:f>
              <c:strCache>
                <c:ptCount val="1"/>
                <c:pt idx="0">
                  <c:v>SB drain</c:v>
                </c:pt>
              </c:strCache>
            </c:strRef>
          </c:tx>
          <c:spPr>
            <a:solidFill>
              <a:schemeClr val="tx1"/>
            </a:solidFill>
          </c:spPr>
          <c:cat>
            <c:strRef>
              <c:f>Sheet1!$B$6:$AB$6</c:f>
              <c:strCache>
                <c:ptCount val="26"/>
                <c:pt idx="0">
                  <c:v>sc</c:v>
                </c:pt>
                <c:pt idx="1">
                  <c:v>IF-sc</c:v>
                </c:pt>
                <c:pt idx="2">
                  <c:v>ASOsc</c:v>
                </c:pt>
                <c:pt idx="4">
                  <c:v>sc</c:v>
                </c:pt>
                <c:pt idx="5">
                  <c:v>IF-sc</c:v>
                </c:pt>
                <c:pt idx="8">
                  <c:v>sc</c:v>
                </c:pt>
                <c:pt idx="9">
                  <c:v>IF-sc</c:v>
                </c:pt>
                <c:pt idx="12">
                  <c:v>sc</c:v>
                </c:pt>
                <c:pt idx="13">
                  <c:v>IF-sc</c:v>
                </c:pt>
                <c:pt idx="16">
                  <c:v>sc</c:v>
                </c:pt>
                <c:pt idx="17">
                  <c:v>IF-sc</c:v>
                </c:pt>
                <c:pt idx="20">
                  <c:v>sc</c:v>
                </c:pt>
                <c:pt idx="21">
                  <c:v>IF-sc</c:v>
                </c:pt>
                <c:pt idx="24">
                  <c:v>sc</c:v>
                </c:pt>
                <c:pt idx="25">
                  <c:v>IF-sc</c:v>
                </c:pt>
              </c:strCache>
            </c:strRef>
          </c:cat>
          <c:val>
            <c:numRef>
              <c:f>Sheet1!$B$9:$AB$9</c:f>
              <c:numCache>
                <c:formatCode>General</c:formatCode>
                <c:ptCount val="27"/>
                <c:pt idx="0">
                  <c:v>0.24595987877500047</c:v>
                </c:pt>
                <c:pt idx="1">
                  <c:v>1.0483912912599957E-2</c:v>
                </c:pt>
                <c:pt idx="3">
                  <c:v>0</c:v>
                </c:pt>
                <c:pt idx="4">
                  <c:v>0.29386139151000101</c:v>
                </c:pt>
                <c:pt idx="5">
                  <c:v>1.2826839029400043E-2</c:v>
                </c:pt>
                <c:pt idx="7">
                  <c:v>0</c:v>
                </c:pt>
                <c:pt idx="8">
                  <c:v>0.25289313176200001</c:v>
                </c:pt>
                <c:pt idx="9">
                  <c:v>3.8903841640000052E-3</c:v>
                </c:pt>
                <c:pt idx="11">
                  <c:v>0</c:v>
                </c:pt>
                <c:pt idx="12">
                  <c:v>0.23203124646600057</c:v>
                </c:pt>
                <c:pt idx="13">
                  <c:v>1.4367652095200001E-3</c:v>
                </c:pt>
                <c:pt idx="15">
                  <c:v>0</c:v>
                </c:pt>
                <c:pt idx="16">
                  <c:v>0.15341713328200118</c:v>
                </c:pt>
                <c:pt idx="17">
                  <c:v>1.2100336163899999E-3</c:v>
                </c:pt>
                <c:pt idx="19">
                  <c:v>0</c:v>
                </c:pt>
                <c:pt idx="20">
                  <c:v>0.44649331920599999</c:v>
                </c:pt>
                <c:pt idx="21">
                  <c:v>0</c:v>
                </c:pt>
                <c:pt idx="23">
                  <c:v>0</c:v>
                </c:pt>
                <c:pt idx="24">
                  <c:v>0.49304172504000032</c:v>
                </c:pt>
                <c:pt idx="25">
                  <c:v>1.688618225180006E-2</c:v>
                </c:pt>
              </c:numCache>
            </c:numRef>
          </c:val>
        </c:ser>
        <c:ser>
          <c:idx val="3"/>
          <c:order val="3"/>
          <c:tx>
            <c:strRef>
              <c:f>Sheet1!$A$10</c:f>
              <c:strCache>
                <c:ptCount val="1"/>
                <c:pt idx="0">
                  <c:v>Violation</c:v>
                </c:pt>
              </c:strCache>
            </c:strRef>
          </c:tx>
          <c:spPr>
            <a:solidFill>
              <a:srgbClr val="FF0000"/>
            </a:solidFill>
          </c:spPr>
          <c:cat>
            <c:strRef>
              <c:f>Sheet1!$B$6:$AB$6</c:f>
              <c:strCache>
                <c:ptCount val="26"/>
                <c:pt idx="0">
                  <c:v>sc</c:v>
                </c:pt>
                <c:pt idx="1">
                  <c:v>IF-sc</c:v>
                </c:pt>
                <c:pt idx="2">
                  <c:v>ASOsc</c:v>
                </c:pt>
                <c:pt idx="4">
                  <c:v>sc</c:v>
                </c:pt>
                <c:pt idx="5">
                  <c:v>IF-sc</c:v>
                </c:pt>
                <c:pt idx="8">
                  <c:v>sc</c:v>
                </c:pt>
                <c:pt idx="9">
                  <c:v>IF-sc</c:v>
                </c:pt>
                <c:pt idx="12">
                  <c:v>sc</c:v>
                </c:pt>
                <c:pt idx="13">
                  <c:v>IF-sc</c:v>
                </c:pt>
                <c:pt idx="16">
                  <c:v>sc</c:v>
                </c:pt>
                <c:pt idx="17">
                  <c:v>IF-sc</c:v>
                </c:pt>
                <c:pt idx="20">
                  <c:v>sc</c:v>
                </c:pt>
                <c:pt idx="21">
                  <c:v>IF-sc</c:v>
                </c:pt>
                <c:pt idx="24">
                  <c:v>sc</c:v>
                </c:pt>
                <c:pt idx="25">
                  <c:v>IF-sc</c:v>
                </c:pt>
              </c:strCache>
            </c:strRef>
          </c:cat>
          <c:val>
            <c:numRef>
              <c:f>Sheet1!$B$10:$AB$10</c:f>
              <c:numCache>
                <c:formatCode>General</c:formatCode>
                <c:ptCount val="27"/>
                <c:pt idx="0">
                  <c:v>0</c:v>
                </c:pt>
                <c:pt idx="1">
                  <c:v>2.5913172434600094E-2</c:v>
                </c:pt>
                <c:pt idx="3">
                  <c:v>0</c:v>
                </c:pt>
                <c:pt idx="4">
                  <c:v>0</c:v>
                </c:pt>
                <c:pt idx="5">
                  <c:v>1.6156998740200001E-2</c:v>
                </c:pt>
                <c:pt idx="7">
                  <c:v>0</c:v>
                </c:pt>
                <c:pt idx="8">
                  <c:v>0</c:v>
                </c:pt>
                <c:pt idx="9">
                  <c:v>2.4887830845400052E-2</c:v>
                </c:pt>
                <c:pt idx="11">
                  <c:v>0</c:v>
                </c:pt>
                <c:pt idx="12">
                  <c:v>0</c:v>
                </c:pt>
                <c:pt idx="13">
                  <c:v>2.9755172802200011E-2</c:v>
                </c:pt>
                <c:pt idx="15">
                  <c:v>0</c:v>
                </c:pt>
                <c:pt idx="16">
                  <c:v>0</c:v>
                </c:pt>
                <c:pt idx="17">
                  <c:v>2.0805155355900006E-2</c:v>
                </c:pt>
                <c:pt idx="19">
                  <c:v>0</c:v>
                </c:pt>
                <c:pt idx="20">
                  <c:v>0</c:v>
                </c:pt>
                <c:pt idx="21">
                  <c:v>2.1884073478500193E-4</c:v>
                </c:pt>
                <c:pt idx="23">
                  <c:v>0</c:v>
                </c:pt>
                <c:pt idx="24">
                  <c:v>0</c:v>
                </c:pt>
                <c:pt idx="25">
                  <c:v>2.5429969874400011E-2</c:v>
                </c:pt>
              </c:numCache>
            </c:numRef>
          </c:val>
        </c:ser>
        <c:gapWidth val="5"/>
        <c:overlap val="100"/>
        <c:axId val="67264896"/>
        <c:axId val="67266432"/>
      </c:barChart>
      <c:catAx>
        <c:axId val="67264896"/>
        <c:scaling>
          <c:orientation val="minMax"/>
        </c:scaling>
        <c:axPos val="b"/>
        <c:tickLblPos val="nextTo"/>
        <c:crossAx val="67266432"/>
        <c:crosses val="autoZero"/>
        <c:auto val="1"/>
        <c:lblAlgn val="ctr"/>
        <c:lblOffset val="100"/>
        <c:tickLblSkip val="1"/>
      </c:catAx>
      <c:valAx>
        <c:axId val="67266432"/>
        <c:scaling>
          <c:orientation val="minMax"/>
          <c:max val="1"/>
        </c:scaling>
        <c:axPos val="l"/>
        <c:majorGridlines/>
        <c:minorGridlines/>
        <c:title>
          <c:tx>
            <c:rich>
              <a:bodyPr rot="-5400000" vert="horz"/>
              <a:lstStyle/>
              <a:p>
                <a:pPr>
                  <a:defRPr/>
                </a:pPr>
                <a:r>
                  <a:rPr lang="en-US"/>
                  <a:t>Normalized Runtime</a:t>
                </a:r>
              </a:p>
            </c:rich>
          </c:tx>
          <c:layout/>
        </c:title>
        <c:numFmt formatCode="#,##0.0" sourceLinked="0"/>
        <c:tickLblPos val="nextTo"/>
        <c:crossAx val="67264896"/>
        <c:crosses val="autoZero"/>
        <c:crossBetween val="between"/>
        <c:majorUnit val="0.5"/>
        <c:minorUnit val="0.1"/>
      </c:valAx>
    </c:plotArea>
    <c:legend>
      <c:legendPos val="r"/>
      <c:layout>
        <c:manualLayout>
          <c:xMode val="edge"/>
          <c:yMode val="edge"/>
          <c:x val="0.84231147334985235"/>
          <c:y val="7.230512934894992E-2"/>
          <c:w val="0.14868924659255656"/>
          <c:h val="0.32549833969617431"/>
        </c:manualLayout>
      </c:layout>
      <c:spPr>
        <a:ln>
          <a:solidFill>
            <a:srgbClr val="000000"/>
          </a:solidFill>
        </a:ln>
      </c:spPr>
      <c:txPr>
        <a:bodyPr/>
        <a:lstStyle/>
        <a:p>
          <a:pPr>
            <a:defRPr b="0"/>
          </a:pPr>
          <a:endParaRPr lang="en-US"/>
        </a:p>
      </c:txPr>
    </c:legend>
    <c:plotVisOnly val="1"/>
  </c:chart>
  <c:txPr>
    <a:bodyPr/>
    <a:lstStyle/>
    <a:p>
      <a:pPr>
        <a:defRPr sz="2000" b="1">
          <a:latin typeface="Calibri" pitchFamily="34" charset="0"/>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Sheet1!$B$6:$AB$6</c:f>
              <c:strCache>
                <c:ptCount val="27"/>
                <c:pt idx="0">
                  <c:v>sc</c:v>
                </c:pt>
                <c:pt idx="1">
                  <c:v>IF-sc</c:v>
                </c:pt>
                <c:pt idx="2">
                  <c:v>ASOsc</c:v>
                </c:pt>
                <c:pt idx="4">
                  <c:v>sc</c:v>
                </c:pt>
                <c:pt idx="5">
                  <c:v>IF-sc</c:v>
                </c:pt>
                <c:pt idx="6">
                  <c:v>ASOsc</c:v>
                </c:pt>
                <c:pt idx="8">
                  <c:v>sc</c:v>
                </c:pt>
                <c:pt idx="9">
                  <c:v>IF-sc</c:v>
                </c:pt>
                <c:pt idx="10">
                  <c:v>ASOsc</c:v>
                </c:pt>
                <c:pt idx="12">
                  <c:v>sc</c:v>
                </c:pt>
                <c:pt idx="13">
                  <c:v>IF-sc</c:v>
                </c:pt>
                <c:pt idx="14">
                  <c:v>ASOsc</c:v>
                </c:pt>
                <c:pt idx="16">
                  <c:v>sc</c:v>
                </c:pt>
                <c:pt idx="17">
                  <c:v>IF-sc</c:v>
                </c:pt>
                <c:pt idx="18">
                  <c:v>ASOsc</c:v>
                </c:pt>
                <c:pt idx="20">
                  <c:v>sc</c:v>
                </c:pt>
                <c:pt idx="21">
                  <c:v>IF-sc</c:v>
                </c:pt>
                <c:pt idx="22">
                  <c:v>ASOsc</c:v>
                </c:pt>
                <c:pt idx="24">
                  <c:v>sc</c:v>
                </c:pt>
                <c:pt idx="25">
                  <c:v>IF-sc</c:v>
                </c:pt>
                <c:pt idx="26">
                  <c:v>ASOsc</c:v>
                </c:pt>
              </c:strCache>
            </c:strRef>
          </c:cat>
          <c:val>
            <c:numRef>
              <c:f>Sheet1!$B$7:$AB$7</c:f>
              <c:numCache>
                <c:formatCode>General</c:formatCode>
                <c:ptCount val="27"/>
                <c:pt idx="0">
                  <c:v>0.75051555926400004</c:v>
                </c:pt>
                <c:pt idx="1">
                  <c:v>0.62306676954699758</c:v>
                </c:pt>
                <c:pt idx="2">
                  <c:v>0.62026814683300002</c:v>
                </c:pt>
                <c:pt idx="4">
                  <c:v>0.70445122195599996</c:v>
                </c:pt>
                <c:pt idx="5">
                  <c:v>0.63628011920200001</c:v>
                </c:pt>
                <c:pt idx="6">
                  <c:v>0.65014317774800456</c:v>
                </c:pt>
                <c:pt idx="8">
                  <c:v>0.74278185071700265</c:v>
                </c:pt>
                <c:pt idx="9">
                  <c:v>0.82244529979699998</c:v>
                </c:pt>
                <c:pt idx="10">
                  <c:v>0.82089657581599851</c:v>
                </c:pt>
                <c:pt idx="12">
                  <c:v>0.76788361600600763</c:v>
                </c:pt>
                <c:pt idx="13">
                  <c:v>0.79362659630700005</c:v>
                </c:pt>
                <c:pt idx="14">
                  <c:v>0.80767333785800433</c:v>
                </c:pt>
                <c:pt idx="16">
                  <c:v>0.84415226615200001</c:v>
                </c:pt>
                <c:pt idx="17">
                  <c:v>0.91557461158300468</c:v>
                </c:pt>
                <c:pt idx="18">
                  <c:v>0.91679582566100604</c:v>
                </c:pt>
                <c:pt idx="20">
                  <c:v>0.55350668079399956</c:v>
                </c:pt>
                <c:pt idx="21">
                  <c:v>0.69792715926600002</c:v>
                </c:pt>
                <c:pt idx="22">
                  <c:v>0.69788508923900205</c:v>
                </c:pt>
                <c:pt idx="24">
                  <c:v>0.50687780601400456</c:v>
                </c:pt>
                <c:pt idx="25">
                  <c:v>0.5179715323690075</c:v>
                </c:pt>
                <c:pt idx="26">
                  <c:v>0.520188463371</c:v>
                </c:pt>
              </c:numCache>
            </c:numRef>
          </c:val>
        </c:ser>
        <c:ser>
          <c:idx val="1"/>
          <c:order val="1"/>
          <c:tx>
            <c:strRef>
              <c:f>Sheet1!$A$8</c:f>
              <c:strCache>
                <c:ptCount val="1"/>
                <c:pt idx="0">
                  <c:v>SB full</c:v>
                </c:pt>
              </c:strCache>
            </c:strRef>
          </c:tx>
          <c:spPr>
            <a:solidFill>
              <a:srgbClr val="22F627"/>
            </a:solidFill>
          </c:spPr>
          <c:cat>
            <c:strRef>
              <c:f>Sheet1!$B$6:$AB$6</c:f>
              <c:strCache>
                <c:ptCount val="27"/>
                <c:pt idx="0">
                  <c:v>sc</c:v>
                </c:pt>
                <c:pt idx="1">
                  <c:v>IF-sc</c:v>
                </c:pt>
                <c:pt idx="2">
                  <c:v>ASOsc</c:v>
                </c:pt>
                <c:pt idx="4">
                  <c:v>sc</c:v>
                </c:pt>
                <c:pt idx="5">
                  <c:v>IF-sc</c:v>
                </c:pt>
                <c:pt idx="6">
                  <c:v>ASOsc</c:v>
                </c:pt>
                <c:pt idx="8">
                  <c:v>sc</c:v>
                </c:pt>
                <c:pt idx="9">
                  <c:v>IF-sc</c:v>
                </c:pt>
                <c:pt idx="10">
                  <c:v>ASOsc</c:v>
                </c:pt>
                <c:pt idx="12">
                  <c:v>sc</c:v>
                </c:pt>
                <c:pt idx="13">
                  <c:v>IF-sc</c:v>
                </c:pt>
                <c:pt idx="14">
                  <c:v>ASOsc</c:v>
                </c:pt>
                <c:pt idx="16">
                  <c:v>sc</c:v>
                </c:pt>
                <c:pt idx="17">
                  <c:v>IF-sc</c:v>
                </c:pt>
                <c:pt idx="18">
                  <c:v>ASOsc</c:v>
                </c:pt>
                <c:pt idx="20">
                  <c:v>sc</c:v>
                </c:pt>
                <c:pt idx="21">
                  <c:v>IF-sc</c:v>
                </c:pt>
                <c:pt idx="22">
                  <c:v>ASOsc</c:v>
                </c:pt>
                <c:pt idx="24">
                  <c:v>sc</c:v>
                </c:pt>
                <c:pt idx="25">
                  <c:v>IF-sc</c:v>
                </c:pt>
                <c:pt idx="26">
                  <c:v>ASOsc</c:v>
                </c:pt>
              </c:strCache>
            </c:strRef>
          </c:cat>
          <c:val>
            <c:numRef>
              <c:f>Sheet1!$B$8:$AB$8</c:f>
              <c:numCache>
                <c:formatCode>General</c:formatCode>
                <c:ptCount val="27"/>
                <c:pt idx="0">
                  <c:v>3.5245619612300407E-3</c:v>
                </c:pt>
                <c:pt idx="1">
                  <c:v>1.1472145106000003E-2</c:v>
                </c:pt>
                <c:pt idx="2">
                  <c:v>7.5070498248000521E-3</c:v>
                </c:pt>
                <c:pt idx="3">
                  <c:v>0</c:v>
                </c:pt>
                <c:pt idx="4">
                  <c:v>1.6873865341400223E-3</c:v>
                </c:pt>
                <c:pt idx="5">
                  <c:v>8.1080430288300014E-3</c:v>
                </c:pt>
                <c:pt idx="6">
                  <c:v>6.2562057321200529E-3</c:v>
                </c:pt>
                <c:pt idx="7">
                  <c:v>0</c:v>
                </c:pt>
                <c:pt idx="8">
                  <c:v>4.3250175202599675E-3</c:v>
                </c:pt>
                <c:pt idx="9">
                  <c:v>3.7584851937600009E-3</c:v>
                </c:pt>
                <c:pt idx="10">
                  <c:v>2.3590655133399977E-3</c:v>
                </c:pt>
                <c:pt idx="11">
                  <c:v>0</c:v>
                </c:pt>
                <c:pt idx="12">
                  <c:v>8.5137528736701172E-5</c:v>
                </c:pt>
                <c:pt idx="13">
                  <c:v>1.8504656811800064E-3</c:v>
                </c:pt>
                <c:pt idx="14">
                  <c:v>4.2662037947301245E-5</c:v>
                </c:pt>
                <c:pt idx="15">
                  <c:v>0</c:v>
                </c:pt>
                <c:pt idx="16">
                  <c:v>2.430600565090001E-3</c:v>
                </c:pt>
                <c:pt idx="17">
                  <c:v>1.2451994439700003E-3</c:v>
                </c:pt>
                <c:pt idx="18">
                  <c:v>3.2620366501900271E-3</c:v>
                </c:pt>
                <c:pt idx="19">
                  <c:v>0</c:v>
                </c:pt>
                <c:pt idx="20">
                  <c:v>0</c:v>
                </c:pt>
                <c:pt idx="21">
                  <c:v>0</c:v>
                </c:pt>
                <c:pt idx="22">
                  <c:v>0</c:v>
                </c:pt>
                <c:pt idx="23">
                  <c:v>0</c:v>
                </c:pt>
                <c:pt idx="24">
                  <c:v>8.0468946462100048E-5</c:v>
                </c:pt>
                <c:pt idx="25">
                  <c:v>2.0123155049600011E-3</c:v>
                </c:pt>
                <c:pt idx="26">
                  <c:v>1.1248442179800004E-2</c:v>
                </c:pt>
              </c:numCache>
            </c:numRef>
          </c:val>
        </c:ser>
        <c:ser>
          <c:idx val="2"/>
          <c:order val="2"/>
          <c:tx>
            <c:strRef>
              <c:f>Sheet1!$A$9</c:f>
              <c:strCache>
                <c:ptCount val="1"/>
                <c:pt idx="0">
                  <c:v>SB drain</c:v>
                </c:pt>
              </c:strCache>
            </c:strRef>
          </c:tx>
          <c:spPr>
            <a:solidFill>
              <a:schemeClr val="tx1"/>
            </a:solidFill>
          </c:spPr>
          <c:cat>
            <c:strRef>
              <c:f>Sheet1!$B$6:$AB$6</c:f>
              <c:strCache>
                <c:ptCount val="27"/>
                <c:pt idx="0">
                  <c:v>sc</c:v>
                </c:pt>
                <c:pt idx="1">
                  <c:v>IF-sc</c:v>
                </c:pt>
                <c:pt idx="2">
                  <c:v>ASOsc</c:v>
                </c:pt>
                <c:pt idx="4">
                  <c:v>sc</c:v>
                </c:pt>
                <c:pt idx="5">
                  <c:v>IF-sc</c:v>
                </c:pt>
                <c:pt idx="6">
                  <c:v>ASOsc</c:v>
                </c:pt>
                <c:pt idx="8">
                  <c:v>sc</c:v>
                </c:pt>
                <c:pt idx="9">
                  <c:v>IF-sc</c:v>
                </c:pt>
                <c:pt idx="10">
                  <c:v>ASOsc</c:v>
                </c:pt>
                <c:pt idx="12">
                  <c:v>sc</c:v>
                </c:pt>
                <c:pt idx="13">
                  <c:v>IF-sc</c:v>
                </c:pt>
                <c:pt idx="14">
                  <c:v>ASOsc</c:v>
                </c:pt>
                <c:pt idx="16">
                  <c:v>sc</c:v>
                </c:pt>
                <c:pt idx="17">
                  <c:v>IF-sc</c:v>
                </c:pt>
                <c:pt idx="18">
                  <c:v>ASOsc</c:v>
                </c:pt>
                <c:pt idx="20">
                  <c:v>sc</c:v>
                </c:pt>
                <c:pt idx="21">
                  <c:v>IF-sc</c:v>
                </c:pt>
                <c:pt idx="22">
                  <c:v>ASOsc</c:v>
                </c:pt>
                <c:pt idx="24">
                  <c:v>sc</c:v>
                </c:pt>
                <c:pt idx="25">
                  <c:v>IF-sc</c:v>
                </c:pt>
                <c:pt idx="26">
                  <c:v>ASOsc</c:v>
                </c:pt>
              </c:strCache>
            </c:strRef>
          </c:cat>
          <c:val>
            <c:numRef>
              <c:f>Sheet1!$B$9:$AB$9</c:f>
              <c:numCache>
                <c:formatCode>General</c:formatCode>
                <c:ptCount val="27"/>
                <c:pt idx="0">
                  <c:v>0.24595987877500061</c:v>
                </c:pt>
                <c:pt idx="1">
                  <c:v>1.048391291259995E-2</c:v>
                </c:pt>
                <c:pt idx="2">
                  <c:v>7.0385215589600014E-4</c:v>
                </c:pt>
                <c:pt idx="3">
                  <c:v>0</c:v>
                </c:pt>
                <c:pt idx="4">
                  <c:v>0.29386139151000334</c:v>
                </c:pt>
                <c:pt idx="5">
                  <c:v>1.282683902940006E-2</c:v>
                </c:pt>
                <c:pt idx="6">
                  <c:v>1.0821202470400004E-3</c:v>
                </c:pt>
                <c:pt idx="7">
                  <c:v>0</c:v>
                </c:pt>
                <c:pt idx="8">
                  <c:v>0.25289313176200001</c:v>
                </c:pt>
                <c:pt idx="9">
                  <c:v>3.8903841640000052E-3</c:v>
                </c:pt>
                <c:pt idx="10">
                  <c:v>5.0442680880800539E-3</c:v>
                </c:pt>
                <c:pt idx="11">
                  <c:v>0</c:v>
                </c:pt>
                <c:pt idx="12">
                  <c:v>0.23203124646600082</c:v>
                </c:pt>
                <c:pt idx="13">
                  <c:v>1.4367652095200005E-3</c:v>
                </c:pt>
                <c:pt idx="14">
                  <c:v>1.8251237848100057E-3</c:v>
                </c:pt>
                <c:pt idx="15">
                  <c:v>0</c:v>
                </c:pt>
                <c:pt idx="16">
                  <c:v>0.15341713328200349</c:v>
                </c:pt>
                <c:pt idx="17">
                  <c:v>1.2100336163900021E-3</c:v>
                </c:pt>
                <c:pt idx="18">
                  <c:v>1.715487143680009E-3</c:v>
                </c:pt>
                <c:pt idx="19">
                  <c:v>0</c:v>
                </c:pt>
                <c:pt idx="20">
                  <c:v>0.44649331920599999</c:v>
                </c:pt>
                <c:pt idx="21">
                  <c:v>0</c:v>
                </c:pt>
                <c:pt idx="22">
                  <c:v>0</c:v>
                </c:pt>
                <c:pt idx="23">
                  <c:v>0</c:v>
                </c:pt>
                <c:pt idx="24">
                  <c:v>0.49304172504000032</c:v>
                </c:pt>
                <c:pt idx="25">
                  <c:v>1.688618225180007E-2</c:v>
                </c:pt>
                <c:pt idx="26">
                  <c:v>0</c:v>
                </c:pt>
              </c:numCache>
            </c:numRef>
          </c:val>
        </c:ser>
        <c:ser>
          <c:idx val="3"/>
          <c:order val="3"/>
          <c:tx>
            <c:strRef>
              <c:f>Sheet1!$A$10</c:f>
              <c:strCache>
                <c:ptCount val="1"/>
                <c:pt idx="0">
                  <c:v>Violation</c:v>
                </c:pt>
              </c:strCache>
            </c:strRef>
          </c:tx>
          <c:spPr>
            <a:solidFill>
              <a:srgbClr val="FF0000"/>
            </a:solidFill>
          </c:spPr>
          <c:cat>
            <c:strRef>
              <c:f>Sheet1!$B$6:$AB$6</c:f>
              <c:strCache>
                <c:ptCount val="27"/>
                <c:pt idx="0">
                  <c:v>sc</c:v>
                </c:pt>
                <c:pt idx="1">
                  <c:v>IF-sc</c:v>
                </c:pt>
                <c:pt idx="2">
                  <c:v>ASOsc</c:v>
                </c:pt>
                <c:pt idx="4">
                  <c:v>sc</c:v>
                </c:pt>
                <c:pt idx="5">
                  <c:v>IF-sc</c:v>
                </c:pt>
                <c:pt idx="6">
                  <c:v>ASOsc</c:v>
                </c:pt>
                <c:pt idx="8">
                  <c:v>sc</c:v>
                </c:pt>
                <c:pt idx="9">
                  <c:v>IF-sc</c:v>
                </c:pt>
                <c:pt idx="10">
                  <c:v>ASOsc</c:v>
                </c:pt>
                <c:pt idx="12">
                  <c:v>sc</c:v>
                </c:pt>
                <c:pt idx="13">
                  <c:v>IF-sc</c:v>
                </c:pt>
                <c:pt idx="14">
                  <c:v>ASOsc</c:v>
                </c:pt>
                <c:pt idx="16">
                  <c:v>sc</c:v>
                </c:pt>
                <c:pt idx="17">
                  <c:v>IF-sc</c:v>
                </c:pt>
                <c:pt idx="18">
                  <c:v>ASOsc</c:v>
                </c:pt>
                <c:pt idx="20">
                  <c:v>sc</c:v>
                </c:pt>
                <c:pt idx="21">
                  <c:v>IF-sc</c:v>
                </c:pt>
                <c:pt idx="22">
                  <c:v>ASOsc</c:v>
                </c:pt>
                <c:pt idx="24">
                  <c:v>sc</c:v>
                </c:pt>
                <c:pt idx="25">
                  <c:v>IF-sc</c:v>
                </c:pt>
                <c:pt idx="26">
                  <c:v>ASOsc</c:v>
                </c:pt>
              </c:strCache>
            </c:strRef>
          </c:cat>
          <c:val>
            <c:numRef>
              <c:f>Sheet1!$B$10:$AB$10</c:f>
              <c:numCache>
                <c:formatCode>General</c:formatCode>
                <c:ptCount val="27"/>
                <c:pt idx="0">
                  <c:v>0</c:v>
                </c:pt>
                <c:pt idx="1">
                  <c:v>2.5913172434600316E-2</c:v>
                </c:pt>
                <c:pt idx="2">
                  <c:v>1.8806951186100023E-2</c:v>
                </c:pt>
                <c:pt idx="3">
                  <c:v>0</c:v>
                </c:pt>
                <c:pt idx="4">
                  <c:v>0</c:v>
                </c:pt>
                <c:pt idx="5">
                  <c:v>1.6156998740200004E-2</c:v>
                </c:pt>
                <c:pt idx="6">
                  <c:v>9.6684962724100949E-3</c:v>
                </c:pt>
                <c:pt idx="7">
                  <c:v>0</c:v>
                </c:pt>
                <c:pt idx="8">
                  <c:v>0</c:v>
                </c:pt>
                <c:pt idx="9">
                  <c:v>2.4887830845400211E-2</c:v>
                </c:pt>
                <c:pt idx="10">
                  <c:v>1.9514090583200003E-2</c:v>
                </c:pt>
                <c:pt idx="11">
                  <c:v>0</c:v>
                </c:pt>
                <c:pt idx="12">
                  <c:v>0</c:v>
                </c:pt>
                <c:pt idx="13">
                  <c:v>2.9755172802200011E-2</c:v>
                </c:pt>
                <c:pt idx="14">
                  <c:v>2.6337876319100239E-2</c:v>
                </c:pt>
                <c:pt idx="15">
                  <c:v>0</c:v>
                </c:pt>
                <c:pt idx="16">
                  <c:v>0</c:v>
                </c:pt>
                <c:pt idx="17">
                  <c:v>2.0805155355900006E-2</c:v>
                </c:pt>
                <c:pt idx="18">
                  <c:v>1.4118650545799956E-2</c:v>
                </c:pt>
                <c:pt idx="19">
                  <c:v>0</c:v>
                </c:pt>
                <c:pt idx="20">
                  <c:v>0</c:v>
                </c:pt>
                <c:pt idx="21">
                  <c:v>2.1884073478500445E-4</c:v>
                </c:pt>
                <c:pt idx="22">
                  <c:v>2.2791076106500326E-4</c:v>
                </c:pt>
                <c:pt idx="23">
                  <c:v>0</c:v>
                </c:pt>
                <c:pt idx="24">
                  <c:v>0</c:v>
                </c:pt>
                <c:pt idx="25">
                  <c:v>2.5429969874400011E-2</c:v>
                </c:pt>
                <c:pt idx="26">
                  <c:v>4.655094449400001E-3</c:v>
                </c:pt>
              </c:numCache>
            </c:numRef>
          </c:val>
        </c:ser>
        <c:gapWidth val="5"/>
        <c:overlap val="100"/>
        <c:axId val="67488000"/>
        <c:axId val="67489792"/>
      </c:barChart>
      <c:catAx>
        <c:axId val="67488000"/>
        <c:scaling>
          <c:orientation val="minMax"/>
        </c:scaling>
        <c:axPos val="b"/>
        <c:tickLblPos val="nextTo"/>
        <c:crossAx val="67489792"/>
        <c:crosses val="autoZero"/>
        <c:auto val="1"/>
        <c:lblAlgn val="ctr"/>
        <c:lblOffset val="100"/>
        <c:tickLblSkip val="1"/>
      </c:catAx>
      <c:valAx>
        <c:axId val="67489792"/>
        <c:scaling>
          <c:orientation val="minMax"/>
          <c:max val="1"/>
        </c:scaling>
        <c:axPos val="l"/>
        <c:majorGridlines/>
        <c:minorGridlines/>
        <c:title>
          <c:tx>
            <c:rich>
              <a:bodyPr rot="-5400000" vert="horz"/>
              <a:lstStyle/>
              <a:p>
                <a:pPr>
                  <a:defRPr/>
                </a:pPr>
                <a:r>
                  <a:rPr lang="en-US"/>
                  <a:t>Normalized Runtime</a:t>
                </a:r>
              </a:p>
            </c:rich>
          </c:tx>
          <c:layout/>
        </c:title>
        <c:numFmt formatCode="#,##0.0" sourceLinked="0"/>
        <c:tickLblPos val="nextTo"/>
        <c:crossAx val="67488000"/>
        <c:crosses val="autoZero"/>
        <c:crossBetween val="between"/>
        <c:majorUnit val="0.5"/>
        <c:minorUnit val="0.1"/>
      </c:valAx>
    </c:plotArea>
    <c:legend>
      <c:legendPos val="r"/>
      <c:layout>
        <c:manualLayout>
          <c:xMode val="edge"/>
          <c:yMode val="edge"/>
          <c:x val="0.84231147334985268"/>
          <c:y val="7.230512934894992E-2"/>
          <c:w val="0.14868924659255661"/>
          <c:h val="0.32549833969617431"/>
        </c:manualLayout>
      </c:layout>
      <c:spPr>
        <a:ln>
          <a:solidFill>
            <a:srgbClr val="000000"/>
          </a:solidFill>
        </a:ln>
      </c:spPr>
      <c:txPr>
        <a:bodyPr/>
        <a:lstStyle/>
        <a:p>
          <a:pPr>
            <a:defRPr b="0"/>
          </a:pPr>
          <a:endParaRPr lang="en-US"/>
        </a:p>
      </c:txPr>
    </c:legend>
    <c:plotVisOnly val="1"/>
  </c:chart>
  <c:txPr>
    <a:bodyPr/>
    <a:lstStyle/>
    <a:p>
      <a:pPr>
        <a:defRPr sz="2000" b="1">
          <a:latin typeface="Calibri" pitchFamily="34" charset="0"/>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Sheet1!$B$6:$AI$6</c:f>
              <c:strCache>
                <c:ptCount val="32"/>
                <c:pt idx="0">
                  <c:v>sc</c:v>
                </c:pt>
                <c:pt idx="1">
                  <c:v>IF-cont</c:v>
                </c:pt>
                <c:pt idx="2">
                  <c:v>IF-cont+</c:v>
                </c:pt>
                <c:pt idx="5">
                  <c:v>sc</c:v>
                </c:pt>
                <c:pt idx="6">
                  <c:v>IF-cont</c:v>
                </c:pt>
                <c:pt idx="10">
                  <c:v>sc</c:v>
                </c:pt>
                <c:pt idx="11">
                  <c:v>IF-cont</c:v>
                </c:pt>
                <c:pt idx="15">
                  <c:v>sc</c:v>
                </c:pt>
                <c:pt idx="16">
                  <c:v>IF-cont</c:v>
                </c:pt>
                <c:pt idx="20">
                  <c:v>sc</c:v>
                </c:pt>
                <c:pt idx="21">
                  <c:v>IF-cont</c:v>
                </c:pt>
                <c:pt idx="25">
                  <c:v>sc</c:v>
                </c:pt>
                <c:pt idx="26">
                  <c:v>IF-cont</c:v>
                </c:pt>
                <c:pt idx="30">
                  <c:v>sc</c:v>
                </c:pt>
                <c:pt idx="31">
                  <c:v>IF-cont</c:v>
                </c:pt>
              </c:strCache>
            </c:strRef>
          </c:cat>
          <c:val>
            <c:numRef>
              <c:f>Sheet1!$B$7:$AI$7</c:f>
              <c:numCache>
                <c:formatCode>General</c:formatCode>
                <c:ptCount val="34"/>
                <c:pt idx="0">
                  <c:v>0.75051555926400004</c:v>
                </c:pt>
                <c:pt idx="1">
                  <c:v>0.45295139450999999</c:v>
                </c:pt>
                <c:pt idx="5">
                  <c:v>0.70445122195599996</c:v>
                </c:pt>
                <c:pt idx="6">
                  <c:v>0.61659715080799959</c:v>
                </c:pt>
                <c:pt idx="10">
                  <c:v>0.74278185071700065</c:v>
                </c:pt>
                <c:pt idx="11">
                  <c:v>0.73747959518400064</c:v>
                </c:pt>
                <c:pt idx="15">
                  <c:v>0.76788361600600308</c:v>
                </c:pt>
                <c:pt idx="16">
                  <c:v>0.73644500032000226</c:v>
                </c:pt>
                <c:pt idx="20">
                  <c:v>0.84415226615200001</c:v>
                </c:pt>
                <c:pt idx="21">
                  <c:v>0.85445873190900001</c:v>
                </c:pt>
                <c:pt idx="25">
                  <c:v>0.55350668079399956</c:v>
                </c:pt>
                <c:pt idx="26">
                  <c:v>0.69572544650700285</c:v>
                </c:pt>
                <c:pt idx="30">
                  <c:v>0.50687780601400201</c:v>
                </c:pt>
                <c:pt idx="31">
                  <c:v>0.51030417625899993</c:v>
                </c:pt>
              </c:numCache>
            </c:numRef>
          </c:val>
        </c:ser>
        <c:ser>
          <c:idx val="1"/>
          <c:order val="1"/>
          <c:tx>
            <c:strRef>
              <c:f>Sheet1!$A$8</c:f>
              <c:strCache>
                <c:ptCount val="1"/>
                <c:pt idx="0">
                  <c:v>SB full</c:v>
                </c:pt>
              </c:strCache>
            </c:strRef>
          </c:tx>
          <c:spPr>
            <a:solidFill>
              <a:srgbClr val="22F627"/>
            </a:solidFill>
          </c:spPr>
          <c:cat>
            <c:strRef>
              <c:f>Sheet1!$B$6:$AI$6</c:f>
              <c:strCache>
                <c:ptCount val="32"/>
                <c:pt idx="0">
                  <c:v>sc</c:v>
                </c:pt>
                <c:pt idx="1">
                  <c:v>IF-cont</c:v>
                </c:pt>
                <c:pt idx="2">
                  <c:v>IF-cont+</c:v>
                </c:pt>
                <c:pt idx="5">
                  <c:v>sc</c:v>
                </c:pt>
                <c:pt idx="6">
                  <c:v>IF-cont</c:v>
                </c:pt>
                <c:pt idx="10">
                  <c:v>sc</c:v>
                </c:pt>
                <c:pt idx="11">
                  <c:v>IF-cont</c:v>
                </c:pt>
                <c:pt idx="15">
                  <c:v>sc</c:v>
                </c:pt>
                <c:pt idx="16">
                  <c:v>IF-cont</c:v>
                </c:pt>
                <c:pt idx="20">
                  <c:v>sc</c:v>
                </c:pt>
                <c:pt idx="21">
                  <c:v>IF-cont</c:v>
                </c:pt>
                <c:pt idx="25">
                  <c:v>sc</c:v>
                </c:pt>
                <c:pt idx="26">
                  <c:v>IF-cont</c:v>
                </c:pt>
                <c:pt idx="30">
                  <c:v>sc</c:v>
                </c:pt>
                <c:pt idx="31">
                  <c:v>IF-cont</c:v>
                </c:pt>
              </c:strCache>
            </c:strRef>
          </c:cat>
          <c:val>
            <c:numRef>
              <c:f>Sheet1!$B$8:$AI$8</c:f>
              <c:numCache>
                <c:formatCode>General</c:formatCode>
                <c:ptCount val="34"/>
                <c:pt idx="0">
                  <c:v>3.5245619612300156E-3</c:v>
                </c:pt>
                <c:pt idx="1">
                  <c:v>8.7606288624999997E-3</c:v>
                </c:pt>
                <c:pt idx="4">
                  <c:v>0</c:v>
                </c:pt>
                <c:pt idx="5">
                  <c:v>1.6873865341400093E-3</c:v>
                </c:pt>
                <c:pt idx="6">
                  <c:v>7.1335474155700311E-3</c:v>
                </c:pt>
                <c:pt idx="9">
                  <c:v>0</c:v>
                </c:pt>
                <c:pt idx="10">
                  <c:v>4.3250175202599788E-3</c:v>
                </c:pt>
                <c:pt idx="11">
                  <c:v>1.3629391814400035E-3</c:v>
                </c:pt>
                <c:pt idx="14">
                  <c:v>0</c:v>
                </c:pt>
                <c:pt idx="15">
                  <c:v>8.5137528736700468E-5</c:v>
                </c:pt>
                <c:pt idx="16">
                  <c:v>1.8561963596300067E-4</c:v>
                </c:pt>
                <c:pt idx="19">
                  <c:v>0</c:v>
                </c:pt>
                <c:pt idx="20">
                  <c:v>2.4306005650900002E-3</c:v>
                </c:pt>
                <c:pt idx="21">
                  <c:v>2.8193220586500084E-3</c:v>
                </c:pt>
                <c:pt idx="24">
                  <c:v>0</c:v>
                </c:pt>
                <c:pt idx="25">
                  <c:v>0</c:v>
                </c:pt>
                <c:pt idx="26">
                  <c:v>0</c:v>
                </c:pt>
                <c:pt idx="29">
                  <c:v>0</c:v>
                </c:pt>
                <c:pt idx="30">
                  <c:v>8.0468946462100048E-5</c:v>
                </c:pt>
                <c:pt idx="31">
                  <c:v>1.1940920131300043E-2</c:v>
                </c:pt>
              </c:numCache>
            </c:numRef>
          </c:val>
        </c:ser>
        <c:ser>
          <c:idx val="2"/>
          <c:order val="2"/>
          <c:tx>
            <c:strRef>
              <c:f>Sheet1!$A$9</c:f>
              <c:strCache>
                <c:ptCount val="1"/>
                <c:pt idx="0">
                  <c:v>SB drain</c:v>
                </c:pt>
              </c:strCache>
            </c:strRef>
          </c:tx>
          <c:spPr>
            <a:solidFill>
              <a:schemeClr val="tx1"/>
            </a:solidFill>
          </c:spPr>
          <c:cat>
            <c:strRef>
              <c:f>Sheet1!$B$6:$AI$6</c:f>
              <c:strCache>
                <c:ptCount val="32"/>
                <c:pt idx="0">
                  <c:v>sc</c:v>
                </c:pt>
                <c:pt idx="1">
                  <c:v>IF-cont</c:v>
                </c:pt>
                <c:pt idx="2">
                  <c:v>IF-cont+</c:v>
                </c:pt>
                <c:pt idx="5">
                  <c:v>sc</c:v>
                </c:pt>
                <c:pt idx="6">
                  <c:v>IF-cont</c:v>
                </c:pt>
                <c:pt idx="10">
                  <c:v>sc</c:v>
                </c:pt>
                <c:pt idx="11">
                  <c:v>IF-cont</c:v>
                </c:pt>
                <c:pt idx="15">
                  <c:v>sc</c:v>
                </c:pt>
                <c:pt idx="16">
                  <c:v>IF-cont</c:v>
                </c:pt>
                <c:pt idx="20">
                  <c:v>sc</c:v>
                </c:pt>
                <c:pt idx="21">
                  <c:v>IF-cont</c:v>
                </c:pt>
                <c:pt idx="25">
                  <c:v>sc</c:v>
                </c:pt>
                <c:pt idx="26">
                  <c:v>IF-cont</c:v>
                </c:pt>
                <c:pt idx="30">
                  <c:v>sc</c:v>
                </c:pt>
                <c:pt idx="31">
                  <c:v>IF-cont</c:v>
                </c:pt>
              </c:strCache>
            </c:strRef>
          </c:cat>
          <c:val>
            <c:numRef>
              <c:f>Sheet1!$B$9:$AI$9</c:f>
              <c:numCache>
                <c:formatCode>General</c:formatCode>
                <c:ptCount val="34"/>
                <c:pt idx="0">
                  <c:v>0.24595987877500047</c:v>
                </c:pt>
                <c:pt idx="1">
                  <c:v>7.3697362281800009E-3</c:v>
                </c:pt>
                <c:pt idx="4">
                  <c:v>0</c:v>
                </c:pt>
                <c:pt idx="5">
                  <c:v>0.29386139151000101</c:v>
                </c:pt>
                <c:pt idx="6">
                  <c:v>1.3461159370200058E-2</c:v>
                </c:pt>
                <c:pt idx="9">
                  <c:v>0</c:v>
                </c:pt>
                <c:pt idx="10">
                  <c:v>0.25289313176200001</c:v>
                </c:pt>
                <c:pt idx="11">
                  <c:v>1.513504853269996E-2</c:v>
                </c:pt>
                <c:pt idx="14">
                  <c:v>0</c:v>
                </c:pt>
                <c:pt idx="15">
                  <c:v>0.23203124646600057</c:v>
                </c:pt>
                <c:pt idx="16">
                  <c:v>4.3831664741899997E-3</c:v>
                </c:pt>
                <c:pt idx="19">
                  <c:v>0</c:v>
                </c:pt>
                <c:pt idx="20">
                  <c:v>0.15341713328200118</c:v>
                </c:pt>
                <c:pt idx="21">
                  <c:v>4.2205524954600218E-3</c:v>
                </c:pt>
                <c:pt idx="24">
                  <c:v>0</c:v>
                </c:pt>
                <c:pt idx="25">
                  <c:v>0.44649331920599999</c:v>
                </c:pt>
                <c:pt idx="26">
                  <c:v>0</c:v>
                </c:pt>
                <c:pt idx="29">
                  <c:v>0</c:v>
                </c:pt>
                <c:pt idx="30">
                  <c:v>0.49304172504000032</c:v>
                </c:pt>
                <c:pt idx="31">
                  <c:v>0</c:v>
                </c:pt>
              </c:numCache>
            </c:numRef>
          </c:val>
        </c:ser>
        <c:ser>
          <c:idx val="3"/>
          <c:order val="3"/>
          <c:tx>
            <c:strRef>
              <c:f>Sheet1!$A$10</c:f>
              <c:strCache>
                <c:ptCount val="1"/>
                <c:pt idx="0">
                  <c:v>Violation</c:v>
                </c:pt>
              </c:strCache>
            </c:strRef>
          </c:tx>
          <c:spPr>
            <a:solidFill>
              <a:srgbClr val="FF0000"/>
            </a:solidFill>
          </c:spPr>
          <c:cat>
            <c:strRef>
              <c:f>Sheet1!$B$6:$AI$6</c:f>
              <c:strCache>
                <c:ptCount val="32"/>
                <c:pt idx="0">
                  <c:v>sc</c:v>
                </c:pt>
                <c:pt idx="1">
                  <c:v>IF-cont</c:v>
                </c:pt>
                <c:pt idx="2">
                  <c:v>IF-cont+</c:v>
                </c:pt>
                <c:pt idx="5">
                  <c:v>sc</c:v>
                </c:pt>
                <c:pt idx="6">
                  <c:v>IF-cont</c:v>
                </c:pt>
                <c:pt idx="10">
                  <c:v>sc</c:v>
                </c:pt>
                <c:pt idx="11">
                  <c:v>IF-cont</c:v>
                </c:pt>
                <c:pt idx="15">
                  <c:v>sc</c:v>
                </c:pt>
                <c:pt idx="16">
                  <c:v>IF-cont</c:v>
                </c:pt>
                <c:pt idx="20">
                  <c:v>sc</c:v>
                </c:pt>
                <c:pt idx="21">
                  <c:v>IF-cont</c:v>
                </c:pt>
                <c:pt idx="25">
                  <c:v>sc</c:v>
                </c:pt>
                <c:pt idx="26">
                  <c:v>IF-cont</c:v>
                </c:pt>
                <c:pt idx="30">
                  <c:v>sc</c:v>
                </c:pt>
                <c:pt idx="31">
                  <c:v>IF-cont</c:v>
                </c:pt>
              </c:strCache>
            </c:strRef>
          </c:cat>
          <c:val>
            <c:numRef>
              <c:f>Sheet1!$B$10:$AI$10</c:f>
              <c:numCache>
                <c:formatCode>General</c:formatCode>
                <c:ptCount val="34"/>
                <c:pt idx="0">
                  <c:v>0</c:v>
                </c:pt>
                <c:pt idx="1">
                  <c:v>0.22739824040000051</c:v>
                </c:pt>
                <c:pt idx="4">
                  <c:v>0</c:v>
                </c:pt>
                <c:pt idx="5">
                  <c:v>0</c:v>
                </c:pt>
                <c:pt idx="6">
                  <c:v>0.11147714240600012</c:v>
                </c:pt>
                <c:pt idx="9">
                  <c:v>0</c:v>
                </c:pt>
                <c:pt idx="10">
                  <c:v>0</c:v>
                </c:pt>
                <c:pt idx="11">
                  <c:v>0.123027417101</c:v>
                </c:pt>
                <c:pt idx="14">
                  <c:v>0</c:v>
                </c:pt>
                <c:pt idx="15">
                  <c:v>0</c:v>
                </c:pt>
                <c:pt idx="16">
                  <c:v>0.32336421357000183</c:v>
                </c:pt>
                <c:pt idx="19">
                  <c:v>0</c:v>
                </c:pt>
                <c:pt idx="20">
                  <c:v>0</c:v>
                </c:pt>
                <c:pt idx="21">
                  <c:v>0.1527063935370013</c:v>
                </c:pt>
                <c:pt idx="24">
                  <c:v>0</c:v>
                </c:pt>
                <c:pt idx="25">
                  <c:v>0</c:v>
                </c:pt>
                <c:pt idx="26">
                  <c:v>3.5595534927500001E-3</c:v>
                </c:pt>
                <c:pt idx="29">
                  <c:v>0</c:v>
                </c:pt>
                <c:pt idx="30">
                  <c:v>0</c:v>
                </c:pt>
                <c:pt idx="31">
                  <c:v>1.4812903610099999E-2</c:v>
                </c:pt>
              </c:numCache>
            </c:numRef>
          </c:val>
        </c:ser>
        <c:gapWidth val="5"/>
        <c:overlap val="100"/>
        <c:axId val="67922944"/>
        <c:axId val="67932928"/>
      </c:barChart>
      <c:catAx>
        <c:axId val="67922944"/>
        <c:scaling>
          <c:orientation val="minMax"/>
        </c:scaling>
        <c:axPos val="b"/>
        <c:tickLblPos val="nextTo"/>
        <c:crossAx val="67932928"/>
        <c:crosses val="autoZero"/>
        <c:auto val="1"/>
        <c:lblAlgn val="ctr"/>
        <c:lblOffset val="100"/>
        <c:tickLblSkip val="1"/>
      </c:catAx>
      <c:valAx>
        <c:axId val="67932928"/>
        <c:scaling>
          <c:orientation val="minMax"/>
          <c:max val="1.1000000000000001"/>
          <c:min val="0"/>
        </c:scaling>
        <c:axPos val="l"/>
        <c:majorGridlines/>
        <c:minorGridlines/>
        <c:title>
          <c:tx>
            <c:rich>
              <a:bodyPr rot="-5400000" vert="horz"/>
              <a:lstStyle/>
              <a:p>
                <a:pPr>
                  <a:defRPr/>
                </a:pPr>
                <a:r>
                  <a:rPr lang="en-US"/>
                  <a:t>Normalized Runtime</a:t>
                </a:r>
              </a:p>
            </c:rich>
          </c:tx>
          <c:layout/>
        </c:title>
        <c:numFmt formatCode="#,##0.0" sourceLinked="0"/>
        <c:tickLblPos val="nextTo"/>
        <c:crossAx val="67922944"/>
        <c:crosses val="autoZero"/>
        <c:crossBetween val="between"/>
        <c:majorUnit val="0.5"/>
        <c:minorUnit val="0.1"/>
      </c:valAx>
    </c:plotArea>
    <c:legend>
      <c:legendPos val="r"/>
      <c:layout>
        <c:manualLayout>
          <c:xMode val="edge"/>
          <c:yMode val="edge"/>
          <c:x val="0.83331219329224748"/>
          <c:y val="7.230512934894992E-2"/>
          <c:w val="0.15768852665015087"/>
          <c:h val="0.30655894575678216"/>
        </c:manualLayout>
      </c:layout>
      <c:spPr>
        <a:ln>
          <a:solidFill>
            <a:srgbClr val="000000"/>
          </a:solidFill>
        </a:ln>
      </c:spPr>
    </c:legend>
    <c:plotVisOnly val="1"/>
  </c:chart>
  <c:txPr>
    <a:bodyPr/>
    <a:lstStyle/>
    <a:p>
      <a:pPr>
        <a:defRPr sz="2000" b="1">
          <a:latin typeface="Calibri" pitchFamily="34" charset="0"/>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Sheet1!$B$6:$AI$6</c:f>
              <c:strCache>
                <c:ptCount val="33"/>
                <c:pt idx="0">
                  <c:v>sc</c:v>
                </c:pt>
                <c:pt idx="1">
                  <c:v>IF-cont</c:v>
                </c:pt>
                <c:pt idx="2">
                  <c:v>IF-cont+</c:v>
                </c:pt>
                <c:pt idx="5">
                  <c:v>sc</c:v>
                </c:pt>
                <c:pt idx="6">
                  <c:v>IF-cont</c:v>
                </c:pt>
                <c:pt idx="7">
                  <c:v>IF-cont+</c:v>
                </c:pt>
                <c:pt idx="10">
                  <c:v>sc</c:v>
                </c:pt>
                <c:pt idx="11">
                  <c:v>IF-cont</c:v>
                </c:pt>
                <c:pt idx="12">
                  <c:v>IF-cont+</c:v>
                </c:pt>
                <c:pt idx="15">
                  <c:v>sc</c:v>
                </c:pt>
                <c:pt idx="16">
                  <c:v>IF-cont</c:v>
                </c:pt>
                <c:pt idx="17">
                  <c:v>IF-cont+</c:v>
                </c:pt>
                <c:pt idx="20">
                  <c:v>sc</c:v>
                </c:pt>
                <c:pt idx="21">
                  <c:v>IF-cont</c:v>
                </c:pt>
                <c:pt idx="22">
                  <c:v>IF-cont+</c:v>
                </c:pt>
                <c:pt idx="25">
                  <c:v>sc</c:v>
                </c:pt>
                <c:pt idx="26">
                  <c:v>IF-cont</c:v>
                </c:pt>
                <c:pt idx="27">
                  <c:v>IF-cont+</c:v>
                </c:pt>
                <c:pt idx="30">
                  <c:v>sc</c:v>
                </c:pt>
                <c:pt idx="31">
                  <c:v>IF-cont</c:v>
                </c:pt>
                <c:pt idx="32">
                  <c:v>IF-cont+</c:v>
                </c:pt>
              </c:strCache>
            </c:strRef>
          </c:cat>
          <c:val>
            <c:numRef>
              <c:f>Sheet1!$B$7:$AI$7</c:f>
              <c:numCache>
                <c:formatCode>General</c:formatCode>
                <c:ptCount val="34"/>
                <c:pt idx="0">
                  <c:v>0.75051555926400004</c:v>
                </c:pt>
                <c:pt idx="1">
                  <c:v>0.45295139450999999</c:v>
                </c:pt>
                <c:pt idx="2">
                  <c:v>0.62585542014700202</c:v>
                </c:pt>
                <c:pt idx="5">
                  <c:v>0.70445122195599996</c:v>
                </c:pt>
                <c:pt idx="6">
                  <c:v>0.61659715080799959</c:v>
                </c:pt>
                <c:pt idx="7">
                  <c:v>0.63556452356000004</c:v>
                </c:pt>
                <c:pt idx="10">
                  <c:v>0.74278185071700065</c:v>
                </c:pt>
                <c:pt idx="11">
                  <c:v>0.73747959518400064</c:v>
                </c:pt>
                <c:pt idx="12">
                  <c:v>0.805078350921</c:v>
                </c:pt>
                <c:pt idx="15">
                  <c:v>0.76788361600600308</c:v>
                </c:pt>
                <c:pt idx="16">
                  <c:v>0.73644500032000226</c:v>
                </c:pt>
                <c:pt idx="17">
                  <c:v>0.76718381674000224</c:v>
                </c:pt>
                <c:pt idx="20">
                  <c:v>0.84415226615200001</c:v>
                </c:pt>
                <c:pt idx="21">
                  <c:v>0.85445873190900001</c:v>
                </c:pt>
                <c:pt idx="22">
                  <c:v>0.92907441960400272</c:v>
                </c:pt>
                <c:pt idx="25">
                  <c:v>0.55350668079399956</c:v>
                </c:pt>
                <c:pt idx="26">
                  <c:v>0.69572544650700285</c:v>
                </c:pt>
                <c:pt idx="27">
                  <c:v>0.69788735789399992</c:v>
                </c:pt>
                <c:pt idx="30">
                  <c:v>0.50687780601400201</c:v>
                </c:pt>
                <c:pt idx="31">
                  <c:v>0.51030417625899993</c:v>
                </c:pt>
                <c:pt idx="32">
                  <c:v>0.51629605329200001</c:v>
                </c:pt>
              </c:numCache>
            </c:numRef>
          </c:val>
        </c:ser>
        <c:ser>
          <c:idx val="1"/>
          <c:order val="1"/>
          <c:tx>
            <c:strRef>
              <c:f>Sheet1!$A$8</c:f>
              <c:strCache>
                <c:ptCount val="1"/>
                <c:pt idx="0">
                  <c:v>SB full</c:v>
                </c:pt>
              </c:strCache>
            </c:strRef>
          </c:tx>
          <c:spPr>
            <a:solidFill>
              <a:srgbClr val="22F627"/>
            </a:solidFill>
          </c:spPr>
          <c:cat>
            <c:strRef>
              <c:f>Sheet1!$B$6:$AI$6</c:f>
              <c:strCache>
                <c:ptCount val="33"/>
                <c:pt idx="0">
                  <c:v>sc</c:v>
                </c:pt>
                <c:pt idx="1">
                  <c:v>IF-cont</c:v>
                </c:pt>
                <c:pt idx="2">
                  <c:v>IF-cont+</c:v>
                </c:pt>
                <c:pt idx="5">
                  <c:v>sc</c:v>
                </c:pt>
                <c:pt idx="6">
                  <c:v>IF-cont</c:v>
                </c:pt>
                <c:pt idx="7">
                  <c:v>IF-cont+</c:v>
                </c:pt>
                <c:pt idx="10">
                  <c:v>sc</c:v>
                </c:pt>
                <c:pt idx="11">
                  <c:v>IF-cont</c:v>
                </c:pt>
                <c:pt idx="12">
                  <c:v>IF-cont+</c:v>
                </c:pt>
                <c:pt idx="15">
                  <c:v>sc</c:v>
                </c:pt>
                <c:pt idx="16">
                  <c:v>IF-cont</c:v>
                </c:pt>
                <c:pt idx="17">
                  <c:v>IF-cont+</c:v>
                </c:pt>
                <c:pt idx="20">
                  <c:v>sc</c:v>
                </c:pt>
                <c:pt idx="21">
                  <c:v>IF-cont</c:v>
                </c:pt>
                <c:pt idx="22">
                  <c:v>IF-cont+</c:v>
                </c:pt>
                <c:pt idx="25">
                  <c:v>sc</c:v>
                </c:pt>
                <c:pt idx="26">
                  <c:v>IF-cont</c:v>
                </c:pt>
                <c:pt idx="27">
                  <c:v>IF-cont+</c:v>
                </c:pt>
                <c:pt idx="30">
                  <c:v>sc</c:v>
                </c:pt>
                <c:pt idx="31">
                  <c:v>IF-cont</c:v>
                </c:pt>
                <c:pt idx="32">
                  <c:v>IF-cont+</c:v>
                </c:pt>
              </c:strCache>
            </c:strRef>
          </c:cat>
          <c:val>
            <c:numRef>
              <c:f>Sheet1!$B$8:$AI$8</c:f>
              <c:numCache>
                <c:formatCode>General</c:formatCode>
                <c:ptCount val="34"/>
                <c:pt idx="0">
                  <c:v>3.5245619612300156E-3</c:v>
                </c:pt>
                <c:pt idx="1">
                  <c:v>8.7606288624999997E-3</c:v>
                </c:pt>
                <c:pt idx="2">
                  <c:v>8.3260055769900348E-3</c:v>
                </c:pt>
                <c:pt idx="4">
                  <c:v>0</c:v>
                </c:pt>
                <c:pt idx="5">
                  <c:v>1.6873865341400093E-3</c:v>
                </c:pt>
                <c:pt idx="6">
                  <c:v>7.1335474155700311E-3</c:v>
                </c:pt>
                <c:pt idx="7">
                  <c:v>7.4037234554600448E-3</c:v>
                </c:pt>
                <c:pt idx="9">
                  <c:v>0</c:v>
                </c:pt>
                <c:pt idx="10">
                  <c:v>4.3250175202599788E-3</c:v>
                </c:pt>
                <c:pt idx="11">
                  <c:v>1.3629391814400035E-3</c:v>
                </c:pt>
                <c:pt idx="12">
                  <c:v>1.4583559340000086E-3</c:v>
                </c:pt>
                <c:pt idx="14">
                  <c:v>0</c:v>
                </c:pt>
                <c:pt idx="15">
                  <c:v>8.5137528736700468E-5</c:v>
                </c:pt>
                <c:pt idx="16">
                  <c:v>1.8561963596300067E-4</c:v>
                </c:pt>
                <c:pt idx="17">
                  <c:v>1.8369244116700053E-4</c:v>
                </c:pt>
                <c:pt idx="19">
                  <c:v>0</c:v>
                </c:pt>
                <c:pt idx="20">
                  <c:v>2.4306005650900002E-3</c:v>
                </c:pt>
                <c:pt idx="21">
                  <c:v>2.8193220586500084E-3</c:v>
                </c:pt>
                <c:pt idx="22">
                  <c:v>3.8666023978900011E-3</c:v>
                </c:pt>
                <c:pt idx="24">
                  <c:v>0</c:v>
                </c:pt>
                <c:pt idx="25">
                  <c:v>0</c:v>
                </c:pt>
                <c:pt idx="26">
                  <c:v>0</c:v>
                </c:pt>
                <c:pt idx="27">
                  <c:v>0</c:v>
                </c:pt>
                <c:pt idx="29">
                  <c:v>0</c:v>
                </c:pt>
                <c:pt idx="30">
                  <c:v>8.0468946462100048E-5</c:v>
                </c:pt>
                <c:pt idx="31">
                  <c:v>1.1940920131300043E-2</c:v>
                </c:pt>
                <c:pt idx="32">
                  <c:v>1.3978888058300044E-2</c:v>
                </c:pt>
              </c:numCache>
            </c:numRef>
          </c:val>
        </c:ser>
        <c:ser>
          <c:idx val="2"/>
          <c:order val="2"/>
          <c:tx>
            <c:strRef>
              <c:f>Sheet1!$A$9</c:f>
              <c:strCache>
                <c:ptCount val="1"/>
                <c:pt idx="0">
                  <c:v>SB drain</c:v>
                </c:pt>
              </c:strCache>
            </c:strRef>
          </c:tx>
          <c:spPr>
            <a:solidFill>
              <a:schemeClr val="tx1"/>
            </a:solidFill>
          </c:spPr>
          <c:cat>
            <c:strRef>
              <c:f>Sheet1!$B$6:$AI$6</c:f>
              <c:strCache>
                <c:ptCount val="33"/>
                <c:pt idx="0">
                  <c:v>sc</c:v>
                </c:pt>
                <c:pt idx="1">
                  <c:v>IF-cont</c:v>
                </c:pt>
                <c:pt idx="2">
                  <c:v>IF-cont+</c:v>
                </c:pt>
                <c:pt idx="5">
                  <c:v>sc</c:v>
                </c:pt>
                <c:pt idx="6">
                  <c:v>IF-cont</c:v>
                </c:pt>
                <c:pt idx="7">
                  <c:v>IF-cont+</c:v>
                </c:pt>
                <c:pt idx="10">
                  <c:v>sc</c:v>
                </c:pt>
                <c:pt idx="11">
                  <c:v>IF-cont</c:v>
                </c:pt>
                <c:pt idx="12">
                  <c:v>IF-cont+</c:v>
                </c:pt>
                <c:pt idx="15">
                  <c:v>sc</c:v>
                </c:pt>
                <c:pt idx="16">
                  <c:v>IF-cont</c:v>
                </c:pt>
                <c:pt idx="17">
                  <c:v>IF-cont+</c:v>
                </c:pt>
                <c:pt idx="20">
                  <c:v>sc</c:v>
                </c:pt>
                <c:pt idx="21">
                  <c:v>IF-cont</c:v>
                </c:pt>
                <c:pt idx="22">
                  <c:v>IF-cont+</c:v>
                </c:pt>
                <c:pt idx="25">
                  <c:v>sc</c:v>
                </c:pt>
                <c:pt idx="26">
                  <c:v>IF-cont</c:v>
                </c:pt>
                <c:pt idx="27">
                  <c:v>IF-cont+</c:v>
                </c:pt>
                <c:pt idx="30">
                  <c:v>sc</c:v>
                </c:pt>
                <c:pt idx="31">
                  <c:v>IF-cont</c:v>
                </c:pt>
                <c:pt idx="32">
                  <c:v>IF-cont+</c:v>
                </c:pt>
              </c:strCache>
            </c:strRef>
          </c:cat>
          <c:val>
            <c:numRef>
              <c:f>Sheet1!$B$9:$AI$9</c:f>
              <c:numCache>
                <c:formatCode>General</c:formatCode>
                <c:ptCount val="34"/>
                <c:pt idx="0">
                  <c:v>0.24595987877500047</c:v>
                </c:pt>
                <c:pt idx="1">
                  <c:v>7.3697362281800009E-3</c:v>
                </c:pt>
                <c:pt idx="2">
                  <c:v>1.7976419469900001E-2</c:v>
                </c:pt>
                <c:pt idx="4">
                  <c:v>0</c:v>
                </c:pt>
                <c:pt idx="5">
                  <c:v>0.29386139151000101</c:v>
                </c:pt>
                <c:pt idx="6">
                  <c:v>1.3461159370200058E-2</c:v>
                </c:pt>
                <c:pt idx="7">
                  <c:v>2.1795336331999999E-2</c:v>
                </c:pt>
                <c:pt idx="9">
                  <c:v>0</c:v>
                </c:pt>
                <c:pt idx="10">
                  <c:v>0.25289313176200001</c:v>
                </c:pt>
                <c:pt idx="11">
                  <c:v>1.513504853269996E-2</c:v>
                </c:pt>
                <c:pt idx="12">
                  <c:v>2.7121347025200165E-2</c:v>
                </c:pt>
                <c:pt idx="14">
                  <c:v>0</c:v>
                </c:pt>
                <c:pt idx="15">
                  <c:v>0.23203124646600057</c:v>
                </c:pt>
                <c:pt idx="16">
                  <c:v>4.3831664741899997E-3</c:v>
                </c:pt>
                <c:pt idx="17">
                  <c:v>2.884123409340001E-2</c:v>
                </c:pt>
                <c:pt idx="19">
                  <c:v>0</c:v>
                </c:pt>
                <c:pt idx="20">
                  <c:v>0.15341713328200118</c:v>
                </c:pt>
                <c:pt idx="21">
                  <c:v>4.2205524954600218E-3</c:v>
                </c:pt>
                <c:pt idx="22">
                  <c:v>1.5694879490800069E-2</c:v>
                </c:pt>
                <c:pt idx="24">
                  <c:v>0</c:v>
                </c:pt>
                <c:pt idx="25">
                  <c:v>0.44649331920599999</c:v>
                </c:pt>
                <c:pt idx="26">
                  <c:v>0</c:v>
                </c:pt>
                <c:pt idx="27">
                  <c:v>4.1532466643800153E-4</c:v>
                </c:pt>
                <c:pt idx="29">
                  <c:v>0</c:v>
                </c:pt>
                <c:pt idx="30">
                  <c:v>0.49304172504000032</c:v>
                </c:pt>
                <c:pt idx="31">
                  <c:v>0</c:v>
                </c:pt>
                <c:pt idx="32">
                  <c:v>2.9754034751299997E-3</c:v>
                </c:pt>
              </c:numCache>
            </c:numRef>
          </c:val>
        </c:ser>
        <c:ser>
          <c:idx val="3"/>
          <c:order val="3"/>
          <c:tx>
            <c:strRef>
              <c:f>Sheet1!$A$10</c:f>
              <c:strCache>
                <c:ptCount val="1"/>
                <c:pt idx="0">
                  <c:v>Violation</c:v>
                </c:pt>
              </c:strCache>
            </c:strRef>
          </c:tx>
          <c:spPr>
            <a:solidFill>
              <a:srgbClr val="FF0000"/>
            </a:solidFill>
          </c:spPr>
          <c:cat>
            <c:strRef>
              <c:f>Sheet1!$B$6:$AI$6</c:f>
              <c:strCache>
                <c:ptCount val="33"/>
                <c:pt idx="0">
                  <c:v>sc</c:v>
                </c:pt>
                <c:pt idx="1">
                  <c:v>IF-cont</c:v>
                </c:pt>
                <c:pt idx="2">
                  <c:v>IF-cont+</c:v>
                </c:pt>
                <c:pt idx="5">
                  <c:v>sc</c:v>
                </c:pt>
                <c:pt idx="6">
                  <c:v>IF-cont</c:v>
                </c:pt>
                <c:pt idx="7">
                  <c:v>IF-cont+</c:v>
                </c:pt>
                <c:pt idx="10">
                  <c:v>sc</c:v>
                </c:pt>
                <c:pt idx="11">
                  <c:v>IF-cont</c:v>
                </c:pt>
                <c:pt idx="12">
                  <c:v>IF-cont+</c:v>
                </c:pt>
                <c:pt idx="15">
                  <c:v>sc</c:v>
                </c:pt>
                <c:pt idx="16">
                  <c:v>IF-cont</c:v>
                </c:pt>
                <c:pt idx="17">
                  <c:v>IF-cont+</c:v>
                </c:pt>
                <c:pt idx="20">
                  <c:v>sc</c:v>
                </c:pt>
                <c:pt idx="21">
                  <c:v>IF-cont</c:v>
                </c:pt>
                <c:pt idx="22">
                  <c:v>IF-cont+</c:v>
                </c:pt>
                <c:pt idx="25">
                  <c:v>sc</c:v>
                </c:pt>
                <c:pt idx="26">
                  <c:v>IF-cont</c:v>
                </c:pt>
                <c:pt idx="27">
                  <c:v>IF-cont+</c:v>
                </c:pt>
                <c:pt idx="30">
                  <c:v>sc</c:v>
                </c:pt>
                <c:pt idx="31">
                  <c:v>IF-cont</c:v>
                </c:pt>
                <c:pt idx="32">
                  <c:v>IF-cont+</c:v>
                </c:pt>
              </c:strCache>
            </c:strRef>
          </c:cat>
          <c:val>
            <c:numRef>
              <c:f>Sheet1!$B$10:$AI$10</c:f>
              <c:numCache>
                <c:formatCode>General</c:formatCode>
                <c:ptCount val="34"/>
                <c:pt idx="0">
                  <c:v>0</c:v>
                </c:pt>
                <c:pt idx="1">
                  <c:v>0.22739824040000051</c:v>
                </c:pt>
                <c:pt idx="2">
                  <c:v>8.7581548062500066E-3</c:v>
                </c:pt>
                <c:pt idx="4">
                  <c:v>0</c:v>
                </c:pt>
                <c:pt idx="5">
                  <c:v>0</c:v>
                </c:pt>
                <c:pt idx="6">
                  <c:v>0.11147714240600012</c:v>
                </c:pt>
                <c:pt idx="7">
                  <c:v>1.33164166523E-2</c:v>
                </c:pt>
                <c:pt idx="9">
                  <c:v>0</c:v>
                </c:pt>
                <c:pt idx="10">
                  <c:v>0</c:v>
                </c:pt>
                <c:pt idx="11">
                  <c:v>0.123027417101</c:v>
                </c:pt>
                <c:pt idx="12">
                  <c:v>4.6779461196099995E-3</c:v>
                </c:pt>
                <c:pt idx="14">
                  <c:v>0</c:v>
                </c:pt>
                <c:pt idx="15">
                  <c:v>0</c:v>
                </c:pt>
                <c:pt idx="16">
                  <c:v>0.32336421357000183</c:v>
                </c:pt>
                <c:pt idx="17">
                  <c:v>1.3723256724799999E-2</c:v>
                </c:pt>
                <c:pt idx="19">
                  <c:v>0</c:v>
                </c:pt>
                <c:pt idx="20">
                  <c:v>0</c:v>
                </c:pt>
                <c:pt idx="21">
                  <c:v>0.1527063935370013</c:v>
                </c:pt>
                <c:pt idx="22">
                  <c:v>9.1290985066400047E-3</c:v>
                </c:pt>
                <c:pt idx="24">
                  <c:v>0</c:v>
                </c:pt>
                <c:pt idx="25">
                  <c:v>0</c:v>
                </c:pt>
                <c:pt idx="26">
                  <c:v>3.5595534927500001E-3</c:v>
                </c:pt>
                <c:pt idx="27" formatCode="0.00E+00">
                  <c:v>3.1743982803600242E-7</c:v>
                </c:pt>
                <c:pt idx="29">
                  <c:v>0</c:v>
                </c:pt>
                <c:pt idx="30">
                  <c:v>0</c:v>
                </c:pt>
                <c:pt idx="31">
                  <c:v>1.4812903610099999E-2</c:v>
                </c:pt>
                <c:pt idx="32">
                  <c:v>1.6565517462100086E-4</c:v>
                </c:pt>
              </c:numCache>
            </c:numRef>
          </c:val>
        </c:ser>
        <c:gapWidth val="5"/>
        <c:overlap val="100"/>
        <c:axId val="68088576"/>
        <c:axId val="68090112"/>
      </c:barChart>
      <c:catAx>
        <c:axId val="68088576"/>
        <c:scaling>
          <c:orientation val="minMax"/>
        </c:scaling>
        <c:axPos val="b"/>
        <c:tickLblPos val="nextTo"/>
        <c:crossAx val="68090112"/>
        <c:crosses val="autoZero"/>
        <c:auto val="1"/>
        <c:lblAlgn val="ctr"/>
        <c:lblOffset val="100"/>
        <c:tickLblSkip val="1"/>
      </c:catAx>
      <c:valAx>
        <c:axId val="68090112"/>
        <c:scaling>
          <c:orientation val="minMax"/>
          <c:max val="1.1000000000000001"/>
          <c:min val="0"/>
        </c:scaling>
        <c:axPos val="l"/>
        <c:majorGridlines/>
        <c:minorGridlines/>
        <c:title>
          <c:tx>
            <c:rich>
              <a:bodyPr rot="-5400000" vert="horz"/>
              <a:lstStyle/>
              <a:p>
                <a:pPr>
                  <a:defRPr/>
                </a:pPr>
                <a:r>
                  <a:rPr lang="en-US"/>
                  <a:t>Normalized Runtime</a:t>
                </a:r>
              </a:p>
            </c:rich>
          </c:tx>
          <c:layout/>
        </c:title>
        <c:numFmt formatCode="#,##0.0" sourceLinked="0"/>
        <c:tickLblPos val="nextTo"/>
        <c:crossAx val="68088576"/>
        <c:crosses val="autoZero"/>
        <c:crossBetween val="between"/>
        <c:majorUnit val="0.5"/>
        <c:minorUnit val="0.1"/>
      </c:valAx>
    </c:plotArea>
    <c:legend>
      <c:legendPos val="r"/>
      <c:layout>
        <c:manualLayout>
          <c:xMode val="edge"/>
          <c:yMode val="edge"/>
          <c:x val="0.83331219329224748"/>
          <c:y val="7.230512934894992E-2"/>
          <c:w val="0.15768852665015087"/>
          <c:h val="0.30655894575678216"/>
        </c:manualLayout>
      </c:layout>
      <c:spPr>
        <a:ln>
          <a:solidFill>
            <a:srgbClr val="000000"/>
          </a:solidFill>
        </a:ln>
      </c:spPr>
    </c:legend>
    <c:plotVisOnly val="1"/>
  </c:chart>
  <c:txPr>
    <a:bodyPr/>
    <a:lstStyle/>
    <a:p>
      <a:pPr>
        <a:defRPr sz="2000" b="1">
          <a:latin typeface="Calibri" pitchFamily="34" charset="0"/>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Sheet1!$B$6:$AI$6</c:f>
              <c:strCache>
                <c:ptCount val="34"/>
                <c:pt idx="0">
                  <c:v>sc</c:v>
                </c:pt>
                <c:pt idx="1">
                  <c:v>IF-cont</c:v>
                </c:pt>
                <c:pt idx="2">
                  <c:v>IF-cont+</c:v>
                </c:pt>
                <c:pt idx="3">
                  <c:v>IF-sc</c:v>
                </c:pt>
                <c:pt idx="5">
                  <c:v>sc</c:v>
                </c:pt>
                <c:pt idx="6">
                  <c:v>IF-cont</c:v>
                </c:pt>
                <c:pt idx="7">
                  <c:v>IF-cont+</c:v>
                </c:pt>
                <c:pt idx="8">
                  <c:v>IF-sc</c:v>
                </c:pt>
                <c:pt idx="10">
                  <c:v>sc</c:v>
                </c:pt>
                <c:pt idx="11">
                  <c:v>IF-cont</c:v>
                </c:pt>
                <c:pt idx="12">
                  <c:v>IF-cont+</c:v>
                </c:pt>
                <c:pt idx="13">
                  <c:v>IF-sc</c:v>
                </c:pt>
                <c:pt idx="15">
                  <c:v>sc</c:v>
                </c:pt>
                <c:pt idx="16">
                  <c:v>IF-cont</c:v>
                </c:pt>
                <c:pt idx="17">
                  <c:v>IF-cont+</c:v>
                </c:pt>
                <c:pt idx="18">
                  <c:v>IF-sc</c:v>
                </c:pt>
                <c:pt idx="20">
                  <c:v>sc</c:v>
                </c:pt>
                <c:pt idx="21">
                  <c:v>IF-cont</c:v>
                </c:pt>
                <c:pt idx="22">
                  <c:v>IF-cont+</c:v>
                </c:pt>
                <c:pt idx="23">
                  <c:v>IF-sc</c:v>
                </c:pt>
                <c:pt idx="25">
                  <c:v>sc</c:v>
                </c:pt>
                <c:pt idx="26">
                  <c:v>IF-cont</c:v>
                </c:pt>
                <c:pt idx="27">
                  <c:v>IF-cont+</c:v>
                </c:pt>
                <c:pt idx="28">
                  <c:v>IF-sc</c:v>
                </c:pt>
                <c:pt idx="30">
                  <c:v>sc</c:v>
                </c:pt>
                <c:pt idx="31">
                  <c:v>IF-cont</c:v>
                </c:pt>
                <c:pt idx="32">
                  <c:v>IF-cont+</c:v>
                </c:pt>
                <c:pt idx="33">
                  <c:v>IF-sc</c:v>
                </c:pt>
              </c:strCache>
            </c:strRef>
          </c:cat>
          <c:val>
            <c:numRef>
              <c:f>Sheet1!$B$7:$AI$7</c:f>
              <c:numCache>
                <c:formatCode>General</c:formatCode>
                <c:ptCount val="34"/>
                <c:pt idx="0">
                  <c:v>0.75051555926400004</c:v>
                </c:pt>
                <c:pt idx="1">
                  <c:v>0.45295139450999999</c:v>
                </c:pt>
                <c:pt idx="2">
                  <c:v>0.62585542014700435</c:v>
                </c:pt>
                <c:pt idx="3">
                  <c:v>0.62306676954699758</c:v>
                </c:pt>
                <c:pt idx="5">
                  <c:v>0.70445122195599996</c:v>
                </c:pt>
                <c:pt idx="6">
                  <c:v>0.61659715080800004</c:v>
                </c:pt>
                <c:pt idx="7">
                  <c:v>0.63556452356000004</c:v>
                </c:pt>
                <c:pt idx="8">
                  <c:v>0.63628011920200001</c:v>
                </c:pt>
                <c:pt idx="10">
                  <c:v>0.74278185071700265</c:v>
                </c:pt>
                <c:pt idx="11">
                  <c:v>0.73747959518400263</c:v>
                </c:pt>
                <c:pt idx="12">
                  <c:v>0.805078350921</c:v>
                </c:pt>
                <c:pt idx="13">
                  <c:v>0.82244529979699998</c:v>
                </c:pt>
                <c:pt idx="15">
                  <c:v>0.76788361600600719</c:v>
                </c:pt>
                <c:pt idx="16">
                  <c:v>0.73644500032000582</c:v>
                </c:pt>
                <c:pt idx="17">
                  <c:v>0.76718381674000447</c:v>
                </c:pt>
                <c:pt idx="18">
                  <c:v>0.79362659630700005</c:v>
                </c:pt>
                <c:pt idx="20">
                  <c:v>0.84415226615200001</c:v>
                </c:pt>
                <c:pt idx="21">
                  <c:v>0.85445873190900001</c:v>
                </c:pt>
                <c:pt idx="22">
                  <c:v>0.92907441960400583</c:v>
                </c:pt>
                <c:pt idx="23">
                  <c:v>0.91557461158300435</c:v>
                </c:pt>
                <c:pt idx="25">
                  <c:v>0.55350668079399956</c:v>
                </c:pt>
                <c:pt idx="26">
                  <c:v>0.69572544650700718</c:v>
                </c:pt>
                <c:pt idx="27">
                  <c:v>0.69788735789400003</c:v>
                </c:pt>
                <c:pt idx="28">
                  <c:v>0.69792715926600002</c:v>
                </c:pt>
                <c:pt idx="30">
                  <c:v>0.50687780601400434</c:v>
                </c:pt>
                <c:pt idx="31">
                  <c:v>0.51030417625900004</c:v>
                </c:pt>
                <c:pt idx="32">
                  <c:v>0.51629605329200001</c:v>
                </c:pt>
                <c:pt idx="33">
                  <c:v>0.51797153236900706</c:v>
                </c:pt>
              </c:numCache>
            </c:numRef>
          </c:val>
        </c:ser>
        <c:ser>
          <c:idx val="1"/>
          <c:order val="1"/>
          <c:tx>
            <c:strRef>
              <c:f>Sheet1!$A$8</c:f>
              <c:strCache>
                <c:ptCount val="1"/>
                <c:pt idx="0">
                  <c:v>SB full</c:v>
                </c:pt>
              </c:strCache>
            </c:strRef>
          </c:tx>
          <c:spPr>
            <a:solidFill>
              <a:srgbClr val="22F627"/>
            </a:solidFill>
          </c:spPr>
          <c:cat>
            <c:strRef>
              <c:f>Sheet1!$B$6:$AI$6</c:f>
              <c:strCache>
                <c:ptCount val="34"/>
                <c:pt idx="0">
                  <c:v>sc</c:v>
                </c:pt>
                <c:pt idx="1">
                  <c:v>IF-cont</c:v>
                </c:pt>
                <c:pt idx="2">
                  <c:v>IF-cont+</c:v>
                </c:pt>
                <c:pt idx="3">
                  <c:v>IF-sc</c:v>
                </c:pt>
                <c:pt idx="5">
                  <c:v>sc</c:v>
                </c:pt>
                <c:pt idx="6">
                  <c:v>IF-cont</c:v>
                </c:pt>
                <c:pt idx="7">
                  <c:v>IF-cont+</c:v>
                </c:pt>
                <c:pt idx="8">
                  <c:v>IF-sc</c:v>
                </c:pt>
                <c:pt idx="10">
                  <c:v>sc</c:v>
                </c:pt>
                <c:pt idx="11">
                  <c:v>IF-cont</c:v>
                </c:pt>
                <c:pt idx="12">
                  <c:v>IF-cont+</c:v>
                </c:pt>
                <c:pt idx="13">
                  <c:v>IF-sc</c:v>
                </c:pt>
                <c:pt idx="15">
                  <c:v>sc</c:v>
                </c:pt>
                <c:pt idx="16">
                  <c:v>IF-cont</c:v>
                </c:pt>
                <c:pt idx="17">
                  <c:v>IF-cont+</c:v>
                </c:pt>
                <c:pt idx="18">
                  <c:v>IF-sc</c:v>
                </c:pt>
                <c:pt idx="20">
                  <c:v>sc</c:v>
                </c:pt>
                <c:pt idx="21">
                  <c:v>IF-cont</c:v>
                </c:pt>
                <c:pt idx="22">
                  <c:v>IF-cont+</c:v>
                </c:pt>
                <c:pt idx="23">
                  <c:v>IF-sc</c:v>
                </c:pt>
                <c:pt idx="25">
                  <c:v>sc</c:v>
                </c:pt>
                <c:pt idx="26">
                  <c:v>IF-cont</c:v>
                </c:pt>
                <c:pt idx="27">
                  <c:v>IF-cont+</c:v>
                </c:pt>
                <c:pt idx="28">
                  <c:v>IF-sc</c:v>
                </c:pt>
                <c:pt idx="30">
                  <c:v>sc</c:v>
                </c:pt>
                <c:pt idx="31">
                  <c:v>IF-cont</c:v>
                </c:pt>
                <c:pt idx="32">
                  <c:v>IF-cont+</c:v>
                </c:pt>
                <c:pt idx="33">
                  <c:v>IF-sc</c:v>
                </c:pt>
              </c:strCache>
            </c:strRef>
          </c:cat>
          <c:val>
            <c:numRef>
              <c:f>Sheet1!$B$8:$AI$8</c:f>
              <c:numCache>
                <c:formatCode>General</c:formatCode>
                <c:ptCount val="34"/>
                <c:pt idx="0">
                  <c:v>3.524561961230039E-3</c:v>
                </c:pt>
                <c:pt idx="1">
                  <c:v>8.7606288625000014E-3</c:v>
                </c:pt>
                <c:pt idx="2">
                  <c:v>8.3260055769900747E-3</c:v>
                </c:pt>
                <c:pt idx="3">
                  <c:v>1.1472145106000003E-2</c:v>
                </c:pt>
                <c:pt idx="4">
                  <c:v>0</c:v>
                </c:pt>
                <c:pt idx="5">
                  <c:v>1.687386534140021E-3</c:v>
                </c:pt>
                <c:pt idx="6">
                  <c:v>7.1335474155700676E-3</c:v>
                </c:pt>
                <c:pt idx="7">
                  <c:v>7.4037234554601029E-3</c:v>
                </c:pt>
                <c:pt idx="8">
                  <c:v>8.1080430288300014E-3</c:v>
                </c:pt>
                <c:pt idx="9">
                  <c:v>0</c:v>
                </c:pt>
                <c:pt idx="10">
                  <c:v>4.3250175202599675E-3</c:v>
                </c:pt>
                <c:pt idx="11">
                  <c:v>1.3629391814400044E-3</c:v>
                </c:pt>
                <c:pt idx="12">
                  <c:v>1.4583559340000207E-3</c:v>
                </c:pt>
                <c:pt idx="13">
                  <c:v>3.7584851937600009E-3</c:v>
                </c:pt>
                <c:pt idx="14">
                  <c:v>0</c:v>
                </c:pt>
                <c:pt idx="15">
                  <c:v>8.5137528736701118E-5</c:v>
                </c:pt>
                <c:pt idx="16">
                  <c:v>1.8561963596300075E-4</c:v>
                </c:pt>
                <c:pt idx="17">
                  <c:v>1.8369244116700061E-4</c:v>
                </c:pt>
                <c:pt idx="18">
                  <c:v>1.850465681180006E-3</c:v>
                </c:pt>
                <c:pt idx="19">
                  <c:v>0</c:v>
                </c:pt>
                <c:pt idx="20">
                  <c:v>2.430600565090001E-3</c:v>
                </c:pt>
                <c:pt idx="21">
                  <c:v>2.8193220586500223E-3</c:v>
                </c:pt>
                <c:pt idx="22">
                  <c:v>3.8666023978900011E-3</c:v>
                </c:pt>
                <c:pt idx="23">
                  <c:v>1.2451994439700003E-3</c:v>
                </c:pt>
                <c:pt idx="24">
                  <c:v>0</c:v>
                </c:pt>
                <c:pt idx="25">
                  <c:v>0</c:v>
                </c:pt>
                <c:pt idx="26">
                  <c:v>0</c:v>
                </c:pt>
                <c:pt idx="27">
                  <c:v>0</c:v>
                </c:pt>
                <c:pt idx="28">
                  <c:v>0</c:v>
                </c:pt>
                <c:pt idx="29">
                  <c:v>0</c:v>
                </c:pt>
                <c:pt idx="30">
                  <c:v>8.0468946462100048E-5</c:v>
                </c:pt>
                <c:pt idx="31">
                  <c:v>1.1940920131300053E-2</c:v>
                </c:pt>
                <c:pt idx="32">
                  <c:v>1.3978888058300051E-2</c:v>
                </c:pt>
                <c:pt idx="33">
                  <c:v>2.0123155049600011E-3</c:v>
                </c:pt>
              </c:numCache>
            </c:numRef>
          </c:val>
        </c:ser>
        <c:ser>
          <c:idx val="2"/>
          <c:order val="2"/>
          <c:tx>
            <c:strRef>
              <c:f>Sheet1!$A$9</c:f>
              <c:strCache>
                <c:ptCount val="1"/>
                <c:pt idx="0">
                  <c:v>SB drain</c:v>
                </c:pt>
              </c:strCache>
            </c:strRef>
          </c:tx>
          <c:spPr>
            <a:solidFill>
              <a:schemeClr val="tx1"/>
            </a:solidFill>
          </c:spPr>
          <c:cat>
            <c:strRef>
              <c:f>Sheet1!$B$6:$AI$6</c:f>
              <c:strCache>
                <c:ptCount val="34"/>
                <c:pt idx="0">
                  <c:v>sc</c:v>
                </c:pt>
                <c:pt idx="1">
                  <c:v>IF-cont</c:v>
                </c:pt>
                <c:pt idx="2">
                  <c:v>IF-cont+</c:v>
                </c:pt>
                <c:pt idx="3">
                  <c:v>IF-sc</c:v>
                </c:pt>
                <c:pt idx="5">
                  <c:v>sc</c:v>
                </c:pt>
                <c:pt idx="6">
                  <c:v>IF-cont</c:v>
                </c:pt>
                <c:pt idx="7">
                  <c:v>IF-cont+</c:v>
                </c:pt>
                <c:pt idx="8">
                  <c:v>IF-sc</c:v>
                </c:pt>
                <c:pt idx="10">
                  <c:v>sc</c:v>
                </c:pt>
                <c:pt idx="11">
                  <c:v>IF-cont</c:v>
                </c:pt>
                <c:pt idx="12">
                  <c:v>IF-cont+</c:v>
                </c:pt>
                <c:pt idx="13">
                  <c:v>IF-sc</c:v>
                </c:pt>
                <c:pt idx="15">
                  <c:v>sc</c:v>
                </c:pt>
                <c:pt idx="16">
                  <c:v>IF-cont</c:v>
                </c:pt>
                <c:pt idx="17">
                  <c:v>IF-cont+</c:v>
                </c:pt>
                <c:pt idx="18">
                  <c:v>IF-sc</c:v>
                </c:pt>
                <c:pt idx="20">
                  <c:v>sc</c:v>
                </c:pt>
                <c:pt idx="21">
                  <c:v>IF-cont</c:v>
                </c:pt>
                <c:pt idx="22">
                  <c:v>IF-cont+</c:v>
                </c:pt>
                <c:pt idx="23">
                  <c:v>IF-sc</c:v>
                </c:pt>
                <c:pt idx="25">
                  <c:v>sc</c:v>
                </c:pt>
                <c:pt idx="26">
                  <c:v>IF-cont</c:v>
                </c:pt>
                <c:pt idx="27">
                  <c:v>IF-cont+</c:v>
                </c:pt>
                <c:pt idx="28">
                  <c:v>IF-sc</c:v>
                </c:pt>
                <c:pt idx="30">
                  <c:v>sc</c:v>
                </c:pt>
                <c:pt idx="31">
                  <c:v>IF-cont</c:v>
                </c:pt>
                <c:pt idx="32">
                  <c:v>IF-cont+</c:v>
                </c:pt>
                <c:pt idx="33">
                  <c:v>IF-sc</c:v>
                </c:pt>
              </c:strCache>
            </c:strRef>
          </c:cat>
          <c:val>
            <c:numRef>
              <c:f>Sheet1!$B$9:$AI$9</c:f>
              <c:numCache>
                <c:formatCode>General</c:formatCode>
                <c:ptCount val="34"/>
                <c:pt idx="0">
                  <c:v>0.24595987877500056</c:v>
                </c:pt>
                <c:pt idx="1">
                  <c:v>7.3697362281800018E-3</c:v>
                </c:pt>
                <c:pt idx="2">
                  <c:v>1.7976419469900043E-2</c:v>
                </c:pt>
                <c:pt idx="3">
                  <c:v>1.0483912912599954E-2</c:v>
                </c:pt>
                <c:pt idx="4">
                  <c:v>0</c:v>
                </c:pt>
                <c:pt idx="5">
                  <c:v>0.29386139151000318</c:v>
                </c:pt>
                <c:pt idx="6">
                  <c:v>1.3461159370200072E-2</c:v>
                </c:pt>
                <c:pt idx="7">
                  <c:v>2.1795336332000009E-2</c:v>
                </c:pt>
                <c:pt idx="8">
                  <c:v>1.2826839029400053E-2</c:v>
                </c:pt>
                <c:pt idx="9">
                  <c:v>0</c:v>
                </c:pt>
                <c:pt idx="10">
                  <c:v>0.25289313176200001</c:v>
                </c:pt>
                <c:pt idx="11">
                  <c:v>1.5135048532700004E-2</c:v>
                </c:pt>
                <c:pt idx="12">
                  <c:v>2.7121347025200405E-2</c:v>
                </c:pt>
                <c:pt idx="13">
                  <c:v>3.8903841640000052E-3</c:v>
                </c:pt>
                <c:pt idx="14">
                  <c:v>0</c:v>
                </c:pt>
                <c:pt idx="15">
                  <c:v>0.23203124646600076</c:v>
                </c:pt>
                <c:pt idx="16">
                  <c:v>4.3831664741900318E-3</c:v>
                </c:pt>
                <c:pt idx="17">
                  <c:v>2.884123409340001E-2</c:v>
                </c:pt>
                <c:pt idx="18">
                  <c:v>1.4367652095200005E-3</c:v>
                </c:pt>
                <c:pt idx="19">
                  <c:v>0</c:v>
                </c:pt>
                <c:pt idx="20">
                  <c:v>0.15341713328200335</c:v>
                </c:pt>
                <c:pt idx="21">
                  <c:v>4.2205524954600478E-3</c:v>
                </c:pt>
                <c:pt idx="22">
                  <c:v>1.5694879490800076E-2</c:v>
                </c:pt>
                <c:pt idx="23">
                  <c:v>1.2100336163900021E-3</c:v>
                </c:pt>
                <c:pt idx="24">
                  <c:v>0</c:v>
                </c:pt>
                <c:pt idx="25">
                  <c:v>0.44649331920599999</c:v>
                </c:pt>
                <c:pt idx="26">
                  <c:v>0</c:v>
                </c:pt>
                <c:pt idx="27">
                  <c:v>4.1532466643800429E-4</c:v>
                </c:pt>
                <c:pt idx="28">
                  <c:v>0</c:v>
                </c:pt>
                <c:pt idx="29">
                  <c:v>0</c:v>
                </c:pt>
                <c:pt idx="30">
                  <c:v>0.49304172504000032</c:v>
                </c:pt>
                <c:pt idx="31">
                  <c:v>0</c:v>
                </c:pt>
                <c:pt idx="32">
                  <c:v>2.9754034751299997E-3</c:v>
                </c:pt>
                <c:pt idx="33">
                  <c:v>1.6886182251800063E-2</c:v>
                </c:pt>
              </c:numCache>
            </c:numRef>
          </c:val>
        </c:ser>
        <c:ser>
          <c:idx val="3"/>
          <c:order val="3"/>
          <c:tx>
            <c:strRef>
              <c:f>Sheet1!$A$10</c:f>
              <c:strCache>
                <c:ptCount val="1"/>
                <c:pt idx="0">
                  <c:v>Violation</c:v>
                </c:pt>
              </c:strCache>
            </c:strRef>
          </c:tx>
          <c:spPr>
            <a:solidFill>
              <a:srgbClr val="FF0000"/>
            </a:solidFill>
          </c:spPr>
          <c:cat>
            <c:strRef>
              <c:f>Sheet1!$B$6:$AI$6</c:f>
              <c:strCache>
                <c:ptCount val="34"/>
                <c:pt idx="0">
                  <c:v>sc</c:v>
                </c:pt>
                <c:pt idx="1">
                  <c:v>IF-cont</c:v>
                </c:pt>
                <c:pt idx="2">
                  <c:v>IF-cont+</c:v>
                </c:pt>
                <c:pt idx="3">
                  <c:v>IF-sc</c:v>
                </c:pt>
                <c:pt idx="5">
                  <c:v>sc</c:v>
                </c:pt>
                <c:pt idx="6">
                  <c:v>IF-cont</c:v>
                </c:pt>
                <c:pt idx="7">
                  <c:v>IF-cont+</c:v>
                </c:pt>
                <c:pt idx="8">
                  <c:v>IF-sc</c:v>
                </c:pt>
                <c:pt idx="10">
                  <c:v>sc</c:v>
                </c:pt>
                <c:pt idx="11">
                  <c:v>IF-cont</c:v>
                </c:pt>
                <c:pt idx="12">
                  <c:v>IF-cont+</c:v>
                </c:pt>
                <c:pt idx="13">
                  <c:v>IF-sc</c:v>
                </c:pt>
                <c:pt idx="15">
                  <c:v>sc</c:v>
                </c:pt>
                <c:pt idx="16">
                  <c:v>IF-cont</c:v>
                </c:pt>
                <c:pt idx="17">
                  <c:v>IF-cont+</c:v>
                </c:pt>
                <c:pt idx="18">
                  <c:v>IF-sc</c:v>
                </c:pt>
                <c:pt idx="20">
                  <c:v>sc</c:v>
                </c:pt>
                <c:pt idx="21">
                  <c:v>IF-cont</c:v>
                </c:pt>
                <c:pt idx="22">
                  <c:v>IF-cont+</c:v>
                </c:pt>
                <c:pt idx="23">
                  <c:v>IF-sc</c:v>
                </c:pt>
                <c:pt idx="25">
                  <c:v>sc</c:v>
                </c:pt>
                <c:pt idx="26">
                  <c:v>IF-cont</c:v>
                </c:pt>
                <c:pt idx="27">
                  <c:v>IF-cont+</c:v>
                </c:pt>
                <c:pt idx="28">
                  <c:v>IF-sc</c:v>
                </c:pt>
                <c:pt idx="30">
                  <c:v>sc</c:v>
                </c:pt>
                <c:pt idx="31">
                  <c:v>IF-cont</c:v>
                </c:pt>
                <c:pt idx="32">
                  <c:v>IF-cont+</c:v>
                </c:pt>
                <c:pt idx="33">
                  <c:v>IF-sc</c:v>
                </c:pt>
              </c:strCache>
            </c:strRef>
          </c:cat>
          <c:val>
            <c:numRef>
              <c:f>Sheet1!$B$10:$AI$10</c:f>
              <c:numCache>
                <c:formatCode>General</c:formatCode>
                <c:ptCount val="34"/>
                <c:pt idx="0">
                  <c:v>0</c:v>
                </c:pt>
                <c:pt idx="1">
                  <c:v>0.22739824040000062</c:v>
                </c:pt>
                <c:pt idx="2">
                  <c:v>8.7581548062500066E-3</c:v>
                </c:pt>
                <c:pt idx="3">
                  <c:v>2.5913172434600302E-2</c:v>
                </c:pt>
                <c:pt idx="4">
                  <c:v>0</c:v>
                </c:pt>
                <c:pt idx="5">
                  <c:v>0</c:v>
                </c:pt>
                <c:pt idx="6">
                  <c:v>0.11147714240600012</c:v>
                </c:pt>
                <c:pt idx="7">
                  <c:v>1.3316416652300002E-2</c:v>
                </c:pt>
                <c:pt idx="8">
                  <c:v>1.6156998740200004E-2</c:v>
                </c:pt>
                <c:pt idx="9">
                  <c:v>0</c:v>
                </c:pt>
                <c:pt idx="10">
                  <c:v>0</c:v>
                </c:pt>
                <c:pt idx="11">
                  <c:v>0.123027417101</c:v>
                </c:pt>
                <c:pt idx="12">
                  <c:v>4.6779461196100004E-3</c:v>
                </c:pt>
                <c:pt idx="13">
                  <c:v>2.4887830845400208E-2</c:v>
                </c:pt>
                <c:pt idx="14">
                  <c:v>0</c:v>
                </c:pt>
                <c:pt idx="15">
                  <c:v>0</c:v>
                </c:pt>
                <c:pt idx="16">
                  <c:v>0.32336421357000411</c:v>
                </c:pt>
                <c:pt idx="17">
                  <c:v>1.3723256724800004E-2</c:v>
                </c:pt>
                <c:pt idx="18">
                  <c:v>2.9755172802200011E-2</c:v>
                </c:pt>
                <c:pt idx="19">
                  <c:v>0</c:v>
                </c:pt>
                <c:pt idx="20">
                  <c:v>0</c:v>
                </c:pt>
                <c:pt idx="21">
                  <c:v>0.15270639353700355</c:v>
                </c:pt>
                <c:pt idx="22">
                  <c:v>9.1290985066400047E-3</c:v>
                </c:pt>
                <c:pt idx="23">
                  <c:v>2.0805155355900006E-2</c:v>
                </c:pt>
                <c:pt idx="24">
                  <c:v>0</c:v>
                </c:pt>
                <c:pt idx="25">
                  <c:v>0</c:v>
                </c:pt>
                <c:pt idx="26">
                  <c:v>3.559553492750001E-3</c:v>
                </c:pt>
                <c:pt idx="27" formatCode="0.00E+00">
                  <c:v>3.1743982803600581E-7</c:v>
                </c:pt>
                <c:pt idx="28">
                  <c:v>2.188407347850042E-4</c:v>
                </c:pt>
                <c:pt idx="29">
                  <c:v>0</c:v>
                </c:pt>
                <c:pt idx="30">
                  <c:v>0</c:v>
                </c:pt>
                <c:pt idx="31">
                  <c:v>1.4812903610100002E-2</c:v>
                </c:pt>
                <c:pt idx="32">
                  <c:v>1.6565517462100197E-4</c:v>
                </c:pt>
                <c:pt idx="33">
                  <c:v>2.5429969874400011E-2</c:v>
                </c:pt>
              </c:numCache>
            </c:numRef>
          </c:val>
        </c:ser>
        <c:gapWidth val="5"/>
        <c:overlap val="100"/>
        <c:axId val="68231936"/>
        <c:axId val="68233472"/>
      </c:barChart>
      <c:catAx>
        <c:axId val="68231936"/>
        <c:scaling>
          <c:orientation val="minMax"/>
        </c:scaling>
        <c:axPos val="b"/>
        <c:tickLblPos val="nextTo"/>
        <c:crossAx val="68233472"/>
        <c:crosses val="autoZero"/>
        <c:auto val="1"/>
        <c:lblAlgn val="ctr"/>
        <c:lblOffset val="100"/>
        <c:tickLblSkip val="1"/>
      </c:catAx>
      <c:valAx>
        <c:axId val="68233472"/>
        <c:scaling>
          <c:orientation val="minMax"/>
          <c:max val="1.1000000000000001"/>
          <c:min val="0"/>
        </c:scaling>
        <c:axPos val="l"/>
        <c:majorGridlines/>
        <c:minorGridlines/>
        <c:title>
          <c:tx>
            <c:rich>
              <a:bodyPr rot="-5400000" vert="horz"/>
              <a:lstStyle/>
              <a:p>
                <a:pPr>
                  <a:defRPr/>
                </a:pPr>
                <a:r>
                  <a:rPr lang="en-US"/>
                  <a:t>Normalized Runtime</a:t>
                </a:r>
              </a:p>
            </c:rich>
          </c:tx>
          <c:layout/>
        </c:title>
        <c:numFmt formatCode="#,##0.0" sourceLinked="0"/>
        <c:tickLblPos val="nextTo"/>
        <c:crossAx val="68231936"/>
        <c:crosses val="autoZero"/>
        <c:crossBetween val="between"/>
        <c:majorUnit val="0.5"/>
        <c:minorUnit val="0.1"/>
      </c:valAx>
    </c:plotArea>
    <c:legend>
      <c:legendPos val="r"/>
      <c:layout>
        <c:manualLayout>
          <c:xMode val="edge"/>
          <c:yMode val="edge"/>
          <c:x val="0.83331219329224793"/>
          <c:y val="7.230512934894992E-2"/>
          <c:w val="0.15768852665015087"/>
          <c:h val="0.30655894575678205"/>
        </c:manualLayout>
      </c:layout>
      <c:spPr>
        <a:ln>
          <a:solidFill>
            <a:srgbClr val="000000"/>
          </a:solidFill>
        </a:ln>
      </c:spPr>
    </c:legend>
    <c:plotVisOnly val="1"/>
  </c:chart>
  <c:txPr>
    <a:bodyPr/>
    <a:lstStyle/>
    <a:p>
      <a:pPr>
        <a:defRPr sz="2000" b="1">
          <a:latin typeface="Calibri" pitchFamily="34" charset="0"/>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stacked"/>
        <c:ser>
          <c:idx val="0"/>
          <c:order val="0"/>
          <c:tx>
            <c:strRef>
              <c:f>Sheet1!$A$7</c:f>
              <c:strCache>
                <c:ptCount val="1"/>
                <c:pt idx="0">
                  <c:v>Other</c:v>
                </c:pt>
              </c:strCache>
            </c:strRef>
          </c:tx>
          <c:spPr>
            <a:solidFill>
              <a:srgbClr val="613EF8"/>
            </a:solidFill>
          </c:spPr>
          <c:cat>
            <c:strRef>
              <c:f>Sheet1!$B$6:$AI$6</c:f>
              <c:strCache>
                <c:ptCount val="34"/>
                <c:pt idx="0">
                  <c:v>IF-rmo</c:v>
                </c:pt>
                <c:pt idx="1">
                  <c:v>IF-tso</c:v>
                </c:pt>
                <c:pt idx="2">
                  <c:v>IF-sc</c:v>
                </c:pt>
                <c:pt idx="3">
                  <c:v>IF-cont+</c:v>
                </c:pt>
                <c:pt idx="5">
                  <c:v>IF-rmo</c:v>
                </c:pt>
                <c:pt idx="6">
                  <c:v>IF-tso</c:v>
                </c:pt>
                <c:pt idx="7">
                  <c:v>IF-sc</c:v>
                </c:pt>
                <c:pt idx="8">
                  <c:v>IF-cont+</c:v>
                </c:pt>
                <c:pt idx="10">
                  <c:v>IF-rmo</c:v>
                </c:pt>
                <c:pt idx="11">
                  <c:v>IF-tso</c:v>
                </c:pt>
                <c:pt idx="12">
                  <c:v>IF-sc</c:v>
                </c:pt>
                <c:pt idx="13">
                  <c:v>IF-cont+</c:v>
                </c:pt>
                <c:pt idx="15">
                  <c:v>IF-rmo</c:v>
                </c:pt>
                <c:pt idx="16">
                  <c:v>IF-tso</c:v>
                </c:pt>
                <c:pt idx="17">
                  <c:v>IF-sc</c:v>
                </c:pt>
                <c:pt idx="18">
                  <c:v>IF-cont+</c:v>
                </c:pt>
                <c:pt idx="20">
                  <c:v>IF-rmo</c:v>
                </c:pt>
                <c:pt idx="21">
                  <c:v>IF-tso</c:v>
                </c:pt>
                <c:pt idx="22">
                  <c:v>IF-sc</c:v>
                </c:pt>
                <c:pt idx="23">
                  <c:v>IF-cont+</c:v>
                </c:pt>
                <c:pt idx="25">
                  <c:v>IF-rmo</c:v>
                </c:pt>
                <c:pt idx="26">
                  <c:v>IF-tso</c:v>
                </c:pt>
                <c:pt idx="27">
                  <c:v>IF-sc</c:v>
                </c:pt>
                <c:pt idx="28">
                  <c:v>IF-cont+</c:v>
                </c:pt>
                <c:pt idx="30">
                  <c:v>IF-rmo</c:v>
                </c:pt>
                <c:pt idx="31">
                  <c:v>IF-tso</c:v>
                </c:pt>
                <c:pt idx="32">
                  <c:v>IF-sc</c:v>
                </c:pt>
                <c:pt idx="33">
                  <c:v>IF-cont+</c:v>
                </c:pt>
              </c:strCache>
            </c:strRef>
          </c:cat>
          <c:val>
            <c:numRef>
              <c:f>Sheet1!$B$7:$AI$7</c:f>
              <c:numCache>
                <c:formatCode>General</c:formatCode>
                <c:ptCount val="34"/>
                <c:pt idx="0">
                  <c:v>0.96711877966000004</c:v>
                </c:pt>
                <c:pt idx="1">
                  <c:v>1.0038046433359826</c:v>
                </c:pt>
                <c:pt idx="2">
                  <c:v>0.99647352175699178</c:v>
                </c:pt>
                <c:pt idx="3">
                  <c:v>1.0009334533099874</c:v>
                </c:pt>
                <c:pt idx="5">
                  <c:v>0.97045758123599757</c:v>
                </c:pt>
                <c:pt idx="6">
                  <c:v>0.98977496325000003</c:v>
                </c:pt>
                <c:pt idx="7">
                  <c:v>0.97831805470900002</c:v>
                </c:pt>
                <c:pt idx="8">
                  <c:v>0.97721794698199749</c:v>
                </c:pt>
                <c:pt idx="10">
                  <c:v>0.98650184108599959</c:v>
                </c:pt>
                <c:pt idx="11">
                  <c:v>0.9699380686880068</c:v>
                </c:pt>
                <c:pt idx="12">
                  <c:v>0.97861026853900435</c:v>
                </c:pt>
                <c:pt idx="13">
                  <c:v>0.95794543769401219</c:v>
                </c:pt>
                <c:pt idx="15">
                  <c:v>0.98527148634700001</c:v>
                </c:pt>
                <c:pt idx="16">
                  <c:v>0.98861583328300706</c:v>
                </c:pt>
                <c:pt idx="17">
                  <c:v>0.9977192598869975</c:v>
                </c:pt>
                <c:pt idx="18">
                  <c:v>0.9644764887839975</c:v>
                </c:pt>
                <c:pt idx="20">
                  <c:v>0.98860311201200002</c:v>
                </c:pt>
                <c:pt idx="21">
                  <c:v>0.98510023701400262</c:v>
                </c:pt>
                <c:pt idx="22">
                  <c:v>0.96802606994399998</c:v>
                </c:pt>
                <c:pt idx="23">
                  <c:v>0.98229783681100002</c:v>
                </c:pt>
                <c:pt idx="25">
                  <c:v>0.99982785632100435</c:v>
                </c:pt>
                <c:pt idx="26">
                  <c:v>1.0003272947969999</c:v>
                </c:pt>
                <c:pt idx="27">
                  <c:v>1.0000194357760062</c:v>
                </c:pt>
                <c:pt idx="28">
                  <c:v>0.99996344985799235</c:v>
                </c:pt>
                <c:pt idx="30">
                  <c:v>0.96472939100200161</c:v>
                </c:pt>
                <c:pt idx="31">
                  <c:v>0.968616094915</c:v>
                </c:pt>
                <c:pt idx="32">
                  <c:v>0.967022360345</c:v>
                </c:pt>
                <c:pt idx="33">
                  <c:v>0.96389504391200265</c:v>
                </c:pt>
              </c:numCache>
            </c:numRef>
          </c:val>
        </c:ser>
        <c:ser>
          <c:idx val="1"/>
          <c:order val="1"/>
          <c:tx>
            <c:strRef>
              <c:f>Sheet1!$A$8</c:f>
              <c:strCache>
                <c:ptCount val="1"/>
                <c:pt idx="0">
                  <c:v>SB full</c:v>
                </c:pt>
              </c:strCache>
            </c:strRef>
          </c:tx>
          <c:spPr>
            <a:solidFill>
              <a:srgbClr val="22F627"/>
            </a:solidFill>
          </c:spPr>
          <c:cat>
            <c:strRef>
              <c:f>Sheet1!$B$6:$AI$6</c:f>
              <c:strCache>
                <c:ptCount val="34"/>
                <c:pt idx="0">
                  <c:v>IF-rmo</c:v>
                </c:pt>
                <c:pt idx="1">
                  <c:v>IF-tso</c:v>
                </c:pt>
                <c:pt idx="2">
                  <c:v>IF-sc</c:v>
                </c:pt>
                <c:pt idx="3">
                  <c:v>IF-cont+</c:v>
                </c:pt>
                <c:pt idx="5">
                  <c:v>IF-rmo</c:v>
                </c:pt>
                <c:pt idx="6">
                  <c:v>IF-tso</c:v>
                </c:pt>
                <c:pt idx="7">
                  <c:v>IF-sc</c:v>
                </c:pt>
                <c:pt idx="8">
                  <c:v>IF-cont+</c:v>
                </c:pt>
                <c:pt idx="10">
                  <c:v>IF-rmo</c:v>
                </c:pt>
                <c:pt idx="11">
                  <c:v>IF-tso</c:v>
                </c:pt>
                <c:pt idx="12">
                  <c:v>IF-sc</c:v>
                </c:pt>
                <c:pt idx="13">
                  <c:v>IF-cont+</c:v>
                </c:pt>
                <c:pt idx="15">
                  <c:v>IF-rmo</c:v>
                </c:pt>
                <c:pt idx="16">
                  <c:v>IF-tso</c:v>
                </c:pt>
                <c:pt idx="17">
                  <c:v>IF-sc</c:v>
                </c:pt>
                <c:pt idx="18">
                  <c:v>IF-cont+</c:v>
                </c:pt>
                <c:pt idx="20">
                  <c:v>IF-rmo</c:v>
                </c:pt>
                <c:pt idx="21">
                  <c:v>IF-tso</c:v>
                </c:pt>
                <c:pt idx="22">
                  <c:v>IF-sc</c:v>
                </c:pt>
                <c:pt idx="23">
                  <c:v>IF-cont+</c:v>
                </c:pt>
                <c:pt idx="25">
                  <c:v>IF-rmo</c:v>
                </c:pt>
                <c:pt idx="26">
                  <c:v>IF-tso</c:v>
                </c:pt>
                <c:pt idx="27">
                  <c:v>IF-sc</c:v>
                </c:pt>
                <c:pt idx="28">
                  <c:v>IF-cont+</c:v>
                </c:pt>
                <c:pt idx="30">
                  <c:v>IF-rmo</c:v>
                </c:pt>
                <c:pt idx="31">
                  <c:v>IF-tso</c:v>
                </c:pt>
                <c:pt idx="32">
                  <c:v>IF-sc</c:v>
                </c:pt>
                <c:pt idx="33">
                  <c:v>IF-cont+</c:v>
                </c:pt>
              </c:strCache>
            </c:strRef>
          </c:cat>
          <c:val>
            <c:numRef>
              <c:f>Sheet1!$B$8:$AI$8</c:f>
              <c:numCache>
                <c:formatCode>General</c:formatCode>
                <c:ptCount val="34"/>
                <c:pt idx="0">
                  <c:v>2.8757457218999999E-2</c:v>
                </c:pt>
                <c:pt idx="1">
                  <c:v>1.6541474435900306E-2</c:v>
                </c:pt>
                <c:pt idx="2">
                  <c:v>1.8347453908000005E-2</c:v>
                </c:pt>
                <c:pt idx="3">
                  <c:v>1.3315819031300021E-2</c:v>
                </c:pt>
                <c:pt idx="4">
                  <c:v>0</c:v>
                </c:pt>
                <c:pt idx="5">
                  <c:v>2.6571964908800042E-2</c:v>
                </c:pt>
                <c:pt idx="6">
                  <c:v>1.3829323975200002E-2</c:v>
                </c:pt>
                <c:pt idx="7">
                  <c:v>1.2466592376700005E-2</c:v>
                </c:pt>
                <c:pt idx="8">
                  <c:v>1.1383661559100007E-2</c:v>
                </c:pt>
                <c:pt idx="9">
                  <c:v>0</c:v>
                </c:pt>
                <c:pt idx="10">
                  <c:v>5.5620442754999895E-3</c:v>
                </c:pt>
                <c:pt idx="11">
                  <c:v>4.3319591102000442E-3</c:v>
                </c:pt>
                <c:pt idx="12">
                  <c:v>4.472142044790052E-3</c:v>
                </c:pt>
                <c:pt idx="13">
                  <c:v>1.7352664022100004E-3</c:v>
                </c:pt>
                <c:pt idx="14">
                  <c:v>0</c:v>
                </c:pt>
                <c:pt idx="15">
                  <c:v>2.7334413126900306E-3</c:v>
                </c:pt>
                <c:pt idx="16">
                  <c:v>2.4801423583300317E-3</c:v>
                </c:pt>
                <c:pt idx="17">
                  <c:v>2.3263399418100212E-3</c:v>
                </c:pt>
                <c:pt idx="18">
                  <c:v>2.3093167088100383E-4</c:v>
                </c:pt>
                <c:pt idx="19">
                  <c:v>0</c:v>
                </c:pt>
                <c:pt idx="20">
                  <c:v>7.2717698921201147E-3</c:v>
                </c:pt>
                <c:pt idx="21">
                  <c:v>1.4535141421500005E-3</c:v>
                </c:pt>
                <c:pt idx="22">
                  <c:v>1.3165344569300021E-3</c:v>
                </c:pt>
                <c:pt idx="23">
                  <c:v>4.0881064972900123E-3</c:v>
                </c:pt>
                <c:pt idx="24">
                  <c:v>0</c:v>
                </c:pt>
                <c:pt idx="25">
                  <c:v>0</c:v>
                </c:pt>
                <c:pt idx="26">
                  <c:v>0</c:v>
                </c:pt>
                <c:pt idx="27">
                  <c:v>0</c:v>
                </c:pt>
                <c:pt idx="28">
                  <c:v>0</c:v>
                </c:pt>
                <c:pt idx="29">
                  <c:v>0</c:v>
                </c:pt>
                <c:pt idx="30">
                  <c:v>3.5270608997500015E-2</c:v>
                </c:pt>
                <c:pt idx="31">
                  <c:v>3.7542687007000117E-3</c:v>
                </c:pt>
                <c:pt idx="32">
                  <c:v>3.7568745920500118E-3</c:v>
                </c:pt>
                <c:pt idx="33">
                  <c:v>2.6097780203600002E-2</c:v>
                </c:pt>
              </c:numCache>
            </c:numRef>
          </c:val>
        </c:ser>
        <c:ser>
          <c:idx val="2"/>
          <c:order val="2"/>
          <c:tx>
            <c:strRef>
              <c:f>Sheet1!$A$9</c:f>
              <c:strCache>
                <c:ptCount val="1"/>
                <c:pt idx="0">
                  <c:v>SB drain</c:v>
                </c:pt>
              </c:strCache>
            </c:strRef>
          </c:tx>
          <c:spPr>
            <a:solidFill>
              <a:schemeClr val="tx1"/>
            </a:solidFill>
          </c:spPr>
          <c:cat>
            <c:strRef>
              <c:f>Sheet1!$B$6:$AI$6</c:f>
              <c:strCache>
                <c:ptCount val="34"/>
                <c:pt idx="0">
                  <c:v>IF-rmo</c:v>
                </c:pt>
                <c:pt idx="1">
                  <c:v>IF-tso</c:v>
                </c:pt>
                <c:pt idx="2">
                  <c:v>IF-sc</c:v>
                </c:pt>
                <c:pt idx="3">
                  <c:v>IF-cont+</c:v>
                </c:pt>
                <c:pt idx="5">
                  <c:v>IF-rmo</c:v>
                </c:pt>
                <c:pt idx="6">
                  <c:v>IF-tso</c:v>
                </c:pt>
                <c:pt idx="7">
                  <c:v>IF-sc</c:v>
                </c:pt>
                <c:pt idx="8">
                  <c:v>IF-cont+</c:v>
                </c:pt>
                <c:pt idx="10">
                  <c:v>IF-rmo</c:v>
                </c:pt>
                <c:pt idx="11">
                  <c:v>IF-tso</c:v>
                </c:pt>
                <c:pt idx="12">
                  <c:v>IF-sc</c:v>
                </c:pt>
                <c:pt idx="13">
                  <c:v>IF-cont+</c:v>
                </c:pt>
                <c:pt idx="15">
                  <c:v>IF-rmo</c:v>
                </c:pt>
                <c:pt idx="16">
                  <c:v>IF-tso</c:v>
                </c:pt>
                <c:pt idx="17">
                  <c:v>IF-sc</c:v>
                </c:pt>
                <c:pt idx="18">
                  <c:v>IF-cont+</c:v>
                </c:pt>
                <c:pt idx="20">
                  <c:v>IF-rmo</c:v>
                </c:pt>
                <c:pt idx="21">
                  <c:v>IF-tso</c:v>
                </c:pt>
                <c:pt idx="22">
                  <c:v>IF-sc</c:v>
                </c:pt>
                <c:pt idx="23">
                  <c:v>IF-cont+</c:v>
                </c:pt>
                <c:pt idx="25">
                  <c:v>IF-rmo</c:v>
                </c:pt>
                <c:pt idx="26">
                  <c:v>IF-tso</c:v>
                </c:pt>
                <c:pt idx="27">
                  <c:v>IF-sc</c:v>
                </c:pt>
                <c:pt idx="28">
                  <c:v>IF-cont+</c:v>
                </c:pt>
                <c:pt idx="30">
                  <c:v>IF-rmo</c:v>
                </c:pt>
                <c:pt idx="31">
                  <c:v>IF-tso</c:v>
                </c:pt>
                <c:pt idx="32">
                  <c:v>IF-sc</c:v>
                </c:pt>
                <c:pt idx="33">
                  <c:v>IF-cont+</c:v>
                </c:pt>
              </c:strCache>
            </c:strRef>
          </c:cat>
          <c:val>
            <c:numRef>
              <c:f>Sheet1!$B$9:$AI$9</c:f>
              <c:numCache>
                <c:formatCode>General</c:formatCode>
                <c:ptCount val="34"/>
                <c:pt idx="0">
                  <c:v>5.9372655945601147E-5</c:v>
                </c:pt>
                <c:pt idx="1">
                  <c:v>1.4363268547099996E-2</c:v>
                </c:pt>
                <c:pt idx="2">
                  <c:v>1.676696966110007E-2</c:v>
                </c:pt>
                <c:pt idx="3">
                  <c:v>2.8749770376500002E-2</c:v>
                </c:pt>
                <c:pt idx="4">
                  <c:v>0</c:v>
                </c:pt>
                <c:pt idx="5">
                  <c:v>1.2541971885500066E-4</c:v>
                </c:pt>
                <c:pt idx="6">
                  <c:v>1.7381435364600187E-2</c:v>
                </c:pt>
                <c:pt idx="7">
                  <c:v>1.9722018382400071E-2</c:v>
                </c:pt>
                <c:pt idx="8">
                  <c:v>3.3511615319300012E-2</c:v>
                </c:pt>
                <c:pt idx="9">
                  <c:v>0</c:v>
                </c:pt>
                <c:pt idx="10">
                  <c:v>4.8247910895000022E-3</c:v>
                </c:pt>
                <c:pt idx="11">
                  <c:v>4.6404466854500495E-3</c:v>
                </c:pt>
                <c:pt idx="12">
                  <c:v>4.6290858399799665E-3</c:v>
                </c:pt>
                <c:pt idx="13">
                  <c:v>3.227110829300036E-2</c:v>
                </c:pt>
                <c:pt idx="14">
                  <c:v>0</c:v>
                </c:pt>
                <c:pt idx="15">
                  <c:v>1.2600125504800067E-3</c:v>
                </c:pt>
                <c:pt idx="16">
                  <c:v>1.4035442073999946E-3</c:v>
                </c:pt>
                <c:pt idx="17">
                  <c:v>1.8062503552000067E-3</c:v>
                </c:pt>
                <c:pt idx="18">
                  <c:v>3.6258184262600003E-2</c:v>
                </c:pt>
                <c:pt idx="19">
                  <c:v>0</c:v>
                </c:pt>
                <c:pt idx="20">
                  <c:v>6.1341178002700025E-4</c:v>
                </c:pt>
                <c:pt idx="21">
                  <c:v>9.6130356089001059E-4</c:v>
                </c:pt>
                <c:pt idx="22">
                  <c:v>1.2793540486500021E-3</c:v>
                </c:pt>
                <c:pt idx="23">
                  <c:v>1.6593984128200009E-2</c:v>
                </c:pt>
                <c:pt idx="24">
                  <c:v>0</c:v>
                </c:pt>
                <c:pt idx="25">
                  <c:v>0</c:v>
                </c:pt>
                <c:pt idx="26">
                  <c:v>0</c:v>
                </c:pt>
                <c:pt idx="27">
                  <c:v>0</c:v>
                </c:pt>
                <c:pt idx="28">
                  <c:v>5.9509529950000761E-4</c:v>
                </c:pt>
                <c:pt idx="29">
                  <c:v>0</c:v>
                </c:pt>
                <c:pt idx="30">
                  <c:v>0</c:v>
                </c:pt>
                <c:pt idx="31">
                  <c:v>3.0592930338700003E-2</c:v>
                </c:pt>
                <c:pt idx="32">
                  <c:v>3.1525508252799997E-2</c:v>
                </c:pt>
                <c:pt idx="33">
                  <c:v>5.5549071991300002E-3</c:v>
                </c:pt>
              </c:numCache>
            </c:numRef>
          </c:val>
        </c:ser>
        <c:ser>
          <c:idx val="3"/>
          <c:order val="3"/>
          <c:tx>
            <c:strRef>
              <c:f>Sheet1!$A$10</c:f>
              <c:strCache>
                <c:ptCount val="1"/>
                <c:pt idx="0">
                  <c:v>Violation</c:v>
                </c:pt>
              </c:strCache>
            </c:strRef>
          </c:tx>
          <c:spPr>
            <a:solidFill>
              <a:srgbClr val="FF0000"/>
            </a:solidFill>
          </c:spPr>
          <c:cat>
            <c:strRef>
              <c:f>Sheet1!$B$6:$AI$6</c:f>
              <c:strCache>
                <c:ptCount val="34"/>
                <c:pt idx="0">
                  <c:v>IF-rmo</c:v>
                </c:pt>
                <c:pt idx="1">
                  <c:v>IF-tso</c:v>
                </c:pt>
                <c:pt idx="2">
                  <c:v>IF-sc</c:v>
                </c:pt>
                <c:pt idx="3">
                  <c:v>IF-cont+</c:v>
                </c:pt>
                <c:pt idx="5">
                  <c:v>IF-rmo</c:v>
                </c:pt>
                <c:pt idx="6">
                  <c:v>IF-tso</c:v>
                </c:pt>
                <c:pt idx="7">
                  <c:v>IF-sc</c:v>
                </c:pt>
                <c:pt idx="8">
                  <c:v>IF-cont+</c:v>
                </c:pt>
                <c:pt idx="10">
                  <c:v>IF-rmo</c:v>
                </c:pt>
                <c:pt idx="11">
                  <c:v>IF-tso</c:v>
                </c:pt>
                <c:pt idx="12">
                  <c:v>IF-sc</c:v>
                </c:pt>
                <c:pt idx="13">
                  <c:v>IF-cont+</c:v>
                </c:pt>
                <c:pt idx="15">
                  <c:v>IF-rmo</c:v>
                </c:pt>
                <c:pt idx="16">
                  <c:v>IF-tso</c:v>
                </c:pt>
                <c:pt idx="17">
                  <c:v>IF-sc</c:v>
                </c:pt>
                <c:pt idx="18">
                  <c:v>IF-cont+</c:v>
                </c:pt>
                <c:pt idx="20">
                  <c:v>IF-rmo</c:v>
                </c:pt>
                <c:pt idx="21">
                  <c:v>IF-tso</c:v>
                </c:pt>
                <c:pt idx="22">
                  <c:v>IF-sc</c:v>
                </c:pt>
                <c:pt idx="23">
                  <c:v>IF-cont+</c:v>
                </c:pt>
                <c:pt idx="25">
                  <c:v>IF-rmo</c:v>
                </c:pt>
                <c:pt idx="26">
                  <c:v>IF-tso</c:v>
                </c:pt>
                <c:pt idx="27">
                  <c:v>IF-sc</c:v>
                </c:pt>
                <c:pt idx="28">
                  <c:v>IF-cont+</c:v>
                </c:pt>
                <c:pt idx="30">
                  <c:v>IF-rmo</c:v>
                </c:pt>
                <c:pt idx="31">
                  <c:v>IF-tso</c:v>
                </c:pt>
                <c:pt idx="32">
                  <c:v>IF-sc</c:v>
                </c:pt>
                <c:pt idx="33">
                  <c:v>IF-cont+</c:v>
                </c:pt>
              </c:strCache>
            </c:strRef>
          </c:cat>
          <c:val>
            <c:numRef>
              <c:f>Sheet1!$B$10:$AI$10</c:f>
              <c:numCache>
                <c:formatCode>General</c:formatCode>
                <c:ptCount val="34"/>
                <c:pt idx="0">
                  <c:v>4.0643904646100034E-3</c:v>
                </c:pt>
                <c:pt idx="1">
                  <c:v>1.9763613680600065E-2</c:v>
                </c:pt>
                <c:pt idx="2">
                  <c:v>4.1443054673899755E-2</c:v>
                </c:pt>
                <c:pt idx="3">
                  <c:v>1.4006957282200003E-2</c:v>
                </c:pt>
                <c:pt idx="4">
                  <c:v>0</c:v>
                </c:pt>
                <c:pt idx="5">
                  <c:v>2.8450341367700052E-3</c:v>
                </c:pt>
                <c:pt idx="6">
                  <c:v>1.7177277409800001E-2</c:v>
                </c:pt>
                <c:pt idx="7">
                  <c:v>2.484233453230001E-2</c:v>
                </c:pt>
                <c:pt idx="8">
                  <c:v>2.0474776139500005E-2</c:v>
                </c:pt>
                <c:pt idx="9">
                  <c:v>0</c:v>
                </c:pt>
                <c:pt idx="10">
                  <c:v>3.1113235497800345E-3</c:v>
                </c:pt>
                <c:pt idx="11">
                  <c:v>1.5334525516300072E-2</c:v>
                </c:pt>
                <c:pt idx="12">
                  <c:v>2.9613503576400298E-2</c:v>
                </c:pt>
                <c:pt idx="13">
                  <c:v>5.5661876113400023E-3</c:v>
                </c:pt>
                <c:pt idx="14">
                  <c:v>0</c:v>
                </c:pt>
                <c:pt idx="15">
                  <c:v>1.0735059789500049E-2</c:v>
                </c:pt>
                <c:pt idx="16">
                  <c:v>2.3994480151799967E-2</c:v>
                </c:pt>
                <c:pt idx="17">
                  <c:v>3.7407149816000393E-2</c:v>
                </c:pt>
                <c:pt idx="18">
                  <c:v>1.7252395282400006E-2</c:v>
                </c:pt>
                <c:pt idx="19">
                  <c:v>0</c:v>
                </c:pt>
                <c:pt idx="20">
                  <c:v>3.5117063162100012E-3</c:v>
                </c:pt>
                <c:pt idx="21">
                  <c:v>1.6260945283100021E-2</c:v>
                </c:pt>
                <c:pt idx="22">
                  <c:v>2.1997041550600012E-2</c:v>
                </c:pt>
                <c:pt idx="23">
                  <c:v>9.6520725637000947E-3</c:v>
                </c:pt>
                <c:pt idx="24">
                  <c:v>0</c:v>
                </c:pt>
                <c:pt idx="25">
                  <c:v>1.7214367873800003E-4</c:v>
                </c:pt>
                <c:pt idx="26">
                  <c:v>2.2170520264000001E-4</c:v>
                </c:pt>
                <c:pt idx="27">
                  <c:v>3.1356422403000051E-4</c:v>
                </c:pt>
                <c:pt idx="28" formatCode="0.00E+00">
                  <c:v>4.5484163307300456E-7</c:v>
                </c:pt>
                <c:pt idx="29">
                  <c:v>0</c:v>
                </c:pt>
                <c:pt idx="30">
                  <c:v>0</c:v>
                </c:pt>
                <c:pt idx="31">
                  <c:v>4.5744706045500003E-2</c:v>
                </c:pt>
                <c:pt idx="32">
                  <c:v>4.7476256810800435E-2</c:v>
                </c:pt>
                <c:pt idx="33">
                  <c:v>3.0926868566500212E-4</c:v>
                </c:pt>
              </c:numCache>
            </c:numRef>
          </c:val>
        </c:ser>
        <c:gapWidth val="5"/>
        <c:overlap val="100"/>
        <c:axId val="68482944"/>
        <c:axId val="68484480"/>
      </c:barChart>
      <c:catAx>
        <c:axId val="68482944"/>
        <c:scaling>
          <c:orientation val="minMax"/>
        </c:scaling>
        <c:axPos val="b"/>
        <c:tickLblPos val="nextTo"/>
        <c:crossAx val="68484480"/>
        <c:crosses val="autoZero"/>
        <c:auto val="1"/>
        <c:lblAlgn val="ctr"/>
        <c:lblOffset val="100"/>
        <c:tickLblSkip val="1"/>
      </c:catAx>
      <c:valAx>
        <c:axId val="68484480"/>
        <c:scaling>
          <c:orientation val="minMax"/>
          <c:max val="1.1000000000000001"/>
          <c:min val="0"/>
        </c:scaling>
        <c:axPos val="l"/>
        <c:majorGridlines/>
        <c:minorGridlines/>
        <c:title>
          <c:tx>
            <c:rich>
              <a:bodyPr rot="-5400000" vert="horz"/>
              <a:lstStyle/>
              <a:p>
                <a:pPr>
                  <a:defRPr/>
                </a:pPr>
                <a:r>
                  <a:rPr lang="en-US"/>
                  <a:t>Normalized Runtime</a:t>
                </a:r>
              </a:p>
            </c:rich>
          </c:tx>
          <c:layout/>
        </c:title>
        <c:numFmt formatCode="#,##0.0" sourceLinked="0"/>
        <c:tickLblPos val="nextTo"/>
        <c:crossAx val="68482944"/>
        <c:crosses val="autoZero"/>
        <c:crossBetween val="between"/>
        <c:majorUnit val="0.5"/>
        <c:minorUnit val="0.1"/>
      </c:valAx>
    </c:plotArea>
    <c:legend>
      <c:legendPos val="r"/>
      <c:layout>
        <c:manualLayout>
          <c:xMode val="edge"/>
          <c:yMode val="edge"/>
          <c:x val="0.83781183332105569"/>
          <c:y val="8.0539648453034726E-2"/>
          <c:w val="0.150189126602155"/>
          <c:h val="0.3160286427264794"/>
        </c:manualLayout>
      </c:layout>
      <c:spPr>
        <a:ln>
          <a:solidFill>
            <a:srgbClr val="000000"/>
          </a:solidFill>
        </a:ln>
      </c:spPr>
      <c:txPr>
        <a:bodyPr/>
        <a:lstStyle/>
        <a:p>
          <a:pPr>
            <a:defRPr b="0"/>
          </a:pPr>
          <a:endParaRPr lang="en-US"/>
        </a:p>
      </c:txPr>
    </c:legend>
    <c:plotVisOnly val="1"/>
  </c:chart>
  <c:txPr>
    <a:bodyPr/>
    <a:lstStyle/>
    <a:p>
      <a:pPr>
        <a:defRPr sz="2000" b="1">
          <a:latin typeface="Calibri" pitchFamily="34" charset="0"/>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smtClean="0"/>
            </a:lvl1pPr>
          </a:lstStyle>
          <a:p>
            <a:pPr>
              <a:defRPr/>
            </a:pPr>
            <a:fld id="{760E7393-F1B2-4F5D-8956-31DD86E6BE7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smtClean="0"/>
            </a:lvl1pPr>
          </a:lstStyle>
          <a:p>
            <a:pPr>
              <a:defRPr/>
            </a:pPr>
            <a:fld id="{EAEE4B9D-D675-44E3-A2EC-0525E6D70A3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9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98CEDE70-3F27-4BC1-935E-08CE2B498D64}" type="slidenum">
              <a:rPr lang="en-US"/>
              <a:pPr/>
              <a:t>1</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dirty="0" err="1" smtClean="0"/>
              <a:t>rmo</a:t>
            </a:r>
            <a:r>
              <a:rPr lang="en-US" dirty="0" smtClean="0"/>
              <a:t> over </a:t>
            </a:r>
            <a:r>
              <a:rPr lang="en-US" dirty="0" err="1" smtClean="0"/>
              <a:t>rmo</a:t>
            </a:r>
            <a:r>
              <a:rPr lang="en-US" dirty="0" smtClean="0"/>
              <a:t>:</a:t>
            </a:r>
          </a:p>
          <a:p>
            <a:r>
              <a:rPr lang="en-US" dirty="0" smtClean="0"/>
              <a:t>Average speedup: 4.5%</a:t>
            </a:r>
          </a:p>
          <a:p>
            <a:pPr marL="0" marR="0" indent="0" algn="l" defTabSz="914400" rtl="0" eaLnBrk="0" fontAlgn="base" latinLnBrk="0" hangingPunct="0">
              <a:lnSpc>
                <a:spcPct val="100000"/>
              </a:lnSpc>
              <a:spcBef>
                <a:spcPct val="30000"/>
              </a:spcBef>
              <a:spcAft>
                <a:spcPct val="0"/>
              </a:spcAft>
              <a:buClrTx/>
              <a:buSzTx/>
              <a:buFontTx/>
              <a:buNone/>
              <a:tabLst/>
              <a:defRPr/>
            </a:pPr>
            <a:r>
              <a:rPr lang="en-US" smtClean="0"/>
              <a:t>Average</a:t>
            </a:r>
            <a:r>
              <a:rPr lang="en-US" baseline="0" smtClean="0"/>
              <a:t> speedup on commercial workloads: 6.2%</a:t>
            </a:r>
            <a:endParaRPr lang="en-US" dirty="0" smtClean="0"/>
          </a:p>
          <a:p>
            <a:r>
              <a:rPr lang="en-US" dirty="0" smtClean="0"/>
              <a:t>Max speedup: 13% (db2)</a:t>
            </a: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26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dirty="0" err="1" smtClean="0"/>
              <a:t>rmo</a:t>
            </a:r>
            <a:r>
              <a:rPr lang="en-US" dirty="0" smtClean="0"/>
              <a:t> over </a:t>
            </a:r>
            <a:r>
              <a:rPr lang="en-US" dirty="0" err="1" smtClean="0"/>
              <a:t>rmo</a:t>
            </a:r>
            <a:r>
              <a:rPr lang="en-US" dirty="0" smtClean="0"/>
              <a:t>:</a:t>
            </a:r>
          </a:p>
          <a:p>
            <a:r>
              <a:rPr lang="en-US" dirty="0" smtClean="0"/>
              <a:t>Average speedup: 4.5%</a:t>
            </a:r>
          </a:p>
          <a:p>
            <a:pPr marL="0" marR="0" indent="0" algn="l" defTabSz="914400" rtl="0" eaLnBrk="0" fontAlgn="base" latinLnBrk="0" hangingPunct="0">
              <a:lnSpc>
                <a:spcPct val="100000"/>
              </a:lnSpc>
              <a:spcBef>
                <a:spcPct val="30000"/>
              </a:spcBef>
              <a:spcAft>
                <a:spcPct val="0"/>
              </a:spcAft>
              <a:buClrTx/>
              <a:buSzTx/>
              <a:buFontTx/>
              <a:buNone/>
              <a:tabLst/>
              <a:defRPr/>
            </a:pPr>
            <a:r>
              <a:rPr lang="en-US" smtClean="0"/>
              <a:t>Average</a:t>
            </a:r>
            <a:r>
              <a:rPr lang="en-US" baseline="0" smtClean="0"/>
              <a:t> speedup on commercial workloads: 6.2%</a:t>
            </a:r>
            <a:endParaRPr lang="en-US" dirty="0" smtClean="0"/>
          </a:p>
          <a:p>
            <a:r>
              <a:rPr lang="en-US" dirty="0" smtClean="0"/>
              <a:t>Max speedup: 13% (db2)</a:t>
            </a: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27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227013" indent="-227013" algn="l">
              <a:spcBef>
                <a:spcPct val="20000"/>
              </a:spcBef>
              <a:buSzPct val="100000"/>
              <a:buFont typeface="Arial" charset="0"/>
              <a:buNone/>
            </a:pPr>
            <a:endParaRPr lang="en-US" sz="2800" kern="0" dirty="0" smtClean="0">
              <a:solidFill>
                <a:schemeClr val="tx1"/>
              </a:solidFill>
              <a:latin typeface="Arial" charset="0"/>
              <a:ea typeface="ＭＳ Ｐゴシック" pitchFamily="-96" charset="-128"/>
              <a:cs typeface="+mn-cs"/>
            </a:endParaRP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28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IF-sc over sc:</a:t>
            </a:r>
          </a:p>
          <a:p>
            <a:r>
              <a:rPr lang="en-US" dirty="0" smtClean="0"/>
              <a:t>Average speedup: 35.8%</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Average</a:t>
            </a:r>
            <a:r>
              <a:rPr lang="en-US" baseline="0" dirty="0" smtClean="0"/>
              <a:t> speedup on commercial workloads: 27.2%</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Max speedup: 77.8% (ocean)</a:t>
            </a:r>
            <a:endParaRPr lang="en-US" dirty="0" smtClean="0"/>
          </a:p>
          <a:p>
            <a:r>
              <a:rPr lang="en-US" dirty="0" smtClean="0"/>
              <a:t>Max speedup on commercial workload: 49.0% (apache)</a:t>
            </a:r>
          </a:p>
          <a:p>
            <a:endParaRPr lang="en-US" dirty="0" smtClean="0"/>
          </a:p>
          <a:p>
            <a:endParaRPr lang="en-US" dirty="0" smtClean="0"/>
          </a:p>
          <a:p>
            <a:r>
              <a:rPr lang="en-US" dirty="0" err="1" smtClean="0"/>
              <a:t>ASOsc</a:t>
            </a:r>
            <a:r>
              <a:rPr lang="en-US" dirty="0" smtClean="0"/>
              <a:t> is 1.3% faster than IF-sc on average.</a:t>
            </a:r>
          </a:p>
          <a:p>
            <a:r>
              <a:rPr lang="en-US" dirty="0" err="1" smtClean="0"/>
              <a:t>ASOsc</a:t>
            </a:r>
            <a:r>
              <a:rPr lang="en-US" dirty="0" smtClean="0"/>
              <a:t> is 0.1% faster than IF-sc-2ckpt on average.</a:t>
            </a:r>
          </a:p>
          <a:p>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29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IF-sc over sc:</a:t>
            </a:r>
          </a:p>
          <a:p>
            <a:r>
              <a:rPr lang="en-US" dirty="0" smtClean="0"/>
              <a:t>Average speedup: 35.8%</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Average</a:t>
            </a:r>
            <a:r>
              <a:rPr lang="en-US" baseline="0" dirty="0" smtClean="0"/>
              <a:t> speedup on commercial workloads: 27.2%</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Max speedup: 77.8% (ocean)</a:t>
            </a:r>
            <a:endParaRPr lang="en-US" dirty="0" smtClean="0"/>
          </a:p>
          <a:p>
            <a:r>
              <a:rPr lang="en-US" dirty="0" smtClean="0"/>
              <a:t>Max speedup on commercial workload: 49.0% (apache)</a:t>
            </a:r>
          </a:p>
          <a:p>
            <a:endParaRPr lang="en-US" dirty="0" smtClean="0"/>
          </a:p>
          <a:p>
            <a:endParaRPr lang="en-US" dirty="0" smtClean="0"/>
          </a:p>
          <a:p>
            <a:r>
              <a:rPr lang="en-US" dirty="0" err="1" smtClean="0"/>
              <a:t>ASOsc</a:t>
            </a:r>
            <a:r>
              <a:rPr lang="en-US" dirty="0" smtClean="0"/>
              <a:t> is 1.3% faster than IF-sc on average.</a:t>
            </a:r>
          </a:p>
          <a:p>
            <a:r>
              <a:rPr lang="en-US" dirty="0" err="1" smtClean="0"/>
              <a:t>ASOsc</a:t>
            </a:r>
            <a:r>
              <a:rPr lang="en-US" dirty="0" smtClean="0"/>
              <a:t> is 0.1% faster than IF-sc-2ckpt on average.</a:t>
            </a:r>
          </a:p>
          <a:p>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a:t>
            </a:r>
            <a:r>
              <a:rPr lang="en-US" baseline="0" dirty="0" smtClean="0"/>
              <a:t> far so good, but what about in-window mechanisms</a:t>
            </a: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IF-cont over sc:</a:t>
            </a:r>
          </a:p>
          <a:p>
            <a:r>
              <a:rPr lang="en-US" dirty="0" smtClean="0"/>
              <a:t>Average speedup: 27.2%</a:t>
            </a:r>
          </a:p>
          <a:p>
            <a:r>
              <a:rPr lang="en-US" dirty="0" smtClean="0"/>
              <a:t>Worst</a:t>
            </a:r>
            <a:r>
              <a:rPr lang="en-US" baseline="0" dirty="0" smtClean="0"/>
              <a:t> slowdown: 6.0% (db2)</a:t>
            </a:r>
          </a:p>
          <a:p>
            <a:endParaRPr lang="en-US" baseline="0" dirty="0" smtClean="0"/>
          </a:p>
          <a:p>
            <a:r>
              <a:rPr lang="en-US" baseline="0" dirty="0" smtClean="0"/>
              <a:t>IF-cont+ is 37.3% faster than sc on average.</a:t>
            </a:r>
          </a:p>
          <a:p>
            <a:r>
              <a:rPr lang="en-US" baseline="0" dirty="0" smtClean="0"/>
              <a:t>IF-cont+ is 7.9% faster than IF-cont on average (31.4% max on db2</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IF-cont over sc:</a:t>
            </a:r>
          </a:p>
          <a:p>
            <a:r>
              <a:rPr lang="en-US" dirty="0" smtClean="0"/>
              <a:t>Average speedup: 27.2%</a:t>
            </a:r>
          </a:p>
          <a:p>
            <a:r>
              <a:rPr lang="en-US" dirty="0" smtClean="0"/>
              <a:t>Worst</a:t>
            </a:r>
            <a:r>
              <a:rPr lang="en-US" baseline="0" dirty="0" smtClean="0"/>
              <a:t> slowdown: 6.0% (db2)</a:t>
            </a:r>
          </a:p>
          <a:p>
            <a:endParaRPr lang="en-US" baseline="0" dirty="0" smtClean="0"/>
          </a:p>
          <a:p>
            <a:r>
              <a:rPr lang="en-US" baseline="0" dirty="0" smtClean="0"/>
              <a:t>IF-cont+ is 37.3% faster than sc on average.</a:t>
            </a:r>
          </a:p>
          <a:p>
            <a:r>
              <a:rPr lang="en-US" baseline="0" dirty="0" smtClean="0"/>
              <a:t>IF-cont+ is 7.9% faster than IF-cont on average (31.4% max on db2</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02EB589-19C2-45DB-A3DE-84D9789B1AB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IF-cont over sc:</a:t>
            </a:r>
          </a:p>
          <a:p>
            <a:r>
              <a:rPr lang="en-US" dirty="0" smtClean="0"/>
              <a:t>Average speedup: 27.2%</a:t>
            </a:r>
          </a:p>
          <a:p>
            <a:r>
              <a:rPr lang="en-US" dirty="0" smtClean="0"/>
              <a:t>Worst</a:t>
            </a:r>
            <a:r>
              <a:rPr lang="en-US" baseline="0" dirty="0" smtClean="0"/>
              <a:t> slowdown: 6.0% (db2)</a:t>
            </a:r>
          </a:p>
          <a:p>
            <a:endParaRPr lang="en-US" baseline="0" dirty="0" smtClean="0"/>
          </a:p>
          <a:p>
            <a:r>
              <a:rPr lang="en-US" baseline="0" dirty="0" smtClean="0"/>
              <a:t>IF-cont+ is 37.3% faster than sc on average.</a:t>
            </a:r>
          </a:p>
          <a:p>
            <a:r>
              <a:rPr lang="en-US" baseline="0" dirty="0" smtClean="0"/>
              <a:t>IF-cont+ is 7.9% faster than IF-cont on average (31.4% max on db2</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36</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37</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dirty="0" err="1" smtClean="0"/>
              <a:t>rmo</a:t>
            </a:r>
            <a:r>
              <a:rPr lang="en-US" dirty="0" smtClean="0"/>
              <a:t> is 2.2% faster than IF-</a:t>
            </a:r>
            <a:r>
              <a:rPr lang="en-US" dirty="0" err="1" smtClean="0"/>
              <a:t>tso</a:t>
            </a:r>
            <a:r>
              <a:rPr lang="en-US" dirty="0" smtClean="0"/>
              <a:t> on average (5.4%</a:t>
            </a:r>
            <a:r>
              <a:rPr lang="en-US" baseline="0" dirty="0" smtClean="0"/>
              <a:t> max on apache)</a:t>
            </a:r>
            <a:r>
              <a:rPr lang="en-US" dirty="0" smtClean="0"/>
              <a:t>.</a:t>
            </a:r>
          </a:p>
          <a:p>
            <a:r>
              <a:rPr lang="en-US" dirty="0" smtClean="0"/>
              <a:t>IF-</a:t>
            </a:r>
            <a:r>
              <a:rPr lang="en-US" dirty="0" err="1" smtClean="0"/>
              <a:t>rmo</a:t>
            </a:r>
            <a:r>
              <a:rPr lang="en-US" dirty="0" smtClean="0"/>
              <a:t> is 2.9% faster than IF-sc on average (7.3% max on apache).</a:t>
            </a:r>
          </a:p>
          <a:p>
            <a:r>
              <a:rPr lang="en-US" dirty="0" smtClean="0"/>
              <a:t>IF-</a:t>
            </a:r>
            <a:r>
              <a:rPr lang="en-US" dirty="0" err="1" smtClean="0"/>
              <a:t>rmo</a:t>
            </a:r>
            <a:r>
              <a:rPr lang="en-US" dirty="0" smtClean="0"/>
              <a:t> is 1.7% faster than IF-cont+ on average (5.7% max on apache).</a:t>
            </a:r>
          </a:p>
          <a:p>
            <a:endParaRPr lang="en-US" dirty="0" smtClean="0"/>
          </a:p>
          <a:p>
            <a:r>
              <a:rPr lang="en-US" dirty="0" smtClean="0"/>
              <a:t>Note that the reason for the higher performance of IF-cont+</a:t>
            </a:r>
            <a:r>
              <a:rPr lang="en-US" baseline="0" dirty="0" smtClean="0"/>
              <a:t> is the presence of 2 checkpoints and </a:t>
            </a:r>
            <a:r>
              <a:rPr lang="en-US" baseline="0" dirty="0" err="1" smtClean="0"/>
              <a:t>CoV</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39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a:t>
            </a:r>
            <a:r>
              <a:rPr lang="en-US" dirty="0" err="1" smtClean="0"/>
              <a:t>tso</a:t>
            </a:r>
            <a:r>
              <a:rPr lang="en-US" dirty="0" smtClean="0"/>
              <a:t> over </a:t>
            </a:r>
            <a:r>
              <a:rPr lang="en-US" dirty="0" err="1" smtClean="0"/>
              <a:t>tso</a:t>
            </a:r>
            <a:r>
              <a:rPr lang="en-US" dirty="0" smtClean="0"/>
              <a:t>:</a:t>
            </a:r>
          </a:p>
          <a:p>
            <a:r>
              <a:rPr lang="en-US" dirty="0" smtClean="0"/>
              <a:t>Average speedup: 10.0%</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Average</a:t>
            </a:r>
            <a:r>
              <a:rPr lang="en-US" baseline="0" dirty="0" smtClean="0"/>
              <a:t> speedup on commercial workloads: 13.5%</a:t>
            </a:r>
            <a:endParaRPr lang="en-US" dirty="0" smtClean="0"/>
          </a:p>
          <a:p>
            <a:r>
              <a:rPr lang="en-US" dirty="0" smtClean="0"/>
              <a:t>Max speedup: 23.6% (</a:t>
            </a:r>
            <a:r>
              <a:rPr lang="en-US" dirty="0" err="1" smtClean="0"/>
              <a:t>zeus</a:t>
            </a:r>
            <a:r>
              <a:rPr lang="en-US" dirty="0" smtClean="0"/>
              <a:t>)</a:t>
            </a: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40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227013" indent="-227013" algn="l">
              <a:spcBef>
                <a:spcPct val="20000"/>
              </a:spcBef>
              <a:buSzPct val="100000"/>
              <a:buFont typeface="Arial" charset="0"/>
              <a:buNone/>
            </a:pPr>
            <a:endParaRPr lang="en-US" sz="2800" kern="0" dirty="0" smtClean="0">
              <a:solidFill>
                <a:schemeClr val="tx1"/>
              </a:solidFill>
              <a:latin typeface="Arial" charset="0"/>
              <a:ea typeface="ＭＳ Ｐゴシック" pitchFamily="-96" charset="-128"/>
              <a:cs typeface="+mn-cs"/>
            </a:endParaRP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41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Evaluation will be interleaved throughout the presentation</a:t>
            </a:r>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AEE4B9D-D675-44E3-A2EC-0525E6D70A38}"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18" descr="me_logo_bg_transparent"/>
          <p:cNvPicPr>
            <a:picLocks noChangeAspect="1" noChangeArrowheads="1"/>
          </p:cNvPicPr>
          <p:nvPr userDrawn="1"/>
        </p:nvPicPr>
        <p:blipFill>
          <a:blip r:embed="rId3"/>
          <a:srcRect/>
          <a:stretch>
            <a:fillRect/>
          </a:stretch>
        </p:blipFill>
        <p:spPr bwMode="auto">
          <a:xfrm>
            <a:off x="6037263" y="76200"/>
            <a:ext cx="2954337" cy="557213"/>
          </a:xfrm>
          <a:prstGeom prst="rect">
            <a:avLst/>
          </a:prstGeom>
          <a:noFill/>
          <a:ln w="9525">
            <a:noFill/>
            <a:miter lim="800000"/>
            <a:headEnd/>
            <a:tailEnd/>
          </a:ln>
        </p:spPr>
      </p:pic>
      <p:sp>
        <p:nvSpPr>
          <p:cNvPr id="4098" name="Rectangle 2"/>
          <p:cNvSpPr>
            <a:spLocks noGrp="1" noChangeArrowheads="1"/>
          </p:cNvSpPr>
          <p:nvPr>
            <p:ph type="ctrTitle"/>
          </p:nvPr>
        </p:nvSpPr>
        <p:spPr>
          <a:xfrm>
            <a:off x="533400" y="1447800"/>
            <a:ext cx="7772400" cy="1143000"/>
          </a:xfrm>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533400" y="2895600"/>
            <a:ext cx="7772400" cy="1752600"/>
          </a:xfrm>
        </p:spPr>
        <p:txBody>
          <a:bodyPr/>
          <a:lstStyle>
            <a:lvl1pPr marL="0" indent="0" algn="ctr">
              <a:buFont typeface="Arial" charset="0"/>
              <a:buNone/>
              <a:defRPr sz="2400"/>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InvisiFence - Blundell - ISCA 2009</a:t>
            </a:r>
          </a:p>
        </p:txBody>
      </p:sp>
      <p:sp>
        <p:nvSpPr>
          <p:cNvPr id="5" name="Slide Number Placeholder 4"/>
          <p:cNvSpPr>
            <a:spLocks noGrp="1"/>
          </p:cNvSpPr>
          <p:nvPr>
            <p:ph type="sldNum" sz="quarter" idx="11"/>
          </p:nvPr>
        </p:nvSpPr>
        <p:spPr/>
        <p:txBody>
          <a:bodyPr/>
          <a:lstStyle>
            <a:lvl1pPr>
              <a:defRPr smtClean="0"/>
            </a:lvl1pPr>
          </a:lstStyle>
          <a:p>
            <a:pPr>
              <a:defRPr/>
            </a:pPr>
            <a:r>
              <a:rPr lang="en-US"/>
              <a:t>[ </a:t>
            </a:r>
            <a:fld id="{B02D5998-3126-426A-BEFD-679B52533C6E}"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InvisiFence - Blundell - ISCA 2009</a:t>
            </a:r>
          </a:p>
        </p:txBody>
      </p:sp>
      <p:sp>
        <p:nvSpPr>
          <p:cNvPr id="5" name="Slide Number Placeholder 4"/>
          <p:cNvSpPr>
            <a:spLocks noGrp="1"/>
          </p:cNvSpPr>
          <p:nvPr>
            <p:ph type="sldNum" sz="quarter" idx="11"/>
          </p:nvPr>
        </p:nvSpPr>
        <p:spPr/>
        <p:txBody>
          <a:bodyPr/>
          <a:lstStyle>
            <a:lvl1pPr>
              <a:defRPr smtClean="0"/>
            </a:lvl1pPr>
          </a:lstStyle>
          <a:p>
            <a:pPr>
              <a:defRPr/>
            </a:pPr>
            <a:r>
              <a:rPr lang="en-US"/>
              <a:t>[ </a:t>
            </a:r>
            <a:fld id="{3FFA5457-3AE8-42E5-A49C-AF4610880D10}"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InvisiFence - Blundell - ISCA 2009</a:t>
            </a:r>
          </a:p>
        </p:txBody>
      </p:sp>
      <p:sp>
        <p:nvSpPr>
          <p:cNvPr id="5" name="Slide Number Placeholder 4"/>
          <p:cNvSpPr>
            <a:spLocks noGrp="1"/>
          </p:cNvSpPr>
          <p:nvPr>
            <p:ph type="sldNum" sz="quarter" idx="11"/>
          </p:nvPr>
        </p:nvSpPr>
        <p:spPr/>
        <p:txBody>
          <a:bodyPr/>
          <a:lstStyle>
            <a:lvl1pPr>
              <a:defRPr smtClean="0"/>
            </a:lvl1pPr>
          </a:lstStyle>
          <a:p>
            <a:pPr>
              <a:defRPr/>
            </a:pPr>
            <a:r>
              <a:rPr lang="en-US"/>
              <a:t>[ </a:t>
            </a:r>
            <a:fld id="{ECF9B264-CAD2-4A12-81C4-D4F6366BDA49}"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smtClean="0"/>
            </a:lvl1pPr>
          </a:lstStyle>
          <a:p>
            <a:pPr>
              <a:defRPr/>
            </a:pPr>
            <a:r>
              <a:rPr lang="en-US"/>
              <a:t>InvisiFence - Blundell - ISCA 2009</a:t>
            </a:r>
          </a:p>
        </p:txBody>
      </p:sp>
      <p:sp>
        <p:nvSpPr>
          <p:cNvPr id="5" name="Slide Number Placeholder 4"/>
          <p:cNvSpPr>
            <a:spLocks noGrp="1"/>
          </p:cNvSpPr>
          <p:nvPr>
            <p:ph type="sldNum" sz="quarter" idx="11"/>
          </p:nvPr>
        </p:nvSpPr>
        <p:spPr/>
        <p:txBody>
          <a:bodyPr/>
          <a:lstStyle>
            <a:lvl1pPr>
              <a:defRPr smtClean="0"/>
            </a:lvl1pPr>
          </a:lstStyle>
          <a:p>
            <a:pPr>
              <a:defRPr/>
            </a:pPr>
            <a:r>
              <a:rPr lang="en-US"/>
              <a:t>[ </a:t>
            </a:r>
            <a:fld id="{7F738373-04B2-42FE-A847-19A948928270}"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90600"/>
            <a:ext cx="40386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40386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smtClean="0"/>
            </a:lvl1pPr>
          </a:lstStyle>
          <a:p>
            <a:pPr>
              <a:defRPr/>
            </a:pPr>
            <a:r>
              <a:rPr lang="en-US"/>
              <a:t>InvisiFence - Blundell - ISCA 2009</a:t>
            </a:r>
          </a:p>
        </p:txBody>
      </p:sp>
      <p:sp>
        <p:nvSpPr>
          <p:cNvPr id="6" name="Slide Number Placeholder 5"/>
          <p:cNvSpPr>
            <a:spLocks noGrp="1"/>
          </p:cNvSpPr>
          <p:nvPr>
            <p:ph type="sldNum" sz="quarter" idx="11"/>
          </p:nvPr>
        </p:nvSpPr>
        <p:spPr/>
        <p:txBody>
          <a:bodyPr/>
          <a:lstStyle>
            <a:lvl1pPr>
              <a:defRPr smtClean="0"/>
            </a:lvl1pPr>
          </a:lstStyle>
          <a:p>
            <a:pPr>
              <a:defRPr/>
            </a:pPr>
            <a:r>
              <a:rPr lang="en-US"/>
              <a:t>[ </a:t>
            </a:r>
            <a:fld id="{EA7A90D0-7215-4F07-B3F3-67931B9540F6}"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smtClean="0"/>
            </a:lvl1pPr>
          </a:lstStyle>
          <a:p>
            <a:pPr>
              <a:defRPr/>
            </a:pPr>
            <a:r>
              <a:rPr lang="en-US"/>
              <a:t>InvisiFence - Blundell - ISCA 2009</a:t>
            </a:r>
          </a:p>
        </p:txBody>
      </p:sp>
      <p:sp>
        <p:nvSpPr>
          <p:cNvPr id="8" name="Slide Number Placeholder 7"/>
          <p:cNvSpPr>
            <a:spLocks noGrp="1"/>
          </p:cNvSpPr>
          <p:nvPr>
            <p:ph type="sldNum" sz="quarter" idx="11"/>
          </p:nvPr>
        </p:nvSpPr>
        <p:spPr/>
        <p:txBody>
          <a:bodyPr/>
          <a:lstStyle>
            <a:lvl1pPr>
              <a:defRPr smtClean="0"/>
            </a:lvl1pPr>
          </a:lstStyle>
          <a:p>
            <a:pPr>
              <a:defRPr/>
            </a:pPr>
            <a:r>
              <a:rPr lang="en-US"/>
              <a:t>[ </a:t>
            </a:r>
            <a:fld id="{4C43E8CA-AD1B-49EB-84F4-307D9054F728}"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smtClean="0"/>
            </a:lvl1pPr>
          </a:lstStyle>
          <a:p>
            <a:pPr>
              <a:defRPr/>
            </a:pPr>
            <a:r>
              <a:rPr lang="en-US"/>
              <a:t>InvisiFence - Blundell - ISCA 2009</a:t>
            </a:r>
          </a:p>
        </p:txBody>
      </p:sp>
      <p:sp>
        <p:nvSpPr>
          <p:cNvPr id="4" name="Slide Number Placeholder 3"/>
          <p:cNvSpPr>
            <a:spLocks noGrp="1"/>
          </p:cNvSpPr>
          <p:nvPr>
            <p:ph type="sldNum" sz="quarter" idx="11"/>
          </p:nvPr>
        </p:nvSpPr>
        <p:spPr/>
        <p:txBody>
          <a:bodyPr/>
          <a:lstStyle>
            <a:lvl1pPr>
              <a:defRPr smtClean="0"/>
            </a:lvl1pPr>
          </a:lstStyle>
          <a:p>
            <a:pPr>
              <a:defRPr/>
            </a:pPr>
            <a:r>
              <a:rPr lang="en-US"/>
              <a:t>[ </a:t>
            </a:r>
            <a:fld id="{3568A1DD-BF41-444C-A0EC-95CC143B0EAA}"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smtClean="0"/>
            </a:lvl1pPr>
          </a:lstStyle>
          <a:p>
            <a:pPr>
              <a:defRPr/>
            </a:pPr>
            <a:r>
              <a:rPr lang="en-US"/>
              <a:t>InvisiFence - Blundell - ISCA 2009</a:t>
            </a:r>
          </a:p>
        </p:txBody>
      </p:sp>
      <p:sp>
        <p:nvSpPr>
          <p:cNvPr id="3" name="Slide Number Placeholder 2"/>
          <p:cNvSpPr>
            <a:spLocks noGrp="1"/>
          </p:cNvSpPr>
          <p:nvPr>
            <p:ph type="sldNum" sz="quarter" idx="11"/>
          </p:nvPr>
        </p:nvSpPr>
        <p:spPr/>
        <p:txBody>
          <a:bodyPr/>
          <a:lstStyle>
            <a:lvl1pPr>
              <a:defRPr smtClean="0"/>
            </a:lvl1pPr>
          </a:lstStyle>
          <a:p>
            <a:pPr>
              <a:defRPr/>
            </a:pPr>
            <a:r>
              <a:rPr lang="en-US"/>
              <a:t>[ </a:t>
            </a:r>
            <a:fld id="{89E025E5-F5EA-42E5-AAB7-813337120631}"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mtClean="0"/>
            </a:lvl1pPr>
          </a:lstStyle>
          <a:p>
            <a:pPr>
              <a:defRPr/>
            </a:pPr>
            <a:r>
              <a:rPr lang="en-US"/>
              <a:t>InvisiFence - Blundell - ISCA 2009</a:t>
            </a:r>
          </a:p>
        </p:txBody>
      </p:sp>
      <p:sp>
        <p:nvSpPr>
          <p:cNvPr id="6" name="Slide Number Placeholder 5"/>
          <p:cNvSpPr>
            <a:spLocks noGrp="1"/>
          </p:cNvSpPr>
          <p:nvPr>
            <p:ph type="sldNum" sz="quarter" idx="11"/>
          </p:nvPr>
        </p:nvSpPr>
        <p:spPr/>
        <p:txBody>
          <a:bodyPr/>
          <a:lstStyle>
            <a:lvl1pPr>
              <a:defRPr smtClean="0"/>
            </a:lvl1pPr>
          </a:lstStyle>
          <a:p>
            <a:pPr>
              <a:defRPr/>
            </a:pPr>
            <a:r>
              <a:rPr lang="en-US"/>
              <a:t>[ </a:t>
            </a:r>
            <a:fld id="{DEDB5171-942E-4B3E-BCEB-E71C9E5B8819}" type="slidenum">
              <a:rPr lang="en-US"/>
              <a:pPr>
                <a:defRPr/>
              </a:pPr>
              <a:t>‹#›</a:t>
            </a:fld>
            <a:r>
              <a:rPr lang="en-US"/>
              <a:t> ]</a:t>
            </a:r>
            <a:endParaRPr lang="en-US">
              <a:solidFill>
                <a:schemeClr val="tx1"/>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mtClean="0"/>
            </a:lvl1pPr>
          </a:lstStyle>
          <a:p>
            <a:pPr>
              <a:defRPr/>
            </a:pPr>
            <a:r>
              <a:rPr lang="en-US"/>
              <a:t>InvisiFence - Blundell - ISCA 2009</a:t>
            </a:r>
          </a:p>
        </p:txBody>
      </p:sp>
      <p:sp>
        <p:nvSpPr>
          <p:cNvPr id="6" name="Slide Number Placeholder 5"/>
          <p:cNvSpPr>
            <a:spLocks noGrp="1"/>
          </p:cNvSpPr>
          <p:nvPr>
            <p:ph type="sldNum" sz="quarter" idx="11"/>
          </p:nvPr>
        </p:nvSpPr>
        <p:spPr/>
        <p:txBody>
          <a:bodyPr/>
          <a:lstStyle>
            <a:lvl1pPr>
              <a:defRPr smtClean="0"/>
            </a:lvl1pPr>
          </a:lstStyle>
          <a:p>
            <a:pPr>
              <a:defRPr/>
            </a:pPr>
            <a:r>
              <a:rPr lang="en-US"/>
              <a:t>[ </a:t>
            </a:r>
            <a:fld id="{7D3406C3-3915-4F07-A059-3BCC0A4C143D}" type="slidenum">
              <a:rPr lang="en-US"/>
              <a:pPr>
                <a:defRPr/>
              </a:pPr>
              <a:t>‹#›</a:t>
            </a:fld>
            <a:r>
              <a:rPr lang="en-US"/>
              <a:t> ]</a:t>
            </a:r>
            <a:endParaRPr lang="en-US">
              <a:solidFill>
                <a:schemeClr val="tx1"/>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2296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990600"/>
            <a:ext cx="82296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9" name="Rectangle 7"/>
          <p:cNvSpPr>
            <a:spLocks noGrp="1" noChangeArrowheads="1"/>
          </p:cNvSpPr>
          <p:nvPr>
            <p:ph type="ftr" sz="quarter" idx="3"/>
          </p:nvPr>
        </p:nvSpPr>
        <p:spPr bwMode="auto">
          <a:xfrm>
            <a:off x="3429000" y="6400800"/>
            <a:ext cx="38862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hangingPunct="1">
              <a:defRPr sz="1200" smtClean="0"/>
            </a:lvl1pPr>
          </a:lstStyle>
          <a:p>
            <a:pPr>
              <a:defRPr/>
            </a:pPr>
            <a:r>
              <a:rPr lang="en-US"/>
              <a:t>InvisiFence - Blundell - ISCA 2009</a:t>
            </a:r>
          </a:p>
        </p:txBody>
      </p:sp>
      <p:sp>
        <p:nvSpPr>
          <p:cNvPr id="3080" name="Rectangle 8"/>
          <p:cNvSpPr>
            <a:spLocks noChangeArrowheads="1"/>
          </p:cNvSpPr>
          <p:nvPr userDrawn="1"/>
        </p:nvSpPr>
        <p:spPr bwMode="auto">
          <a:xfrm>
            <a:off x="7772400" y="6324600"/>
            <a:ext cx="1371600" cy="533400"/>
          </a:xfrm>
          <a:prstGeom prst="rect">
            <a:avLst/>
          </a:prstGeom>
          <a:solidFill>
            <a:schemeClr val="bg1"/>
          </a:solidFill>
          <a:ln w="38100">
            <a:noFill/>
            <a:miter lim="800000"/>
            <a:headEnd/>
            <a:tailEnd/>
          </a:ln>
          <a:effectLst/>
        </p:spPr>
        <p:txBody>
          <a:bodyPr wrap="none" anchor="ctr">
            <a:spAutoFit/>
          </a:bodyPr>
          <a:lstStyle/>
          <a:p>
            <a:pPr>
              <a:defRPr/>
            </a:pPr>
            <a:endParaRPr lang="en-US"/>
          </a:p>
        </p:txBody>
      </p:sp>
      <p:sp>
        <p:nvSpPr>
          <p:cNvPr id="3076" name="Rectangle 4"/>
          <p:cNvSpPr>
            <a:spLocks noGrp="1" noChangeArrowheads="1"/>
          </p:cNvSpPr>
          <p:nvPr>
            <p:ph type="sldNum" sz="quarter" idx="4"/>
          </p:nvPr>
        </p:nvSpPr>
        <p:spPr bwMode="auto">
          <a:xfrm>
            <a:off x="7239000" y="6400800"/>
            <a:ext cx="6096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vert="horz" wrap="square" lIns="91440" tIns="45720" rIns="91440" bIns="45720" numCol="1" anchor="ctr" anchorCtr="0" compatLnSpc="1">
            <a:prstTxWarp prst="textNoShape">
              <a:avLst/>
            </a:prstTxWarp>
          </a:bodyPr>
          <a:lstStyle>
            <a:lvl1pPr>
              <a:defRPr sz="1000" smtClean="0">
                <a:solidFill>
                  <a:schemeClr val="tx2"/>
                </a:solidFill>
              </a:defRPr>
            </a:lvl1pPr>
          </a:lstStyle>
          <a:p>
            <a:pPr>
              <a:defRPr/>
            </a:pPr>
            <a:r>
              <a:rPr lang="en-US"/>
              <a:t>[ </a:t>
            </a:r>
            <a:fld id="{D6E4B431-D77A-42C3-A085-36F61DB71F98}" type="slidenum">
              <a:rPr lang="en-US"/>
              <a:pPr>
                <a:defRPr/>
              </a:pPr>
              <a:t>‹#›</a:t>
            </a:fld>
            <a:r>
              <a:rPr lang="en-US"/>
              <a:t> ]</a:t>
            </a:r>
          </a:p>
        </p:txBody>
      </p:sp>
      <p:pic>
        <p:nvPicPr>
          <p:cNvPr id="1031" name="Picture 9" descr="me_short_logo_bg_transparent"/>
          <p:cNvPicPr>
            <a:picLocks noChangeAspect="1" noChangeArrowheads="1"/>
          </p:cNvPicPr>
          <p:nvPr userDrawn="1"/>
        </p:nvPicPr>
        <p:blipFill>
          <a:blip r:embed="rId14"/>
          <a:srcRect/>
          <a:stretch>
            <a:fillRect/>
          </a:stretch>
        </p:blipFill>
        <p:spPr bwMode="auto">
          <a:xfrm>
            <a:off x="8382000" y="6300788"/>
            <a:ext cx="712788" cy="5572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hf hdr="0" dt="0"/>
  <p:txStyles>
    <p:titleStyle>
      <a:lvl1pPr algn="ctr" rtl="0" eaLnBrk="0" fontAlgn="base" hangingPunct="0">
        <a:spcBef>
          <a:spcPct val="0"/>
        </a:spcBef>
        <a:spcAft>
          <a:spcPct val="0"/>
        </a:spcAft>
        <a:defRPr sz="3200">
          <a:solidFill>
            <a:srgbClr val="780000"/>
          </a:solidFill>
          <a:latin typeface="Calibri" pitchFamily="34" charset="0"/>
          <a:ea typeface="+mj-ea"/>
          <a:cs typeface="+mj-cs"/>
        </a:defRPr>
      </a:lvl1pPr>
      <a:lvl2pPr algn="ctr" rtl="0" eaLnBrk="0" fontAlgn="base" hangingPunct="0">
        <a:spcBef>
          <a:spcPct val="0"/>
        </a:spcBef>
        <a:spcAft>
          <a:spcPct val="0"/>
        </a:spcAft>
        <a:defRPr sz="3200">
          <a:solidFill>
            <a:srgbClr val="780000"/>
          </a:solidFill>
          <a:latin typeface="Arial" charset="0"/>
        </a:defRPr>
      </a:lvl2pPr>
      <a:lvl3pPr algn="ctr" rtl="0" eaLnBrk="0" fontAlgn="base" hangingPunct="0">
        <a:spcBef>
          <a:spcPct val="0"/>
        </a:spcBef>
        <a:spcAft>
          <a:spcPct val="0"/>
        </a:spcAft>
        <a:defRPr sz="3200">
          <a:solidFill>
            <a:srgbClr val="780000"/>
          </a:solidFill>
          <a:latin typeface="Arial" charset="0"/>
        </a:defRPr>
      </a:lvl3pPr>
      <a:lvl4pPr algn="ctr" rtl="0" eaLnBrk="0" fontAlgn="base" hangingPunct="0">
        <a:spcBef>
          <a:spcPct val="0"/>
        </a:spcBef>
        <a:spcAft>
          <a:spcPct val="0"/>
        </a:spcAft>
        <a:defRPr sz="3200">
          <a:solidFill>
            <a:srgbClr val="780000"/>
          </a:solidFill>
          <a:latin typeface="Arial" charset="0"/>
        </a:defRPr>
      </a:lvl4pPr>
      <a:lvl5pPr algn="ctr" rtl="0" eaLnBrk="0" fontAlgn="base" hangingPunct="0">
        <a:spcBef>
          <a:spcPct val="0"/>
        </a:spcBef>
        <a:spcAft>
          <a:spcPct val="0"/>
        </a:spcAft>
        <a:defRPr sz="3200">
          <a:solidFill>
            <a:srgbClr val="780000"/>
          </a:solidFill>
          <a:latin typeface="Arial" charset="0"/>
        </a:defRPr>
      </a:lvl5pPr>
      <a:lvl6pPr marL="457200" algn="ctr" rtl="0" fontAlgn="base">
        <a:spcBef>
          <a:spcPct val="0"/>
        </a:spcBef>
        <a:spcAft>
          <a:spcPct val="0"/>
        </a:spcAft>
        <a:defRPr sz="3200">
          <a:solidFill>
            <a:srgbClr val="780000"/>
          </a:solidFill>
          <a:latin typeface="Arial" charset="0"/>
        </a:defRPr>
      </a:lvl6pPr>
      <a:lvl7pPr marL="914400" algn="ctr" rtl="0" fontAlgn="base">
        <a:spcBef>
          <a:spcPct val="0"/>
        </a:spcBef>
        <a:spcAft>
          <a:spcPct val="0"/>
        </a:spcAft>
        <a:defRPr sz="3200">
          <a:solidFill>
            <a:srgbClr val="780000"/>
          </a:solidFill>
          <a:latin typeface="Arial" charset="0"/>
        </a:defRPr>
      </a:lvl7pPr>
      <a:lvl8pPr marL="1371600" algn="ctr" rtl="0" fontAlgn="base">
        <a:spcBef>
          <a:spcPct val="0"/>
        </a:spcBef>
        <a:spcAft>
          <a:spcPct val="0"/>
        </a:spcAft>
        <a:defRPr sz="3200">
          <a:solidFill>
            <a:srgbClr val="780000"/>
          </a:solidFill>
          <a:latin typeface="Arial" charset="0"/>
        </a:defRPr>
      </a:lvl8pPr>
      <a:lvl9pPr marL="1828800" algn="ctr" rtl="0" fontAlgn="base">
        <a:spcBef>
          <a:spcPct val="0"/>
        </a:spcBef>
        <a:spcAft>
          <a:spcPct val="0"/>
        </a:spcAft>
        <a:defRPr sz="3200">
          <a:solidFill>
            <a:srgbClr val="780000"/>
          </a:solidFill>
          <a:latin typeface="Arial" charset="0"/>
        </a:defRPr>
      </a:lvl9pPr>
    </p:titleStyle>
    <p:bodyStyle>
      <a:lvl1pPr marL="227013" indent="-227013" algn="l" rtl="0" eaLnBrk="0" fontAlgn="base" hangingPunct="0">
        <a:spcBef>
          <a:spcPct val="20000"/>
        </a:spcBef>
        <a:spcAft>
          <a:spcPct val="0"/>
        </a:spcAft>
        <a:buSzPct val="100000"/>
        <a:buFont typeface="Arial" charset="0"/>
        <a:buChar char="•"/>
        <a:defRPr sz="2800">
          <a:solidFill>
            <a:schemeClr val="tx1"/>
          </a:solidFill>
          <a:latin typeface="Calibri" pitchFamily="34" charset="0"/>
          <a:ea typeface="+mn-ea"/>
          <a:cs typeface="+mn-cs"/>
        </a:defRPr>
      </a:lvl1pPr>
      <a:lvl2pPr marL="682625" indent="-223838" algn="l" rtl="0" eaLnBrk="0" fontAlgn="base" hangingPunct="0">
        <a:spcBef>
          <a:spcPct val="20000"/>
        </a:spcBef>
        <a:spcAft>
          <a:spcPct val="0"/>
        </a:spcAft>
        <a:buFont typeface="Arial" charset="0"/>
        <a:buChar char="•"/>
        <a:defRPr sz="2400">
          <a:solidFill>
            <a:schemeClr val="tx1"/>
          </a:solidFill>
          <a:latin typeface="Calibri" pitchFamily="34" charset="0"/>
        </a:defRPr>
      </a:lvl2pPr>
      <a:lvl3pPr marL="1144588" indent="-227013" algn="l" rtl="0" eaLnBrk="0" fontAlgn="base" hangingPunct="0">
        <a:spcBef>
          <a:spcPct val="20000"/>
        </a:spcBef>
        <a:spcAft>
          <a:spcPct val="0"/>
        </a:spcAft>
        <a:buFont typeface="Arial" charset="0"/>
        <a:buChar char="•"/>
        <a:defRPr sz="2400">
          <a:solidFill>
            <a:schemeClr val="tx1"/>
          </a:solidFill>
          <a:latin typeface="Calibri" pitchFamily="34" charset="0"/>
        </a:defRPr>
      </a:lvl3pPr>
      <a:lvl4pPr marL="1600200" indent="-227013" algn="l" rtl="0" eaLnBrk="0" fontAlgn="base" hangingPunct="0">
        <a:spcBef>
          <a:spcPct val="20000"/>
        </a:spcBef>
        <a:spcAft>
          <a:spcPct val="0"/>
        </a:spcAft>
        <a:buFont typeface="Arial" charset="0"/>
        <a:buChar char="•"/>
        <a:defRPr sz="2000">
          <a:solidFill>
            <a:schemeClr val="tx1"/>
          </a:solidFill>
          <a:latin typeface="Calibri" pitchFamily="34" charset="0"/>
        </a:defRPr>
      </a:lvl4pPr>
      <a:lvl5pPr marL="2055813" indent="-228600" algn="l" rtl="0" eaLnBrk="0" fontAlgn="base" hangingPunct="0">
        <a:spcBef>
          <a:spcPct val="20000"/>
        </a:spcBef>
        <a:spcAft>
          <a:spcPct val="0"/>
        </a:spcAft>
        <a:buFont typeface="Arial" charset="0"/>
        <a:buChar char="•"/>
        <a:defRPr sz="2000">
          <a:solidFill>
            <a:schemeClr val="tx1"/>
          </a:solidFill>
          <a:latin typeface="Calibri" pitchFamily="34" charset="0"/>
        </a:defRPr>
      </a:lvl5pPr>
      <a:lvl6pPr marL="2513013" indent="-228600" algn="l" rtl="0" fontAlgn="base">
        <a:spcBef>
          <a:spcPct val="20000"/>
        </a:spcBef>
        <a:spcAft>
          <a:spcPct val="0"/>
        </a:spcAft>
        <a:buFont typeface="Arial" charset="0"/>
        <a:buChar char="•"/>
        <a:defRPr sz="2000">
          <a:solidFill>
            <a:schemeClr val="tx1"/>
          </a:solidFill>
          <a:latin typeface="+mn-lt"/>
        </a:defRPr>
      </a:lvl6pPr>
      <a:lvl7pPr marL="2970213" indent="-228600" algn="l" rtl="0" fontAlgn="base">
        <a:spcBef>
          <a:spcPct val="20000"/>
        </a:spcBef>
        <a:spcAft>
          <a:spcPct val="0"/>
        </a:spcAft>
        <a:buFont typeface="Arial" charset="0"/>
        <a:buChar char="•"/>
        <a:defRPr sz="2000">
          <a:solidFill>
            <a:schemeClr val="tx1"/>
          </a:solidFill>
          <a:latin typeface="+mn-lt"/>
        </a:defRPr>
      </a:lvl7pPr>
      <a:lvl8pPr marL="3427413" indent="-228600" algn="l" rtl="0" fontAlgn="base">
        <a:spcBef>
          <a:spcPct val="20000"/>
        </a:spcBef>
        <a:spcAft>
          <a:spcPct val="0"/>
        </a:spcAft>
        <a:buFont typeface="Arial" charset="0"/>
        <a:buChar char="•"/>
        <a:defRPr sz="2000">
          <a:solidFill>
            <a:schemeClr val="tx1"/>
          </a:solidFill>
          <a:latin typeface="+mn-lt"/>
        </a:defRPr>
      </a:lvl8pPr>
      <a:lvl9pPr marL="3884613"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1447800"/>
            <a:ext cx="9144000" cy="1143000"/>
          </a:xfrm>
        </p:spPr>
        <p:txBody>
          <a:bodyPr/>
          <a:lstStyle/>
          <a:p>
            <a:pPr eaLnBrk="1" hangingPunct="1"/>
            <a:r>
              <a:rPr lang="en-US" dirty="0" err="1" smtClean="0"/>
              <a:t>InvisiFence</a:t>
            </a:r>
            <a:r>
              <a:rPr lang="en-US" dirty="0" smtClean="0"/>
              <a:t>: </a:t>
            </a:r>
            <a:br>
              <a:rPr lang="en-US" dirty="0" smtClean="0"/>
            </a:br>
            <a:r>
              <a:rPr lang="en-US" dirty="0" smtClean="0"/>
              <a:t>Performance-Transparent Memory Ordering </a:t>
            </a:r>
            <a:br>
              <a:rPr lang="en-US" dirty="0" smtClean="0"/>
            </a:br>
            <a:r>
              <a:rPr lang="en-US" dirty="0" smtClean="0"/>
              <a:t>in Conventional Multiprocessors</a:t>
            </a:r>
          </a:p>
        </p:txBody>
      </p:sp>
      <p:sp>
        <p:nvSpPr>
          <p:cNvPr id="13315" name="Rectangle 3"/>
          <p:cNvSpPr>
            <a:spLocks noGrp="1" noChangeArrowheads="1"/>
          </p:cNvSpPr>
          <p:nvPr>
            <p:ph type="subTitle" idx="1"/>
          </p:nvPr>
        </p:nvSpPr>
        <p:spPr/>
        <p:txBody>
          <a:bodyPr/>
          <a:lstStyle/>
          <a:p>
            <a:pPr eaLnBrk="1" hangingPunct="1"/>
            <a:r>
              <a:rPr lang="en-US" dirty="0" smtClean="0">
                <a:latin typeface="Georgia" pitchFamily="-96" charset="0"/>
              </a:rPr>
              <a:t>Colin Blundell (University of Pennsylvania)</a:t>
            </a:r>
          </a:p>
          <a:p>
            <a:pPr eaLnBrk="1" hangingPunct="1"/>
            <a:r>
              <a:rPr lang="en-US" dirty="0" smtClean="0">
                <a:latin typeface="Georgia" pitchFamily="-96" charset="0"/>
              </a:rPr>
              <a:t>Milo M. K. Martin (University of Pennsylvania)</a:t>
            </a:r>
          </a:p>
          <a:p>
            <a:pPr eaLnBrk="1" hangingPunct="1"/>
            <a:r>
              <a:rPr lang="en-US" dirty="0" smtClean="0">
                <a:latin typeface="Georgia" pitchFamily="-96" charset="0"/>
              </a:rPr>
              <a:t>Thomas F. </a:t>
            </a:r>
            <a:r>
              <a:rPr lang="en-US" dirty="0" err="1" smtClean="0">
                <a:latin typeface="Georgia" pitchFamily="-96" charset="0"/>
              </a:rPr>
              <a:t>Wenisch</a:t>
            </a:r>
            <a:r>
              <a:rPr lang="en-US" dirty="0" smtClean="0">
                <a:latin typeface="Georgia" pitchFamily="-96" charset="0"/>
              </a:rPr>
              <a:t> (University of Michigan)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p:txBody>
          <a:bodyPr/>
          <a:lstStyle/>
          <a:p>
            <a:r>
              <a:rPr lang="en-US" dirty="0" err="1" smtClean="0"/>
              <a:t>InvisiFence</a:t>
            </a:r>
            <a:r>
              <a:rPr lang="en-US" dirty="0" smtClean="0"/>
              <a:t> Hardware</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10</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solidFill>
            <a:schemeClr val="bg1"/>
          </a:solid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grpSp>
        <p:nvGrpSpPr>
          <p:cNvPr id="80" name="Group 79"/>
          <p:cNvGrpSpPr/>
          <p:nvPr/>
        </p:nvGrpSpPr>
        <p:grpSpPr>
          <a:xfrm>
            <a:off x="1971161" y="5001848"/>
            <a:ext cx="1495953" cy="1092601"/>
            <a:chOff x="1971161" y="5001848"/>
            <a:chExt cx="1495953" cy="1092601"/>
          </a:xfrm>
        </p:grpSpPr>
        <p:sp>
          <p:nvSpPr>
            <p:cNvPr id="63" name="Rounded Rectangle 62"/>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79" name="TextBox 78"/>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62" name="TextBox 61"/>
          <p:cNvSpPr txBox="1"/>
          <p:nvPr/>
        </p:nvSpPr>
        <p:spPr>
          <a:xfrm>
            <a:off x="5324039" y="2057400"/>
            <a:ext cx="3518912" cy="4154983"/>
          </a:xfrm>
          <a:prstGeom prst="rect">
            <a:avLst/>
          </a:prstGeom>
          <a:noFill/>
        </p:spPr>
        <p:txBody>
          <a:bodyPr wrap="none" rtlCol="0">
            <a:spAutoFit/>
          </a:bodyPr>
          <a:lstStyle/>
          <a:p>
            <a:pPr algn="l"/>
            <a:r>
              <a:rPr lang="en-US" dirty="0" smtClean="0">
                <a:solidFill>
                  <a:srgbClr val="FF0000"/>
                </a:solidFill>
              </a:rPr>
              <a:t>Baseline:</a:t>
            </a:r>
          </a:p>
          <a:p>
            <a:pPr algn="l"/>
            <a:r>
              <a:rPr lang="en-US" dirty="0" smtClean="0">
                <a:solidFill>
                  <a:srgbClr val="FF0000"/>
                </a:solidFill>
              </a:rPr>
              <a:t>  </a:t>
            </a:r>
            <a:r>
              <a:rPr lang="en-US" dirty="0" err="1" smtClean="0">
                <a:solidFill>
                  <a:srgbClr val="FF0000"/>
                </a:solidFill>
              </a:rPr>
              <a:t>OoO</a:t>
            </a:r>
            <a:r>
              <a:rPr lang="en-US" dirty="0" smtClean="0">
                <a:solidFill>
                  <a:srgbClr val="FF0000"/>
                </a:solidFill>
              </a:rPr>
              <a:t> pipeline</a:t>
            </a:r>
          </a:p>
          <a:p>
            <a:pPr algn="l"/>
            <a:r>
              <a:rPr lang="en-US" dirty="0" smtClean="0">
                <a:solidFill>
                  <a:srgbClr val="FF0000"/>
                </a:solidFill>
              </a:rPr>
              <a:t>  LSQ snooping</a:t>
            </a:r>
          </a:p>
          <a:p>
            <a:pPr algn="l"/>
            <a:r>
              <a:rPr lang="en-US" dirty="0" smtClean="0">
                <a:solidFill>
                  <a:srgbClr val="FF0000"/>
                </a:solidFill>
              </a:rPr>
              <a:t>  </a:t>
            </a:r>
            <a:r>
              <a:rPr lang="en-US" dirty="0" err="1" smtClean="0">
                <a:solidFill>
                  <a:srgbClr val="FF0000"/>
                </a:solidFill>
              </a:rPr>
              <a:t>Writeback</a:t>
            </a:r>
            <a:r>
              <a:rPr lang="en-US" dirty="0" smtClean="0">
                <a:solidFill>
                  <a:srgbClr val="FF0000"/>
                </a:solidFill>
              </a:rPr>
              <a:t> L1 &amp; L2</a:t>
            </a:r>
          </a:p>
          <a:p>
            <a:pPr algn="l"/>
            <a:r>
              <a:rPr lang="en-US" dirty="0" smtClean="0">
                <a:solidFill>
                  <a:srgbClr val="FF0000"/>
                </a:solidFill>
              </a:rPr>
              <a:t>  Invalidation-based CC</a:t>
            </a:r>
          </a:p>
          <a:p>
            <a:pPr algn="l"/>
            <a:r>
              <a:rPr lang="en-US" dirty="0" smtClean="0">
                <a:solidFill>
                  <a:srgbClr val="FF0000"/>
                </a:solidFill>
              </a:rPr>
              <a:t>  Coalescing store buffer</a:t>
            </a:r>
          </a:p>
          <a:p>
            <a:pPr algn="l"/>
            <a:endParaRPr lang="en-US" dirty="0" smtClean="0">
              <a:solidFill>
                <a:schemeClr val="tx2"/>
              </a:solidFill>
            </a:endParaRPr>
          </a:p>
          <a:p>
            <a:pPr algn="l"/>
            <a:r>
              <a:rPr lang="en-US" dirty="0" err="1" smtClean="0">
                <a:solidFill>
                  <a:srgbClr val="FF0000"/>
                </a:solidFill>
              </a:rPr>
              <a:t>InvisiFence</a:t>
            </a:r>
            <a:r>
              <a:rPr lang="en-US" dirty="0" smtClean="0">
                <a:solidFill>
                  <a:srgbClr val="FF0000"/>
                </a:solidFill>
              </a:rPr>
              <a:t> extensions:</a:t>
            </a:r>
          </a:p>
          <a:p>
            <a:pPr algn="l"/>
            <a:r>
              <a:rPr lang="en-US" dirty="0" smtClean="0">
                <a:solidFill>
                  <a:srgbClr val="FF0000"/>
                </a:solidFill>
              </a:rPr>
              <a:t>  Register checkpoint</a:t>
            </a:r>
          </a:p>
          <a:p>
            <a:pPr algn="l"/>
            <a:r>
              <a:rPr lang="en-US" dirty="0" smtClean="0">
                <a:solidFill>
                  <a:srgbClr val="FF0000"/>
                </a:solidFill>
              </a:rPr>
              <a:t>  2 bits per L1 cache line</a:t>
            </a:r>
          </a:p>
          <a:p>
            <a:pPr algn="l"/>
            <a:r>
              <a:rPr lang="en-US" dirty="0" smtClean="0">
                <a:solidFill>
                  <a:srgbClr val="FF0000"/>
                </a:solidFill>
              </a:rPr>
              <a:t>  2 bits per SB entry</a:t>
            </a:r>
            <a:endParaRPr lang="en-US" dirty="0">
              <a:solidFill>
                <a:srgbClr val="FF0000"/>
              </a:solidFill>
            </a:endParaRPr>
          </a:p>
        </p:txBody>
      </p:sp>
      <p:sp>
        <p:nvSpPr>
          <p:cNvPr id="29" name="Rounded Rectangle 28"/>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30" name="TextBox 29"/>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31" name="Rectangle 30"/>
          <p:cNvSpPr/>
          <p:nvPr/>
        </p:nvSpPr>
        <p:spPr bwMode="auto">
          <a:xfrm>
            <a:off x="3162857" y="3264070"/>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32" name="Rectangle 31"/>
          <p:cNvSpPr/>
          <p:nvPr/>
        </p:nvSpPr>
        <p:spPr bwMode="auto">
          <a:xfrm>
            <a:off x="3399930" y="3264070"/>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33" name="Rectangle 32"/>
          <p:cNvSpPr/>
          <p:nvPr/>
        </p:nvSpPr>
        <p:spPr bwMode="auto">
          <a:xfrm>
            <a:off x="3636097" y="3264070"/>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4" name="Rectangle 33"/>
          <p:cNvSpPr/>
          <p:nvPr/>
        </p:nvSpPr>
        <p:spPr bwMode="auto">
          <a:xfrm>
            <a:off x="3859376" y="3264070"/>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36" name="Rectangle 35"/>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7" name="TextBox 36"/>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38" name="Rectangle 37"/>
          <p:cNvSpPr/>
          <p:nvPr/>
        </p:nvSpPr>
        <p:spPr bwMode="auto">
          <a:xfrm>
            <a:off x="1183775" y="3258847"/>
            <a:ext cx="923544"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39" name="Rectangle 38"/>
          <p:cNvSpPr/>
          <p:nvPr/>
        </p:nvSpPr>
        <p:spPr bwMode="auto">
          <a:xfrm>
            <a:off x="1183775" y="4350379"/>
            <a:ext cx="923544"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41" name="Rectangle 40"/>
          <p:cNvSpPr/>
          <p:nvPr/>
        </p:nvSpPr>
        <p:spPr bwMode="auto">
          <a:xfrm>
            <a:off x="1183775" y="3620119"/>
            <a:ext cx="923544"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42" name="Rectangle 41"/>
          <p:cNvSpPr/>
          <p:nvPr/>
        </p:nvSpPr>
        <p:spPr bwMode="auto">
          <a:xfrm>
            <a:off x="1183775" y="3987059"/>
            <a:ext cx="923544"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43" name="Oval 42"/>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sp>
        <p:nvSpPr>
          <p:cNvPr id="44" name="Rectangle 43"/>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45" name="Rectangle 44"/>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47" name="Rectangle 46"/>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48" name="Rectangle 47"/>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xEl>
                                              <p:pRg st="7" end="7"/>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xEl>
                                              <p:pRg st="8" end="8"/>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2">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p:bldP spid="62" grpId="0" uiExpand="1" build="p"/>
      <p:bldP spid="36" grpId="0" animBg="1"/>
      <p:bldP spid="37" grpId="0"/>
      <p:bldP spid="43" grpId="0" animBg="1"/>
      <p:bldP spid="44" grpId="0" animBg="1"/>
      <p:bldP spid="45" grpId="0" animBg="1"/>
      <p:bldP spid="47" grpId="0" animBg="1"/>
      <p:bldP spid="4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p:txBody>
          <a:bodyPr/>
          <a:lstStyle/>
          <a:p>
            <a:r>
              <a:rPr lang="en-US" dirty="0" err="1" smtClean="0"/>
              <a:t>InvisiFence</a:t>
            </a:r>
            <a:r>
              <a:rPr lang="en-US" dirty="0" smtClean="0"/>
              <a:t>: Example</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11</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5" name="Lightning Bolt 64"/>
          <p:cNvSpPr/>
          <p:nvPr/>
        </p:nvSpPr>
        <p:spPr bwMode="auto">
          <a:xfrm>
            <a:off x="2933942" y="4560588"/>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0" name="Rectangle 29"/>
          <p:cNvSpPr/>
          <p:nvPr/>
        </p:nvSpPr>
        <p:spPr bwMode="auto">
          <a:xfrm>
            <a:off x="3465576" y="1895454"/>
            <a:ext cx="228600"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F</a:t>
            </a:r>
          </a:p>
        </p:txBody>
      </p:sp>
      <p:sp>
        <p:nvSpPr>
          <p:cNvPr id="31" name="Rectangle 30"/>
          <p:cNvSpPr/>
          <p:nvPr/>
        </p:nvSpPr>
        <p:spPr bwMode="auto">
          <a:xfrm>
            <a:off x="2512110"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2" name="Rectangle 31"/>
          <p:cNvSpPr/>
          <p:nvPr/>
        </p:nvSpPr>
        <p:spPr bwMode="auto">
          <a:xfrm>
            <a:off x="2750476"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33" name="Rectangle 32"/>
          <p:cNvSpPr/>
          <p:nvPr/>
        </p:nvSpPr>
        <p:spPr bwMode="auto">
          <a:xfrm>
            <a:off x="2988842"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34" name="Rectangle 33"/>
          <p:cNvSpPr/>
          <p:nvPr/>
        </p:nvSpPr>
        <p:spPr bwMode="auto">
          <a:xfrm>
            <a:off x="3227208" y="1895454"/>
            <a:ext cx="228600"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81" name="Group 80"/>
          <p:cNvGrpSpPr/>
          <p:nvPr/>
        </p:nvGrpSpPr>
        <p:grpSpPr>
          <a:xfrm>
            <a:off x="5192720" y="4792985"/>
            <a:ext cx="3578275" cy="1374490"/>
            <a:chOff x="5192720" y="4792985"/>
            <a:chExt cx="3578275" cy="1374490"/>
          </a:xfrm>
        </p:grpSpPr>
        <p:sp>
          <p:nvSpPr>
            <p:cNvPr id="82" name="Rectangle 8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83" name="Rectangle 82"/>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84" name="Rectangle 83"/>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89" name="Rectangle 88"/>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90" name="TextBox 89"/>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91" name="TextBox 90"/>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92" name="TextBox 91"/>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93" name="TextBox 92"/>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95" name="Rectangle 94"/>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6" name="TextBox 95"/>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97" name="TextBox 96"/>
          <p:cNvSpPr txBox="1"/>
          <p:nvPr/>
        </p:nvSpPr>
        <p:spPr>
          <a:xfrm>
            <a:off x="4791078" y="1931967"/>
            <a:ext cx="3626314" cy="830997"/>
          </a:xfrm>
          <a:prstGeom prst="rect">
            <a:avLst/>
          </a:prstGeom>
          <a:noFill/>
        </p:spPr>
        <p:txBody>
          <a:bodyPr wrap="none" rtlCol="0">
            <a:spAutoFit/>
          </a:bodyPr>
          <a:lstStyle/>
          <a:p>
            <a:pPr algn="l"/>
            <a:r>
              <a:rPr lang="en-US" dirty="0" smtClean="0">
                <a:solidFill>
                  <a:srgbClr val="FF0000"/>
                </a:solidFill>
              </a:rPr>
              <a:t>Initiate speculation</a:t>
            </a:r>
          </a:p>
          <a:p>
            <a:pPr algn="l"/>
            <a:r>
              <a:rPr lang="en-US" dirty="0" smtClean="0">
                <a:solidFill>
                  <a:srgbClr val="FF0000"/>
                </a:solidFill>
              </a:rPr>
              <a:t>Speculatively retire fence</a:t>
            </a:r>
            <a:endParaRPr lang="en-US" dirty="0">
              <a:solidFill>
                <a:srgbClr val="FF0000"/>
              </a:solidFill>
            </a:endParaRPr>
          </a:p>
        </p:txBody>
      </p:sp>
      <p:grpSp>
        <p:nvGrpSpPr>
          <p:cNvPr id="100" name="Group 99"/>
          <p:cNvGrpSpPr/>
          <p:nvPr/>
        </p:nvGrpSpPr>
        <p:grpSpPr>
          <a:xfrm>
            <a:off x="1971161" y="5001848"/>
            <a:ext cx="1495953" cy="1092601"/>
            <a:chOff x="1971161" y="5001848"/>
            <a:chExt cx="1495953" cy="1092601"/>
          </a:xfrm>
        </p:grpSpPr>
        <p:sp>
          <p:nvSpPr>
            <p:cNvPr id="101" name="Rounded Rectangle 100"/>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2" name="TextBox 101"/>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99" name="Rectangle 98"/>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05" name="Rectangle 104"/>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6" name="Rounded Rectangle 105"/>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7" name="TextBox 106"/>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08" name="Rectangle 107"/>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09" name="Rectangle 108"/>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0" name="Rectangle 109"/>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1" name="Rectangle 110"/>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2" name="Rectangle 111"/>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13" name="Rectangle 112"/>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4" name="TextBox 113"/>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62" name="Oval 61"/>
          <p:cNvSpPr/>
          <p:nvPr/>
        </p:nvSpPr>
        <p:spPr bwMode="auto">
          <a:xfrm>
            <a:off x="3386959" y="1749403"/>
            <a:ext cx="418268"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3" name="TextBox 62"/>
          <p:cNvSpPr txBox="1"/>
          <p:nvPr/>
        </p:nvSpPr>
        <p:spPr>
          <a:xfrm>
            <a:off x="3951279" y="982629"/>
            <a:ext cx="3366627" cy="461665"/>
          </a:xfrm>
          <a:prstGeom prst="rect">
            <a:avLst/>
          </a:prstGeom>
          <a:noFill/>
        </p:spPr>
        <p:txBody>
          <a:bodyPr wrap="none" rtlCol="0">
            <a:spAutoFit/>
          </a:bodyPr>
          <a:lstStyle/>
          <a:p>
            <a:pPr algn="l"/>
            <a:r>
              <a:rPr lang="en-US" dirty="0" smtClean="0">
                <a:solidFill>
                  <a:srgbClr val="FF0000"/>
                </a:solidFill>
              </a:rPr>
              <a:t>Fence wants to retire…</a:t>
            </a:r>
            <a:endParaRPr lang="en-US" dirty="0">
              <a:solidFill>
                <a:srgbClr val="FF0000"/>
              </a:solidFill>
            </a:endParaRPr>
          </a:p>
        </p:txBody>
      </p:sp>
      <p:sp>
        <p:nvSpPr>
          <p:cNvPr id="64" name="Oval 63"/>
          <p:cNvSpPr/>
          <p:nvPr/>
        </p:nvSpPr>
        <p:spPr bwMode="auto">
          <a:xfrm>
            <a:off x="2819376" y="3100384"/>
            <a:ext cx="1387494"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85" name="TextBox 84"/>
          <p:cNvSpPr txBox="1"/>
          <p:nvPr/>
        </p:nvSpPr>
        <p:spPr>
          <a:xfrm>
            <a:off x="4937130" y="2990844"/>
            <a:ext cx="2408032" cy="830997"/>
          </a:xfrm>
          <a:prstGeom prst="rect">
            <a:avLst/>
          </a:prstGeom>
          <a:noFill/>
        </p:spPr>
        <p:txBody>
          <a:bodyPr wrap="none" rtlCol="0">
            <a:spAutoFit/>
          </a:bodyPr>
          <a:lstStyle/>
          <a:p>
            <a:pPr algn="l"/>
            <a:r>
              <a:rPr lang="en-US" dirty="0" smtClean="0">
                <a:solidFill>
                  <a:srgbClr val="FF0000"/>
                </a:solidFill>
              </a:rPr>
              <a:t>…but store miss</a:t>
            </a:r>
          </a:p>
          <a:p>
            <a:r>
              <a:rPr lang="en-US" dirty="0" smtClean="0">
                <a:solidFill>
                  <a:srgbClr val="FF0000"/>
                </a:solidFill>
              </a:rPr>
              <a:t>outstanding</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5">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5">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7">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7">
                                            <p:txEl>
                                              <p:pRg st="1" end="1"/>
                                            </p:txEl>
                                          </p:spTgt>
                                        </p:tgtEl>
                                        <p:attrNameLst>
                                          <p:attrName>style.visibility</p:attrName>
                                        </p:attrNameLst>
                                      </p:cBhvr>
                                      <p:to>
                                        <p:strVal val="visible"/>
                                      </p:to>
                                    </p:set>
                                  </p:childTnLst>
                                </p:cTn>
                              </p:par>
                              <p:par>
                                <p:cTn id="27" presetID="1" presetClass="exit"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62"/>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6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80" grpId="0" animBg="1"/>
      <p:bldP spid="97" grpId="0" uiExpand="1" build="p"/>
      <p:bldP spid="62" grpId="0" animBg="1"/>
      <p:bldP spid="62" grpId="1" animBg="1"/>
      <p:bldP spid="63" grpId="0" build="p"/>
      <p:bldP spid="63" grpId="1" build="allAtOnce"/>
      <p:bldP spid="64" grpId="0" animBg="1"/>
      <p:bldP spid="8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Rectangle 12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p:txBody>
          <a:bodyPr/>
          <a:lstStyle/>
          <a:p>
            <a:r>
              <a:rPr lang="en-US" dirty="0" err="1" smtClean="0"/>
              <a:t>InvisiFence</a:t>
            </a:r>
            <a:r>
              <a:rPr lang="en-US" dirty="0" smtClean="0"/>
              <a:t>: Violation Detection</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12</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27504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2" name="Rectangle 31"/>
          <p:cNvSpPr/>
          <p:nvPr/>
        </p:nvSpPr>
        <p:spPr bwMode="auto">
          <a:xfrm>
            <a:off x="2988842"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33" name="Rectangle 32"/>
          <p:cNvSpPr/>
          <p:nvPr/>
        </p:nvSpPr>
        <p:spPr bwMode="auto">
          <a:xfrm>
            <a:off x="3227208"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sp>
        <p:nvSpPr>
          <p:cNvPr id="97" name="TextBox 96"/>
          <p:cNvSpPr txBox="1"/>
          <p:nvPr/>
        </p:nvSpPr>
        <p:spPr>
          <a:xfrm>
            <a:off x="5338773" y="2451951"/>
            <a:ext cx="2885726" cy="830997"/>
          </a:xfrm>
          <a:prstGeom prst="rect">
            <a:avLst/>
          </a:prstGeom>
          <a:noFill/>
        </p:spPr>
        <p:txBody>
          <a:bodyPr wrap="none" rtlCol="0">
            <a:spAutoFit/>
          </a:bodyPr>
          <a:lstStyle/>
          <a:p>
            <a:pPr algn="l"/>
            <a:r>
              <a:rPr lang="en-US" dirty="0" smtClean="0">
                <a:solidFill>
                  <a:srgbClr val="FF0000"/>
                </a:solidFill>
              </a:rPr>
              <a:t>At store retirement:</a:t>
            </a:r>
          </a:p>
          <a:p>
            <a:pPr algn="l"/>
            <a:r>
              <a:rPr lang="en-US" dirty="0" smtClean="0">
                <a:solidFill>
                  <a:srgbClr val="FF0000"/>
                </a:solidFill>
              </a:rPr>
              <a:t>  Set write bit</a:t>
            </a:r>
          </a:p>
        </p:txBody>
      </p:sp>
      <p:grpSp>
        <p:nvGrpSpPr>
          <p:cNvPr id="98" name="Group 97"/>
          <p:cNvGrpSpPr/>
          <p:nvPr/>
        </p:nvGrpSpPr>
        <p:grpSpPr>
          <a:xfrm>
            <a:off x="1971161" y="5001848"/>
            <a:ext cx="1495953" cy="1092601"/>
            <a:chOff x="1971161" y="5001848"/>
            <a:chExt cx="1495953" cy="1092601"/>
          </a:xfrm>
        </p:grpSpPr>
        <p:sp>
          <p:nvSpPr>
            <p:cNvPr id="99" name="Rounded Rectangle 98"/>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0" name="TextBox 99"/>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Oval 78"/>
          <p:cNvSpPr/>
          <p:nvPr/>
        </p:nvSpPr>
        <p:spPr bwMode="auto">
          <a:xfrm>
            <a:off x="2145517" y="4212398"/>
            <a:ext cx="418268"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102" name="Group 101"/>
          <p:cNvGrpSpPr/>
          <p:nvPr/>
        </p:nvGrpSpPr>
        <p:grpSpPr>
          <a:xfrm>
            <a:off x="5192720" y="4792985"/>
            <a:ext cx="3578275" cy="1374490"/>
            <a:chOff x="5192720" y="4792985"/>
            <a:chExt cx="3578275" cy="1374490"/>
          </a:xfrm>
        </p:grpSpPr>
        <p:sp>
          <p:nvSpPr>
            <p:cNvPr id="103" name="Rectangle 102"/>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6" name="Rectangle 105"/>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7" name="TextBox 106"/>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8" name="TextBox 107"/>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9" name="TextBox 108"/>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0" name="TextBox 109"/>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1" name="Rectangle 110"/>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2" name="TextBox 111"/>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24" name="Rectangle 123"/>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5" name="Rectangle 124"/>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34" name="Rectangle 33"/>
          <p:cNvSpPr/>
          <p:nvPr/>
        </p:nvSpPr>
        <p:spPr bwMode="auto">
          <a:xfrm>
            <a:off x="3465576" y="1895454"/>
            <a:ext cx="228600"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7" name="Rounded Rectangle 12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8" name="TextBox 12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9" name="Rectangle 128"/>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0" name="Rectangle 129"/>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1" name="Rectangle 130"/>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2" name="Rectangle 131"/>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3" name="Rectangle 132"/>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34" name="Rectangle 13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5" name="TextBox 13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2" nodeType="clickEffect">
                                  <p:stCondLst>
                                    <p:cond delay="0"/>
                                  </p:stCondLst>
                                  <p:childTnLst>
                                    <p:animMotion origin="layout" path="M 0 0 L -0.19288 0.35676 " pathEditMode="relative" ptsTypes="AA">
                                      <p:cBhvr>
                                        <p:cTn id="6" dur="2000" fill="hold"/>
                                        <p:tgtEl>
                                          <p:spTgt spid="34"/>
                                        </p:tgtEl>
                                        <p:attrNameLst>
                                          <p:attrName>ppt_x</p:attrName>
                                          <p:attrName>ppt_y</p:attrName>
                                        </p:attrNameLst>
                                      </p:cBhvr>
                                    </p:animMotion>
                                  </p:childTnLst>
                                </p:cTn>
                              </p:par>
                            </p:childTnLst>
                          </p:cTn>
                        </p:par>
                        <p:par>
                          <p:cTn id="7" fill="hold">
                            <p:stCondLst>
                              <p:cond delay="2000"/>
                            </p:stCondLst>
                            <p:childTnLst>
                              <p:par>
                                <p:cTn id="8" presetID="1" presetClass="exit" presetSubtype="0" fill="hold" grpId="1" nodeType="afterEffect">
                                  <p:stCondLst>
                                    <p:cond delay="0"/>
                                  </p:stCondLst>
                                  <p:childTnLst>
                                    <p:set>
                                      <p:cBhvr>
                                        <p:cTn id="9" dur="1" fill="hold">
                                          <p:stCondLst>
                                            <p:cond delay="0"/>
                                          </p:stCondLst>
                                        </p:cTn>
                                        <p:tgtEl>
                                          <p:spTgt spid="34"/>
                                        </p:tgtEl>
                                        <p:attrNameLst>
                                          <p:attrName>style.visibility</p:attrName>
                                        </p:attrNameLst>
                                      </p:cBhvr>
                                      <p:to>
                                        <p:strVal val="hidden"/>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125">
                                            <p:txEl>
                                              <p:charRg st="4294967295" end="429496729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
                                            <p:txEl>
                                              <p:charRg st="4294967295" end="429496729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7">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utoUpdateAnimBg="0"/>
      <p:bldP spid="97" grpId="0" uiExpand="1" build="p"/>
      <p:bldP spid="79" grpId="0" animBg="1"/>
      <p:bldP spid="125" grpId="0" autoUpdateAnimBg="0"/>
      <p:bldP spid="34" grpId="1" animBg="1"/>
      <p:bldP spid="34" grpId="2"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p:txBody>
          <a:bodyPr/>
          <a:lstStyle/>
          <a:p>
            <a:r>
              <a:rPr lang="en-US" dirty="0" err="1" smtClean="0"/>
              <a:t>InvisiFence</a:t>
            </a:r>
            <a:r>
              <a:rPr lang="en-US" dirty="0" smtClean="0"/>
              <a:t>: Violation Detection</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13</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5" name="Lightning Bolt 64"/>
          <p:cNvSpPr/>
          <p:nvPr/>
        </p:nvSpPr>
        <p:spPr bwMode="auto">
          <a:xfrm>
            <a:off x="2933942" y="3987059"/>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2988842"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2" name="Rectangle 31"/>
          <p:cNvSpPr/>
          <p:nvPr/>
        </p:nvSpPr>
        <p:spPr bwMode="auto">
          <a:xfrm>
            <a:off x="3227208"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33" name="Rectangle 32"/>
          <p:cNvSpPr/>
          <p:nvPr/>
        </p:nvSpPr>
        <p:spPr bwMode="auto">
          <a:xfrm>
            <a:off x="3465576"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64" name="Group 63"/>
          <p:cNvGrpSpPr/>
          <p:nvPr/>
        </p:nvGrpSpPr>
        <p:grpSpPr>
          <a:xfrm>
            <a:off x="1971161" y="5001848"/>
            <a:ext cx="1495953" cy="1092601"/>
            <a:chOff x="1971161" y="5001848"/>
            <a:chExt cx="1495953" cy="1092601"/>
          </a:xfrm>
        </p:grpSpPr>
        <p:sp>
          <p:nvSpPr>
            <p:cNvPr id="97" name="Rounded Rectangle 96"/>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8" name="TextBox 97"/>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TextBox 78"/>
          <p:cNvSpPr txBox="1"/>
          <p:nvPr/>
        </p:nvSpPr>
        <p:spPr>
          <a:xfrm>
            <a:off x="5338773" y="2451951"/>
            <a:ext cx="2699778" cy="830997"/>
          </a:xfrm>
          <a:prstGeom prst="rect">
            <a:avLst/>
          </a:prstGeom>
          <a:noFill/>
        </p:spPr>
        <p:txBody>
          <a:bodyPr wrap="none" rtlCol="0">
            <a:spAutoFit/>
          </a:bodyPr>
          <a:lstStyle/>
          <a:p>
            <a:pPr algn="l"/>
            <a:r>
              <a:rPr lang="en-US" dirty="0" smtClean="0">
                <a:solidFill>
                  <a:srgbClr val="FF0000"/>
                </a:solidFill>
              </a:rPr>
              <a:t>At load retirement:</a:t>
            </a:r>
          </a:p>
          <a:p>
            <a:pPr algn="l"/>
            <a:r>
              <a:rPr lang="en-US" dirty="0" smtClean="0">
                <a:solidFill>
                  <a:srgbClr val="FF0000"/>
                </a:solidFill>
              </a:rPr>
              <a:t>  Set read bit</a:t>
            </a:r>
          </a:p>
        </p:txBody>
      </p:sp>
      <p:sp>
        <p:nvSpPr>
          <p:cNvPr id="100" name="Oval 99"/>
          <p:cNvSpPr/>
          <p:nvPr/>
        </p:nvSpPr>
        <p:spPr bwMode="auto">
          <a:xfrm>
            <a:off x="2145517" y="3847268"/>
            <a:ext cx="418268"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101" name="Group 100"/>
          <p:cNvGrpSpPr/>
          <p:nvPr/>
        </p:nvGrpSpPr>
        <p:grpSpPr>
          <a:xfrm>
            <a:off x="5192720" y="4792985"/>
            <a:ext cx="3578275" cy="1374490"/>
            <a:chOff x="5192720" y="4792985"/>
            <a:chExt cx="3578275" cy="1374490"/>
          </a:xfrm>
        </p:grpSpPr>
        <p:sp>
          <p:nvSpPr>
            <p:cNvPr id="102" name="Rectangle 10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3" name="Rectangle 102"/>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6" name="TextBox 105"/>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7" name="TextBox 106"/>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8" name="TextBox 107"/>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09" name="TextBox 108"/>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0" name="Rectangle 109"/>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1" name="TextBox 110"/>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2" name="Rectangle 111"/>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3" name="Rectangle 112"/>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5" name="Rounded Rectangle 114"/>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6" name="TextBox 115"/>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17" name="Rectangle 116"/>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8" name="Rectangle 117"/>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9" name="Rectangle 118"/>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0" name="Rectangle 119"/>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1" name="Rectangle 120"/>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2" name="Rectangle 121"/>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3" name="TextBox 122"/>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
                                            <p:txEl>
                                              <p:charRg st="4294967295" end="4294967295"/>
                                            </p:txEl>
                                          </p:spTgt>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8" grpId="0" autoUpdateAnimBg="0"/>
      <p:bldP spid="7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p:txBody>
          <a:bodyPr/>
          <a:lstStyle/>
          <a:p>
            <a:r>
              <a:rPr lang="en-US" dirty="0" err="1" smtClean="0"/>
              <a:t>InvisiFence</a:t>
            </a:r>
            <a:r>
              <a:rPr lang="en-US" dirty="0" smtClean="0"/>
              <a:t>: Violation Detection</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14</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5" name="Lightning Bolt 64"/>
          <p:cNvSpPr/>
          <p:nvPr/>
        </p:nvSpPr>
        <p:spPr bwMode="auto">
          <a:xfrm>
            <a:off x="2933942" y="3987059"/>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2988842"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2" name="Rectangle 31"/>
          <p:cNvSpPr/>
          <p:nvPr/>
        </p:nvSpPr>
        <p:spPr bwMode="auto">
          <a:xfrm>
            <a:off x="3227208"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33" name="Rectangle 32"/>
          <p:cNvSpPr/>
          <p:nvPr/>
        </p:nvSpPr>
        <p:spPr bwMode="auto">
          <a:xfrm>
            <a:off x="3465576" y="1895454"/>
            <a:ext cx="228600"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7" name="Group 63"/>
          <p:cNvGrpSpPr/>
          <p:nvPr/>
        </p:nvGrpSpPr>
        <p:grpSpPr>
          <a:xfrm>
            <a:off x="1971161" y="5001848"/>
            <a:ext cx="1495953" cy="1092601"/>
            <a:chOff x="1971161" y="5001848"/>
            <a:chExt cx="1495953" cy="1092601"/>
          </a:xfrm>
        </p:grpSpPr>
        <p:sp>
          <p:nvSpPr>
            <p:cNvPr id="97" name="Rounded Rectangle 96"/>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8" name="TextBox 97"/>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TextBox 78"/>
          <p:cNvSpPr txBox="1"/>
          <p:nvPr/>
        </p:nvSpPr>
        <p:spPr>
          <a:xfrm>
            <a:off x="5338773" y="2451951"/>
            <a:ext cx="2888483" cy="830997"/>
          </a:xfrm>
          <a:prstGeom prst="rect">
            <a:avLst/>
          </a:prstGeom>
          <a:noFill/>
        </p:spPr>
        <p:txBody>
          <a:bodyPr wrap="none" rtlCol="0">
            <a:spAutoFit/>
          </a:bodyPr>
          <a:lstStyle/>
          <a:p>
            <a:pPr algn="l"/>
            <a:r>
              <a:rPr lang="en-US" dirty="0" smtClean="0">
                <a:solidFill>
                  <a:srgbClr val="FF0000"/>
                </a:solidFill>
              </a:rPr>
              <a:t>To detect violations:</a:t>
            </a:r>
          </a:p>
          <a:p>
            <a:pPr algn="l"/>
            <a:r>
              <a:rPr lang="en-US" dirty="0" smtClean="0">
                <a:solidFill>
                  <a:srgbClr val="FF0000"/>
                </a:solidFill>
              </a:rPr>
              <a:t>  snoop bits</a:t>
            </a:r>
          </a:p>
        </p:txBody>
      </p:sp>
      <p:sp>
        <p:nvSpPr>
          <p:cNvPr id="100" name="Oval 99"/>
          <p:cNvSpPr/>
          <p:nvPr/>
        </p:nvSpPr>
        <p:spPr bwMode="auto">
          <a:xfrm>
            <a:off x="2145517" y="3847268"/>
            <a:ext cx="418268"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8" name="Group 100"/>
          <p:cNvGrpSpPr/>
          <p:nvPr/>
        </p:nvGrpSpPr>
        <p:grpSpPr>
          <a:xfrm>
            <a:off x="5192720" y="4792985"/>
            <a:ext cx="3578275" cy="1374490"/>
            <a:chOff x="5192720" y="4792985"/>
            <a:chExt cx="3578275" cy="1374490"/>
          </a:xfrm>
        </p:grpSpPr>
        <p:sp>
          <p:nvSpPr>
            <p:cNvPr id="102" name="Rectangle 10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3" name="Rectangle 102"/>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6" name="TextBox 105"/>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7" name="TextBox 106"/>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8" name="TextBox 107"/>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09" name="TextBox 108"/>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0" name="Rectangle 109"/>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1" name="TextBox 110"/>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2" name="Rectangle 111"/>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3" name="Rectangle 112"/>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5" name="Rounded Rectangle 114"/>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6" name="TextBox 115"/>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17" name="Rectangle 116"/>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8" name="Rectangle 117"/>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19" name="Rectangle 118"/>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0" name="Rectangle 119"/>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1" name="Rectangle 120"/>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2" name="Rectangle 121"/>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3" name="TextBox 122"/>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Rectangle 122"/>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1" name="Rectangle 120"/>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Version Management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15</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227208"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32" name="Rectangle 31"/>
          <p:cNvSpPr/>
          <p:nvPr/>
        </p:nvSpPr>
        <p:spPr bwMode="auto">
          <a:xfrm>
            <a:off x="3465576"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109" name="Group 108"/>
          <p:cNvGrpSpPr/>
          <p:nvPr/>
        </p:nvGrpSpPr>
        <p:grpSpPr>
          <a:xfrm>
            <a:off x="1971161" y="5001848"/>
            <a:ext cx="1495953" cy="1092601"/>
            <a:chOff x="1971161" y="5001848"/>
            <a:chExt cx="1495953" cy="1092601"/>
          </a:xfrm>
        </p:grpSpPr>
        <p:sp>
          <p:nvSpPr>
            <p:cNvPr id="101" name="Rounded Rectangle 100"/>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2" name="TextBox 101"/>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TextBox 78"/>
          <p:cNvSpPr txBox="1"/>
          <p:nvPr/>
        </p:nvSpPr>
        <p:spPr>
          <a:xfrm>
            <a:off x="5697183" y="2671029"/>
            <a:ext cx="2964273" cy="830997"/>
          </a:xfrm>
          <a:prstGeom prst="rect">
            <a:avLst/>
          </a:prstGeom>
          <a:noFill/>
        </p:spPr>
        <p:txBody>
          <a:bodyPr wrap="none" rtlCol="0">
            <a:spAutoFit/>
          </a:bodyPr>
          <a:lstStyle/>
          <a:p>
            <a:r>
              <a:rPr lang="en-US" dirty="0" smtClean="0">
                <a:solidFill>
                  <a:srgbClr val="FF0000"/>
                </a:solidFill>
              </a:rPr>
              <a:t>Clean to L2 before</a:t>
            </a:r>
          </a:p>
          <a:p>
            <a:r>
              <a:rPr lang="en-US" dirty="0" smtClean="0">
                <a:solidFill>
                  <a:srgbClr val="FF0000"/>
                </a:solidFill>
              </a:rPr>
              <a:t>1</a:t>
            </a:r>
            <a:r>
              <a:rPr lang="en-US" baseline="30000" dirty="0" smtClean="0">
                <a:solidFill>
                  <a:srgbClr val="FF0000"/>
                </a:solidFill>
              </a:rPr>
              <a:t>st</a:t>
            </a:r>
            <a:r>
              <a:rPr lang="en-US" dirty="0" smtClean="0">
                <a:solidFill>
                  <a:srgbClr val="FF0000"/>
                </a:solidFill>
              </a:rPr>
              <a:t> speculative write </a:t>
            </a:r>
          </a:p>
        </p:txBody>
      </p:sp>
      <p:grpSp>
        <p:nvGrpSpPr>
          <p:cNvPr id="100" name="Group 99"/>
          <p:cNvGrpSpPr/>
          <p:nvPr/>
        </p:nvGrpSpPr>
        <p:grpSpPr>
          <a:xfrm>
            <a:off x="5192720" y="4792985"/>
            <a:ext cx="3578275" cy="1374490"/>
            <a:chOff x="5192720" y="4792985"/>
            <a:chExt cx="3578275" cy="1374490"/>
          </a:xfrm>
        </p:grpSpPr>
        <p:sp>
          <p:nvSpPr>
            <p:cNvPr id="108" name="Rectangle 107"/>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0" name="Rectangle 109"/>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1" name="Rectangle 110"/>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2" name="Rectangle 111"/>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3" name="TextBox 112"/>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4" name="TextBox 113"/>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15" name="TextBox 114"/>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6" name="TextBox 115"/>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7" name="Rectangle 116"/>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8" name="TextBox 117"/>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9" name="Rectangle 118"/>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0" name="Rectangle 119"/>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2" name="Rectangle 121"/>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4" name="Rounded Rectangle 123"/>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5" name="TextBox 124"/>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6" name="Rectangle 125"/>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7" name="Rectangle 126"/>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8" name="Rectangle 127"/>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9" name="Rectangle 128"/>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0" name="Rectangle 129"/>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31" name="Rectangle 130"/>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2" name="TextBox 131"/>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11025 0.34081 " pathEditMode="relative" ptsTypes="AA">
                                      <p:cBhvr>
                                        <p:cTn id="6" dur="2000" fill="hold"/>
                                        <p:tgtEl>
                                          <p:spTgt spid="122"/>
                                        </p:tgtEl>
                                        <p:attrNameLst>
                                          <p:attrName>ppt_x</p:attrName>
                                          <p:attrName>ppt_y</p:attrName>
                                        </p:attrNameLst>
                                      </p:cBhvr>
                                    </p:animMotion>
                                  </p:childTnLst>
                                </p:cTn>
                              </p:par>
                            </p:childTnLst>
                          </p:cTn>
                        </p:par>
                        <p:par>
                          <p:cTn id="7" fill="hold">
                            <p:stCondLst>
                              <p:cond delay="2000"/>
                            </p:stCondLst>
                            <p:childTnLst>
                              <p:par>
                                <p:cTn id="8" presetID="1" presetClass="exit" presetSubtype="0" fill="hold" grpId="1" nodeType="afterEffect">
                                  <p:stCondLst>
                                    <p:cond delay="0"/>
                                  </p:stCondLst>
                                  <p:childTnLst>
                                    <p:set>
                                      <p:cBhvr>
                                        <p:cTn id="9" dur="1" fill="hold">
                                          <p:stCondLst>
                                            <p:cond delay="0"/>
                                          </p:stCondLst>
                                        </p:cTn>
                                        <p:tgtEl>
                                          <p:spTgt spid="122"/>
                                        </p:tgtEl>
                                        <p:attrNameLst>
                                          <p:attrName>style.visibility</p:attrName>
                                        </p:attrNameLst>
                                      </p:cBhvr>
                                      <p:to>
                                        <p:strVal val="hidden"/>
                                      </p:to>
                                    </p:set>
                                  </p:childTnLst>
                                </p:cTn>
                              </p:par>
                              <p:par>
                                <p:cTn id="10" presetID="1" presetClass="entr" presetSubtype="0" fill="hold" grpId="0" nodeType="withEffect">
                                  <p:stCondLst>
                                    <p:cond delay="0"/>
                                  </p:stCondLst>
                                  <p:childTnLst>
                                    <p:set>
                                      <p:cBhvr>
                                        <p:cTn id="11" dur="1" fill="hold">
                                          <p:stCondLst>
                                            <p:cond delay="0"/>
                                          </p:stCondLst>
                                        </p:cTn>
                                        <p:tgtEl>
                                          <p:spTgt spid="121"/>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animBg="1"/>
      <p:bldP spid="79" grpId="0"/>
      <p:bldP spid="122" grpId="0" animBg="1"/>
      <p:bldP spid="122"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Version Management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16</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5" name="Lightning Bolt 64"/>
          <p:cNvSpPr/>
          <p:nvPr/>
        </p:nvSpPr>
        <p:spPr bwMode="auto">
          <a:xfrm>
            <a:off x="2933942" y="3987059"/>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227208"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64" name="Group 63"/>
          <p:cNvGrpSpPr/>
          <p:nvPr/>
        </p:nvGrpSpPr>
        <p:grpSpPr>
          <a:xfrm>
            <a:off x="1971161" y="5001848"/>
            <a:ext cx="1495953" cy="1092601"/>
            <a:chOff x="1971161" y="5001848"/>
            <a:chExt cx="1495953" cy="1092601"/>
          </a:xfrm>
        </p:grpSpPr>
        <p:sp>
          <p:nvSpPr>
            <p:cNvPr id="96" name="Rounded Rectangle 95"/>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7" name="TextBox 96"/>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79" name="Group 78"/>
          <p:cNvGrpSpPr/>
          <p:nvPr/>
        </p:nvGrpSpPr>
        <p:grpSpPr>
          <a:xfrm>
            <a:off x="5192720" y="4792985"/>
            <a:ext cx="3578275" cy="1374490"/>
            <a:chOff x="5192720" y="4792985"/>
            <a:chExt cx="3578275" cy="1374490"/>
          </a:xfrm>
        </p:grpSpPr>
        <p:sp>
          <p:nvSpPr>
            <p:cNvPr id="103" name="Rectangle 102"/>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6" name="Rectangle 105"/>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7" name="TextBox 106"/>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8" name="TextBox 107"/>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9" name="TextBox 108"/>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0" name="TextBox 109"/>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1" name="Rectangle 110"/>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2" name="TextBox 111"/>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3" name="Rectangle 112"/>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5" name="Rectangle 114"/>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32" name="Rectangle 31"/>
          <p:cNvSpPr/>
          <p:nvPr/>
        </p:nvSpPr>
        <p:spPr bwMode="auto">
          <a:xfrm>
            <a:off x="3465576" y="1895454"/>
            <a:ext cx="228600"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16" name="Rectangle 11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7" name="Rounded Rectangle 11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8" name="TextBox 11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19" name="Rectangle 118"/>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0" name="Rectangle 119"/>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1" name="Rectangle 120"/>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2" name="Rectangle 121"/>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3" name="Rectangle 122"/>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4" name="Rectangle 12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5" name="TextBox 12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3.05556E-6 3.23699E-6 L -0.171 0.20138 " pathEditMode="relative" rAng="0" ptsTypes="AA">
                                      <p:cBhvr>
                                        <p:cTn id="6" dur="2000" fill="hold"/>
                                        <p:tgtEl>
                                          <p:spTgt spid="32"/>
                                        </p:tgtEl>
                                        <p:attrNameLst>
                                          <p:attrName>ppt_x</p:attrName>
                                          <p:attrName>ppt_y</p:attrName>
                                        </p:attrNameLst>
                                      </p:cBhvr>
                                      <p:rCtr x="-86" y="101"/>
                                    </p:animMotion>
                                  </p:childTnLst>
                                </p:cTn>
                              </p:par>
                            </p:childTnLst>
                          </p:cTn>
                        </p:par>
                        <p:par>
                          <p:cTn id="7" fill="hold">
                            <p:stCondLst>
                              <p:cond delay="2000"/>
                            </p:stCondLst>
                            <p:childTnLst>
                              <p:par>
                                <p:cTn id="8" presetID="1" presetClass="exit" presetSubtype="0" fill="hold" grpId="1" nodeType="afterEffect">
                                  <p:stCondLst>
                                    <p:cond delay="0"/>
                                  </p:stCondLst>
                                  <p:childTnLst>
                                    <p:set>
                                      <p:cBhvr>
                                        <p:cTn id="9" dur="1" fill="hold">
                                          <p:stCondLst>
                                            <p:cond delay="0"/>
                                          </p:stCondLst>
                                        </p:cTn>
                                        <p:tgtEl>
                                          <p:spTgt spid="32"/>
                                        </p:tgtEl>
                                        <p:attrNameLst>
                                          <p:attrName>style.visibility</p:attrName>
                                        </p:attrNameLst>
                                      </p:cBhvr>
                                      <p:to>
                                        <p:strVal val="hidden"/>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113">
                                            <p:txEl>
                                              <p:charRg st="4294967295" end="429496729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7">
                                            <p:txEl>
                                              <p:charRg st="4294967295" end="429496729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utoUpdateAnimBg="0"/>
      <p:bldP spid="113" grpId="0" autoUpdateAnimBg="0"/>
      <p:bldP spid="32" grpId="0" animBg="1"/>
      <p:bldP spid="3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Version Management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17</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sp>
        <p:nvSpPr>
          <p:cNvPr id="95" name="TextBox 94"/>
          <p:cNvSpPr txBox="1"/>
          <p:nvPr/>
        </p:nvSpPr>
        <p:spPr>
          <a:xfrm>
            <a:off x="5046669" y="2598003"/>
            <a:ext cx="3659976" cy="1200329"/>
          </a:xfrm>
          <a:prstGeom prst="rect">
            <a:avLst/>
          </a:prstGeom>
          <a:noFill/>
        </p:spPr>
        <p:txBody>
          <a:bodyPr wrap="none" rtlCol="0">
            <a:spAutoFit/>
          </a:bodyPr>
          <a:lstStyle/>
          <a:p>
            <a:r>
              <a:rPr lang="en-US" dirty="0" smtClean="0">
                <a:solidFill>
                  <a:srgbClr val="FF0000"/>
                </a:solidFill>
              </a:rPr>
              <a:t>Can always recover</a:t>
            </a:r>
          </a:p>
          <a:p>
            <a:r>
              <a:rPr lang="en-US" dirty="0" smtClean="0">
                <a:solidFill>
                  <a:srgbClr val="FF0000"/>
                </a:solidFill>
              </a:rPr>
              <a:t>non-spec version from L2</a:t>
            </a:r>
          </a:p>
          <a:p>
            <a:r>
              <a:rPr lang="en-US" dirty="0" smtClean="0">
                <a:solidFill>
                  <a:srgbClr val="FF0000"/>
                </a:solidFill>
              </a:rPr>
              <a:t>(no custom storage)</a:t>
            </a:r>
            <a:endParaRPr lang="en-US" dirty="0">
              <a:solidFill>
                <a:srgbClr val="FF0000"/>
              </a:solidFill>
            </a:endParaRPr>
          </a:p>
        </p:txBody>
      </p:sp>
      <p:grpSp>
        <p:nvGrpSpPr>
          <p:cNvPr id="64" name="Group 63"/>
          <p:cNvGrpSpPr/>
          <p:nvPr/>
        </p:nvGrpSpPr>
        <p:grpSpPr>
          <a:xfrm>
            <a:off x="1971161" y="5001848"/>
            <a:ext cx="1495953" cy="1092601"/>
            <a:chOff x="1971161" y="5001848"/>
            <a:chExt cx="1495953" cy="1092601"/>
          </a:xfrm>
        </p:grpSpPr>
        <p:sp>
          <p:nvSpPr>
            <p:cNvPr id="96" name="Rounded Rectangle 95"/>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7" name="TextBox 96"/>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79" name="Group 78"/>
          <p:cNvGrpSpPr/>
          <p:nvPr/>
        </p:nvGrpSpPr>
        <p:grpSpPr>
          <a:xfrm>
            <a:off x="5192720" y="4792985"/>
            <a:ext cx="3578275" cy="1374490"/>
            <a:chOff x="5192720" y="4792985"/>
            <a:chExt cx="3578275" cy="1374490"/>
          </a:xfrm>
        </p:grpSpPr>
        <p:sp>
          <p:nvSpPr>
            <p:cNvPr id="103" name="Rectangle 102"/>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6" name="Rectangle 105"/>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7" name="TextBox 106"/>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8" name="TextBox 107"/>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9" name="TextBox 108"/>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0" name="TextBox 109"/>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1" name="Rectangle 110"/>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2" name="TextBox 111"/>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3" name="Rectangle 112"/>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5" name="Rectangle 114"/>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6" name="Rectangle 115"/>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7" name="Rounded Rectangle 11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8" name="TextBox 11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19" name="Rectangle 118"/>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0" name="Rectangle 119"/>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1" name="Rectangle 120"/>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2" name="Rectangle 121"/>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3" name="Rectangle 122"/>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4" name="Rectangle 12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5" name="TextBox 12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Rollback</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18</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64" name="Group 63"/>
          <p:cNvGrpSpPr/>
          <p:nvPr/>
        </p:nvGrpSpPr>
        <p:grpSpPr>
          <a:xfrm>
            <a:off x="1971161" y="5001848"/>
            <a:ext cx="1495953" cy="1092601"/>
            <a:chOff x="1971161" y="5001848"/>
            <a:chExt cx="1495953" cy="1092601"/>
          </a:xfrm>
        </p:grpSpPr>
        <p:sp>
          <p:nvSpPr>
            <p:cNvPr id="98" name="Rounded Rectangle 97"/>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9" name="TextBox 98"/>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Freeform 78"/>
          <p:cNvSpPr/>
          <p:nvPr/>
        </p:nvSpPr>
        <p:spPr bwMode="auto">
          <a:xfrm>
            <a:off x="2673324" y="1712889"/>
            <a:ext cx="4625251" cy="3036449"/>
          </a:xfrm>
          <a:custGeom>
            <a:avLst/>
            <a:gdLst>
              <a:gd name="connsiteX0" fmla="*/ 4588626 w 4588626"/>
              <a:gd name="connsiteY0" fmla="*/ 0 h 2637905"/>
              <a:gd name="connsiteX1" fmla="*/ 2261062 w 4588626"/>
              <a:gd name="connsiteY1" fmla="*/ 2394065 h 2637905"/>
              <a:gd name="connsiteX2" fmla="*/ 0 w 4588626"/>
              <a:gd name="connsiteY2" fmla="*/ 1463040 h 2637905"/>
            </a:gdLst>
            <a:ahLst/>
            <a:cxnLst>
              <a:cxn ang="0">
                <a:pos x="connsiteX0" y="connsiteY0"/>
              </a:cxn>
              <a:cxn ang="0">
                <a:pos x="connsiteX1" y="connsiteY1"/>
              </a:cxn>
              <a:cxn ang="0">
                <a:pos x="connsiteX2" y="connsiteY2"/>
              </a:cxn>
            </a:cxnLst>
            <a:rect l="l" t="t" r="r" b="b"/>
            <a:pathLst>
              <a:path w="4588626" h="2637905">
                <a:moveTo>
                  <a:pt x="4588626" y="0"/>
                </a:moveTo>
                <a:cubicBezTo>
                  <a:pt x="3807229" y="1075112"/>
                  <a:pt x="3025833" y="2150225"/>
                  <a:pt x="2261062" y="2394065"/>
                </a:cubicBezTo>
                <a:cubicBezTo>
                  <a:pt x="1496291" y="2637905"/>
                  <a:pt x="748145" y="2050472"/>
                  <a:pt x="0" y="1463040"/>
                </a:cubicBezTo>
              </a:path>
            </a:pathLst>
          </a:custGeom>
          <a:noFill/>
          <a:ln w="38100" cap="flat" cmpd="sng" algn="ctr">
            <a:solidFill>
              <a:schemeClr val="tx2"/>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82" name="Lightning Bolt 81"/>
          <p:cNvSpPr/>
          <p:nvPr/>
        </p:nvSpPr>
        <p:spPr bwMode="auto">
          <a:xfrm>
            <a:off x="2308194" y="3027357"/>
            <a:ext cx="511182" cy="693747"/>
          </a:xfrm>
          <a:prstGeom prst="lightningBol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106" name="Group 105"/>
          <p:cNvGrpSpPr/>
          <p:nvPr/>
        </p:nvGrpSpPr>
        <p:grpSpPr>
          <a:xfrm>
            <a:off x="5192720" y="4792985"/>
            <a:ext cx="3578275" cy="1374490"/>
            <a:chOff x="5192720" y="4792985"/>
            <a:chExt cx="3578275" cy="1374490"/>
          </a:xfrm>
        </p:grpSpPr>
        <p:sp>
          <p:nvSpPr>
            <p:cNvPr id="107" name="Rectangle 106"/>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8" name="Rectangle 107"/>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9" name="Rectangle 108"/>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0" name="Rectangle 109"/>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1" name="TextBox 110"/>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2" name="TextBox 111"/>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13" name="TextBox 112"/>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4" name="TextBox 113"/>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5" name="Rectangle 114"/>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6" name="TextBox 115"/>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7" name="Rectangle 116"/>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8" name="Rectangle 117"/>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9" name="Rectangle 118"/>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0" name="Rectangle 119"/>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1" name="Rounded Rectangle 120"/>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2" name="TextBox 121"/>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3" name="Rectangle 122"/>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4" name="Rectangle 123"/>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5" name="Rectangle 124"/>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6" name="Rectangle 125"/>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7" name="Rectangle 126"/>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8" name="Rectangle 127"/>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9" name="TextBox 128"/>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p:cNvSpPr txBox="1"/>
          <p:nvPr/>
        </p:nvSpPr>
        <p:spPr>
          <a:xfrm>
            <a:off x="3444235" y="3648078"/>
            <a:ext cx="4121641" cy="461665"/>
          </a:xfrm>
          <a:prstGeom prst="rect">
            <a:avLst/>
          </a:prstGeom>
          <a:noFill/>
        </p:spPr>
        <p:txBody>
          <a:bodyPr wrap="none" rtlCol="0">
            <a:spAutoFit/>
          </a:bodyPr>
          <a:lstStyle/>
          <a:p>
            <a:r>
              <a:rPr lang="en-US" dirty="0" smtClean="0">
                <a:solidFill>
                  <a:srgbClr val="FF0000"/>
                </a:solidFill>
              </a:rPr>
              <a:t>Flash-</a:t>
            </a:r>
            <a:r>
              <a:rPr lang="en-US" dirty="0" err="1" smtClean="0">
                <a:solidFill>
                  <a:srgbClr val="FF0000"/>
                </a:solidFill>
              </a:rPr>
              <a:t>inval</a:t>
            </a:r>
            <a:r>
              <a:rPr lang="en-US" dirty="0" smtClean="0">
                <a:solidFill>
                  <a:srgbClr val="FF0000"/>
                </a:solidFill>
              </a:rPr>
              <a:t> spec. dirty blocks</a:t>
            </a:r>
            <a:endParaRPr lang="en-US" dirty="0">
              <a:solidFill>
                <a:srgbClr val="FF0000"/>
              </a:solidFill>
            </a:endParaRPr>
          </a:p>
        </p:txBody>
      </p:sp>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Rollback</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19</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sp>
        <p:nvSpPr>
          <p:cNvPr id="81" name="Freeform 80"/>
          <p:cNvSpPr/>
          <p:nvPr/>
        </p:nvSpPr>
        <p:spPr bwMode="auto">
          <a:xfrm>
            <a:off x="2955471" y="1309007"/>
            <a:ext cx="1289958" cy="470807"/>
          </a:xfrm>
          <a:custGeom>
            <a:avLst/>
            <a:gdLst>
              <a:gd name="connsiteX0" fmla="*/ 1273629 w 1289958"/>
              <a:gd name="connsiteY0" fmla="*/ 470807 h 470807"/>
              <a:gd name="connsiteX1" fmla="*/ 1077686 w 1289958"/>
              <a:gd name="connsiteY1" fmla="*/ 46264 h 470807"/>
              <a:gd name="connsiteX2" fmla="*/ 0 w 1289958"/>
              <a:gd name="connsiteY2" fmla="*/ 193222 h 470807"/>
            </a:gdLst>
            <a:ahLst/>
            <a:cxnLst>
              <a:cxn ang="0">
                <a:pos x="connsiteX0" y="connsiteY0"/>
              </a:cxn>
              <a:cxn ang="0">
                <a:pos x="connsiteX1" y="connsiteY1"/>
              </a:cxn>
              <a:cxn ang="0">
                <a:pos x="connsiteX2" y="connsiteY2"/>
              </a:cxn>
            </a:cxnLst>
            <a:rect l="l" t="t" r="r" b="b"/>
            <a:pathLst>
              <a:path w="1289958" h="470807">
                <a:moveTo>
                  <a:pt x="1273629" y="470807"/>
                </a:moveTo>
                <a:cubicBezTo>
                  <a:pt x="1281793" y="281667"/>
                  <a:pt x="1289958" y="92528"/>
                  <a:pt x="1077686" y="46264"/>
                </a:cubicBezTo>
                <a:cubicBezTo>
                  <a:pt x="865415" y="0"/>
                  <a:pt x="432707" y="96611"/>
                  <a:pt x="0" y="193222"/>
                </a:cubicBezTo>
              </a:path>
            </a:pathLst>
          </a:custGeom>
          <a:noFill/>
          <a:ln w="38100" cap="flat" cmpd="sng" algn="ctr">
            <a:solidFill>
              <a:srgbClr val="002060"/>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a typeface="ＭＳ Ｐゴシック" pitchFamily="-96" charset="-128"/>
            </a:endParaRPr>
          </a:p>
        </p:txBody>
      </p:sp>
      <p:grpSp>
        <p:nvGrpSpPr>
          <p:cNvPr id="99" name="Group 98"/>
          <p:cNvGrpSpPr/>
          <p:nvPr/>
        </p:nvGrpSpPr>
        <p:grpSpPr>
          <a:xfrm>
            <a:off x="1971161" y="5001848"/>
            <a:ext cx="1495953" cy="1092601"/>
            <a:chOff x="1971161" y="5001848"/>
            <a:chExt cx="1495953" cy="1092601"/>
          </a:xfrm>
        </p:grpSpPr>
        <p:sp>
          <p:nvSpPr>
            <p:cNvPr id="100" name="Rounded Rectangle 99"/>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1" name="TextBox 100"/>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79" name="Freeform 78"/>
          <p:cNvSpPr/>
          <p:nvPr/>
        </p:nvSpPr>
        <p:spPr bwMode="auto">
          <a:xfrm>
            <a:off x="2673324" y="1712889"/>
            <a:ext cx="4625251" cy="3036449"/>
          </a:xfrm>
          <a:custGeom>
            <a:avLst/>
            <a:gdLst>
              <a:gd name="connsiteX0" fmla="*/ 4588626 w 4588626"/>
              <a:gd name="connsiteY0" fmla="*/ 0 h 2637905"/>
              <a:gd name="connsiteX1" fmla="*/ 2261062 w 4588626"/>
              <a:gd name="connsiteY1" fmla="*/ 2394065 h 2637905"/>
              <a:gd name="connsiteX2" fmla="*/ 0 w 4588626"/>
              <a:gd name="connsiteY2" fmla="*/ 1463040 h 2637905"/>
            </a:gdLst>
            <a:ahLst/>
            <a:cxnLst>
              <a:cxn ang="0">
                <a:pos x="connsiteX0" y="connsiteY0"/>
              </a:cxn>
              <a:cxn ang="0">
                <a:pos x="connsiteX1" y="connsiteY1"/>
              </a:cxn>
              <a:cxn ang="0">
                <a:pos x="connsiteX2" y="connsiteY2"/>
              </a:cxn>
            </a:cxnLst>
            <a:rect l="l" t="t" r="r" b="b"/>
            <a:pathLst>
              <a:path w="4588626" h="2637905">
                <a:moveTo>
                  <a:pt x="4588626" y="0"/>
                </a:moveTo>
                <a:cubicBezTo>
                  <a:pt x="3807229" y="1075112"/>
                  <a:pt x="3025833" y="2150225"/>
                  <a:pt x="2261062" y="2394065"/>
                </a:cubicBezTo>
                <a:cubicBezTo>
                  <a:pt x="1496291" y="2637905"/>
                  <a:pt x="748145" y="2050472"/>
                  <a:pt x="0" y="1463040"/>
                </a:cubicBezTo>
              </a:path>
            </a:pathLst>
          </a:custGeom>
          <a:noFill/>
          <a:ln w="38100" cap="flat" cmpd="sng" algn="ctr">
            <a:solidFill>
              <a:schemeClr val="tx2"/>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7" name="Lightning Bolt 106"/>
          <p:cNvSpPr/>
          <p:nvPr/>
        </p:nvSpPr>
        <p:spPr bwMode="auto">
          <a:xfrm>
            <a:off x="2308194" y="3027357"/>
            <a:ext cx="511182" cy="693747"/>
          </a:xfrm>
          <a:prstGeom prst="lightningBol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8" name="TextBox 107"/>
          <p:cNvSpPr txBox="1"/>
          <p:nvPr/>
        </p:nvSpPr>
        <p:spPr>
          <a:xfrm>
            <a:off x="4060818" y="982629"/>
            <a:ext cx="2821606" cy="461665"/>
          </a:xfrm>
          <a:prstGeom prst="rect">
            <a:avLst/>
          </a:prstGeom>
          <a:noFill/>
        </p:spPr>
        <p:txBody>
          <a:bodyPr wrap="none" rtlCol="0">
            <a:spAutoFit/>
          </a:bodyPr>
          <a:lstStyle/>
          <a:p>
            <a:r>
              <a:rPr lang="en-US" dirty="0" smtClean="0">
                <a:solidFill>
                  <a:srgbClr val="FF0000"/>
                </a:solidFill>
              </a:rPr>
              <a:t>Restore checkpoint</a:t>
            </a:r>
            <a:endParaRPr lang="en-US" dirty="0">
              <a:solidFill>
                <a:srgbClr val="FF0000"/>
              </a:solidFill>
            </a:endParaRPr>
          </a:p>
        </p:txBody>
      </p:sp>
      <p:grpSp>
        <p:nvGrpSpPr>
          <p:cNvPr id="109" name="Group 108"/>
          <p:cNvGrpSpPr/>
          <p:nvPr/>
        </p:nvGrpSpPr>
        <p:grpSpPr>
          <a:xfrm>
            <a:off x="5192720" y="4792985"/>
            <a:ext cx="3578275" cy="1374490"/>
            <a:chOff x="5192720" y="4792985"/>
            <a:chExt cx="3578275" cy="1374490"/>
          </a:xfrm>
        </p:grpSpPr>
        <p:sp>
          <p:nvSpPr>
            <p:cNvPr id="110" name="Rectangle 109"/>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1" name="Rectangle 110"/>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2" name="Rectangle 111"/>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3" name="Rectangle 112"/>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4" name="TextBox 113"/>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5" name="TextBox 114"/>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16" name="TextBox 115"/>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7" name="TextBox 116"/>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8" name="Rectangle 117"/>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9" name="TextBox 118"/>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20" name="Rectangle 119"/>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1" name="Rectangle 120"/>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2" name="Rectangle 121"/>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3" name="Rectangle 122"/>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4" name="Rounded Rectangle 123"/>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5" name="TextBox 124"/>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6" name="Rectangle 125"/>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7" name="Rectangle 126"/>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28" name="Rectangle 127"/>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9" name="Rectangle 128"/>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0" name="Rectangle 129"/>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31" name="Rectangle 130"/>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2" name="TextBox 131"/>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60" name="TextBox 59"/>
          <p:cNvSpPr txBox="1"/>
          <p:nvPr/>
        </p:nvSpPr>
        <p:spPr>
          <a:xfrm>
            <a:off x="701622" y="4779981"/>
            <a:ext cx="4121641" cy="461665"/>
          </a:xfrm>
          <a:prstGeom prst="rect">
            <a:avLst/>
          </a:prstGeom>
          <a:noFill/>
        </p:spPr>
        <p:txBody>
          <a:bodyPr wrap="none" rtlCol="0">
            <a:spAutoFit/>
          </a:bodyPr>
          <a:lstStyle/>
          <a:p>
            <a:r>
              <a:rPr lang="en-US" dirty="0" smtClean="0">
                <a:solidFill>
                  <a:srgbClr val="FF0000"/>
                </a:solidFill>
              </a:rPr>
              <a:t>Flash-</a:t>
            </a:r>
            <a:r>
              <a:rPr lang="en-US" dirty="0" err="1" smtClean="0">
                <a:solidFill>
                  <a:srgbClr val="FF0000"/>
                </a:solidFill>
              </a:rPr>
              <a:t>inval</a:t>
            </a:r>
            <a:r>
              <a:rPr lang="en-US" dirty="0" smtClean="0">
                <a:solidFill>
                  <a:srgbClr val="FF0000"/>
                </a:solidFill>
              </a:rPr>
              <a:t> spec. dirty blocks</a:t>
            </a:r>
            <a:endParaRPr lang="en-US" dirty="0">
              <a:solidFill>
                <a:srgbClr val="FF0000"/>
              </a:solidFill>
            </a:endParaRPr>
          </a:p>
        </p:txBody>
      </p:sp>
      <p:sp>
        <p:nvSpPr>
          <p:cNvPr id="62" name="Oval 61"/>
          <p:cNvSpPr/>
          <p:nvPr/>
        </p:nvSpPr>
        <p:spPr bwMode="auto">
          <a:xfrm>
            <a:off x="831049" y="4195774"/>
            <a:ext cx="1773936"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3" name="Oval 62"/>
          <p:cNvSpPr/>
          <p:nvPr/>
        </p:nvSpPr>
        <p:spPr bwMode="auto">
          <a:xfrm>
            <a:off x="831048" y="3121399"/>
            <a:ext cx="1769249" cy="51118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4" name="TextBox 63"/>
          <p:cNvSpPr txBox="1"/>
          <p:nvPr/>
        </p:nvSpPr>
        <p:spPr>
          <a:xfrm>
            <a:off x="2527272" y="4487877"/>
            <a:ext cx="2273379" cy="461665"/>
          </a:xfrm>
          <a:prstGeom prst="rect">
            <a:avLst/>
          </a:prstGeom>
          <a:noFill/>
        </p:spPr>
        <p:txBody>
          <a:bodyPr wrap="none" rtlCol="0">
            <a:spAutoFit/>
          </a:bodyPr>
          <a:lstStyle/>
          <a:p>
            <a:r>
              <a:rPr lang="en-US" dirty="0" smtClean="0">
                <a:solidFill>
                  <a:srgbClr val="FF0000"/>
                </a:solidFill>
              </a:rPr>
              <a:t>Flash-clear bits</a:t>
            </a:r>
            <a:endParaRPr lang="en-US" dirty="0">
              <a:solidFill>
                <a:srgbClr val="FF0000"/>
              </a:solidFill>
            </a:endParaRPr>
          </a:p>
        </p:txBody>
      </p:sp>
      <p:sp>
        <p:nvSpPr>
          <p:cNvPr id="65" name="Oval 64"/>
          <p:cNvSpPr/>
          <p:nvPr/>
        </p:nvSpPr>
        <p:spPr bwMode="auto">
          <a:xfrm>
            <a:off x="2016090" y="3063870"/>
            <a:ext cx="657234" cy="1643085"/>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83" name="TextBox 82"/>
          <p:cNvSpPr txBox="1"/>
          <p:nvPr/>
        </p:nvSpPr>
        <p:spPr>
          <a:xfrm>
            <a:off x="3440097" y="3661082"/>
            <a:ext cx="2273379" cy="461665"/>
          </a:xfrm>
          <a:prstGeom prst="rect">
            <a:avLst/>
          </a:prstGeom>
          <a:noFill/>
        </p:spPr>
        <p:txBody>
          <a:bodyPr wrap="none" rtlCol="0">
            <a:spAutoFit/>
          </a:bodyPr>
          <a:lstStyle/>
          <a:p>
            <a:r>
              <a:rPr lang="en-US" dirty="0" smtClean="0">
                <a:solidFill>
                  <a:srgbClr val="FF0000"/>
                </a:solidFill>
              </a:rPr>
              <a:t>Flash-clear bits</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2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0"/>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84">
                                            <p:txEl>
                                              <p:pRg st="0" end="0"/>
                                            </p:txEl>
                                          </p:spTgt>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60">
                                            <p:txEl>
                                              <p:pRg st="0" end="0"/>
                                            </p:txEl>
                                          </p:spTgt>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63"/>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6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4">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3">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71">
                                            <p:txEl>
                                              <p:charRg st="4294967295" end="4294967295"/>
                                            </p:txEl>
                                          </p:spTgt>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68">
                                            <p:txEl>
                                              <p:charRg st="4294967295" end="4294967295"/>
                                            </p:txEl>
                                          </p:spTgt>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67">
                                            <p:txEl>
                                              <p:charRg st="4294967295" end="4294967295"/>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65"/>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64">
                                            <p:txEl>
                                              <p:pRg st="0" end="0"/>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83">
                                            <p:txEl>
                                              <p:pRg st="0" end="0"/>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uild="allAtOnce"/>
      <p:bldP spid="84" grpId="1" build="allAtOnce"/>
      <p:bldP spid="67" grpId="0" autoUpdateAnimBg="0"/>
      <p:bldP spid="68" grpId="0" autoUpdateAnimBg="0"/>
      <p:bldP spid="71" grpId="0" autoUpdateAnimBg="0"/>
      <p:bldP spid="81" grpId="0" animBg="1"/>
      <p:bldP spid="108" grpId="0" build="allAtOnce"/>
      <p:bldP spid="120" grpId="0" animBg="1"/>
      <p:bldP spid="121" grpId="0" animBg="1"/>
      <p:bldP spid="60" grpId="0" build="allAtOnce"/>
      <p:bldP spid="60" grpId="1" build="allAtOnce"/>
      <p:bldP spid="62" grpId="0" animBg="1"/>
      <p:bldP spid="62" grpId="1" animBg="1"/>
      <p:bldP spid="63" grpId="0" animBg="1"/>
      <p:bldP spid="63" grpId="1" animBg="1"/>
      <p:bldP spid="64" grpId="0" build="allAtOnce"/>
      <p:bldP spid="64" grpId="1" build="allAtOnce"/>
      <p:bldP spid="65" grpId="0" animBg="1"/>
      <p:bldP spid="65" grpId="1" animBg="1"/>
      <p:bldP spid="83" grpId="0" build="allAtOnce"/>
      <p:bldP spid="83" grpI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This work licensed under the Creative Commons </a:t>
            </a:r>
            <a:br>
              <a:rPr lang="en-US" sz="2000" dirty="0" smtClean="0"/>
            </a:br>
            <a:r>
              <a:rPr lang="en-US" sz="2400" b="1" dirty="0" smtClean="0"/>
              <a:t>Attribution-Share Alike 3.0 United States</a:t>
            </a:r>
            <a:r>
              <a:rPr lang="en-US" sz="2400" dirty="0" smtClean="0"/>
              <a:t>License</a:t>
            </a:r>
            <a:endParaRPr lang="en-US" sz="2400" dirty="0"/>
          </a:p>
        </p:txBody>
      </p:sp>
      <p:sp>
        <p:nvSpPr>
          <p:cNvPr id="3" name="Content Placeholder 2"/>
          <p:cNvSpPr>
            <a:spLocks noGrp="1"/>
          </p:cNvSpPr>
          <p:nvPr>
            <p:ph idx="1"/>
          </p:nvPr>
        </p:nvSpPr>
        <p:spPr/>
        <p:txBody>
          <a:bodyPr/>
          <a:lstStyle/>
          <a:p>
            <a:r>
              <a:rPr lang="en-US" sz="2000" b="1" dirty="0" smtClean="0"/>
              <a:t>You are free:</a:t>
            </a:r>
          </a:p>
          <a:p>
            <a:pPr lvl="1"/>
            <a:r>
              <a:rPr lang="en-US" sz="1600" dirty="0" smtClean="0"/>
              <a:t>to </a:t>
            </a:r>
            <a:r>
              <a:rPr lang="en-US" sz="1600" b="1" dirty="0" smtClean="0"/>
              <a:t>Share</a:t>
            </a:r>
            <a:r>
              <a:rPr lang="en-US" sz="1600" dirty="0" smtClean="0"/>
              <a:t> — to copy, distribute, display, and perform the work</a:t>
            </a:r>
          </a:p>
          <a:p>
            <a:pPr lvl="1"/>
            <a:r>
              <a:rPr lang="en-US" sz="1600" dirty="0" smtClean="0"/>
              <a:t>to </a:t>
            </a:r>
            <a:r>
              <a:rPr lang="en-US" sz="1600" b="1" dirty="0" smtClean="0"/>
              <a:t>Remix </a:t>
            </a:r>
            <a:r>
              <a:rPr lang="en-US" sz="1600" dirty="0" smtClean="0"/>
              <a:t>— to make derivative works</a:t>
            </a:r>
          </a:p>
          <a:p>
            <a:r>
              <a:rPr lang="en-US" sz="2000" b="1" dirty="0" smtClean="0"/>
              <a:t>Under the following conditions:</a:t>
            </a:r>
          </a:p>
          <a:p>
            <a:pPr lvl="1"/>
            <a:r>
              <a:rPr lang="en-US" sz="1600" b="1" dirty="0" smtClean="0"/>
              <a:t>Attribution</a:t>
            </a:r>
            <a:r>
              <a:rPr lang="en-US" sz="1600" dirty="0" smtClean="0"/>
              <a:t>. You must attribute the work in the manner specified by the author or licensor (but not in any way that suggests that they endorse you or your use of the work).</a:t>
            </a:r>
          </a:p>
          <a:p>
            <a:pPr lvl="1"/>
            <a:r>
              <a:rPr lang="en-US" sz="1600" b="1" dirty="0" smtClean="0"/>
              <a:t>Share Alike</a:t>
            </a:r>
            <a:r>
              <a:rPr lang="en-US" sz="1600" dirty="0" smtClean="0"/>
              <a:t>. If you alter, transform, or build upon this work, you may distribute the resulting work only under the same, similar or a compatible license.</a:t>
            </a:r>
          </a:p>
          <a:p>
            <a:pPr lvl="1"/>
            <a:endParaRPr lang="en-US" sz="1600" dirty="0" smtClean="0"/>
          </a:p>
          <a:p>
            <a:r>
              <a:rPr lang="en-US" sz="2000" dirty="0" smtClean="0"/>
              <a:t>For any reuse or distribution, you must make clear to others the license terms of this work. The best way to do this is with a link to:</a:t>
            </a:r>
          </a:p>
          <a:p>
            <a:pPr algn="ctr">
              <a:buNone/>
            </a:pPr>
            <a:r>
              <a:rPr lang="en-US" sz="2000" b="1" dirty="0" smtClean="0">
                <a:hlinkClick r:id="rId3"/>
              </a:rPr>
              <a:t>http://creativecommons.org/licenses/by-sa/3.0/us/</a:t>
            </a:r>
            <a:endParaRPr lang="en-US" sz="2000" dirty="0" smtClean="0"/>
          </a:p>
          <a:p>
            <a:r>
              <a:rPr lang="en-US" sz="2000" dirty="0" smtClean="0"/>
              <a:t>Any of the above conditions can be waived if you get permission from the copyright holder.</a:t>
            </a:r>
          </a:p>
          <a:p>
            <a:r>
              <a:rPr lang="en-US" sz="2000" dirty="0" smtClean="0"/>
              <a:t>Apart from the remix rights granted under this license, nothing in this license impairs or restricts the author's moral rights.</a:t>
            </a:r>
            <a:endParaRPr lang="en-US" sz="2000" dirty="0"/>
          </a:p>
        </p:txBody>
      </p:sp>
      <p:pic>
        <p:nvPicPr>
          <p:cNvPr id="6" name="Picture 5" descr="88x31.png"/>
          <p:cNvPicPr>
            <a:picLocks noChangeAspect="1"/>
          </p:cNvPicPr>
          <p:nvPr/>
        </p:nvPicPr>
        <p:blipFill>
          <a:blip r:embed="rId4"/>
          <a:stretch>
            <a:fillRect/>
          </a:stretch>
        </p:blipFill>
        <p:spPr>
          <a:xfrm>
            <a:off x="7772400" y="152400"/>
            <a:ext cx="1117460" cy="393651"/>
          </a:xfrm>
          <a:prstGeom prst="rect">
            <a:avLst/>
          </a:prstGeom>
        </p:spPr>
      </p:pic>
      <p:pic>
        <p:nvPicPr>
          <p:cNvPr id="7" name="Picture 6" descr="somerights20.png"/>
          <p:cNvPicPr>
            <a:picLocks noChangeAspect="1"/>
          </p:cNvPicPr>
          <p:nvPr/>
        </p:nvPicPr>
        <p:blipFill>
          <a:blip r:embed="rId5"/>
          <a:stretch>
            <a:fillRect/>
          </a:stretch>
        </p:blipFill>
        <p:spPr>
          <a:xfrm>
            <a:off x="254000" y="152400"/>
            <a:ext cx="1117600" cy="393700"/>
          </a:xfrm>
          <a:prstGeom prst="rect">
            <a:avLst/>
          </a:prstGeom>
        </p:spPr>
      </p:pic>
      <p:sp>
        <p:nvSpPr>
          <p:cNvPr id="9" name="Slide Number Placeholder 8"/>
          <p:cNvSpPr>
            <a:spLocks noGrp="1"/>
          </p:cNvSpPr>
          <p:nvPr>
            <p:ph type="sldNum" sz="quarter" idx="11"/>
          </p:nvPr>
        </p:nvSpPr>
        <p:spPr/>
        <p:txBody>
          <a:bodyPr/>
          <a:lstStyle/>
          <a:p>
            <a:pPr>
              <a:defRPr/>
            </a:pPr>
            <a:r>
              <a:rPr lang="en-US" smtClean="0"/>
              <a:t>[ </a:t>
            </a:r>
            <a:fld id="{ECF9B264-CAD2-4A12-81C4-D4F6366BDA49}" type="slidenum">
              <a:rPr lang="en-US" smtClean="0"/>
              <a:pPr>
                <a:defRPr/>
              </a:pPr>
              <a:t>2</a:t>
            </a:fld>
            <a:r>
              <a:rPr lang="en-US" smtClean="0"/>
              <a:t> ]</a:t>
            </a:r>
            <a:endParaRPr lang="en-US">
              <a:solidFill>
                <a:schemeClr val="tx1"/>
              </a:solidFill>
            </a:endParaRPr>
          </a:p>
        </p:txBody>
      </p:sp>
      <p:sp>
        <p:nvSpPr>
          <p:cNvPr id="10" name="Footer Placeholder 9"/>
          <p:cNvSpPr>
            <a:spLocks noGrp="1"/>
          </p:cNvSpPr>
          <p:nvPr>
            <p:ph type="ftr" sz="quarter" idx="10"/>
          </p:nvPr>
        </p:nvSpPr>
        <p:spPr/>
        <p:txBody>
          <a:bodyPr/>
          <a:lstStyle/>
          <a:p>
            <a:pPr>
              <a:defRPr/>
            </a:pPr>
            <a:r>
              <a:rPr lang="en-US" smtClean="0"/>
              <a:t>InvisiFence - Blundell - ISCA 2009</a:t>
            </a: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Rollback</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20</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83" name="Rectangle 82"/>
          <p:cNvSpPr/>
          <p:nvPr/>
        </p:nvSpPr>
        <p:spPr bwMode="auto">
          <a:xfrm>
            <a:off x="1797012" y="1895454"/>
            <a:ext cx="228600"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grpSp>
        <p:nvGrpSpPr>
          <p:cNvPr id="64" name="Group 63"/>
          <p:cNvGrpSpPr/>
          <p:nvPr/>
        </p:nvGrpSpPr>
        <p:grpSpPr>
          <a:xfrm>
            <a:off x="1971161" y="5001848"/>
            <a:ext cx="1495953" cy="1092601"/>
            <a:chOff x="1971161" y="5001848"/>
            <a:chExt cx="1495953" cy="1092601"/>
          </a:xfrm>
        </p:grpSpPr>
        <p:sp>
          <p:nvSpPr>
            <p:cNvPr id="102" name="Rounded Rectangle 101"/>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3" name="TextBox 102"/>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109" name="Freeform 108"/>
          <p:cNvSpPr/>
          <p:nvPr/>
        </p:nvSpPr>
        <p:spPr bwMode="auto">
          <a:xfrm>
            <a:off x="2673324" y="1712889"/>
            <a:ext cx="4625251" cy="3036449"/>
          </a:xfrm>
          <a:custGeom>
            <a:avLst/>
            <a:gdLst>
              <a:gd name="connsiteX0" fmla="*/ 4588626 w 4588626"/>
              <a:gd name="connsiteY0" fmla="*/ 0 h 2637905"/>
              <a:gd name="connsiteX1" fmla="*/ 2261062 w 4588626"/>
              <a:gd name="connsiteY1" fmla="*/ 2394065 h 2637905"/>
              <a:gd name="connsiteX2" fmla="*/ 0 w 4588626"/>
              <a:gd name="connsiteY2" fmla="*/ 1463040 h 2637905"/>
            </a:gdLst>
            <a:ahLst/>
            <a:cxnLst>
              <a:cxn ang="0">
                <a:pos x="connsiteX0" y="connsiteY0"/>
              </a:cxn>
              <a:cxn ang="0">
                <a:pos x="connsiteX1" y="connsiteY1"/>
              </a:cxn>
              <a:cxn ang="0">
                <a:pos x="connsiteX2" y="connsiteY2"/>
              </a:cxn>
            </a:cxnLst>
            <a:rect l="l" t="t" r="r" b="b"/>
            <a:pathLst>
              <a:path w="4588626" h="2637905">
                <a:moveTo>
                  <a:pt x="4588626" y="0"/>
                </a:moveTo>
                <a:cubicBezTo>
                  <a:pt x="3807229" y="1075112"/>
                  <a:pt x="3025833" y="2150225"/>
                  <a:pt x="2261062" y="2394065"/>
                </a:cubicBezTo>
                <a:cubicBezTo>
                  <a:pt x="1496291" y="2637905"/>
                  <a:pt x="748145" y="2050472"/>
                  <a:pt x="0" y="1463040"/>
                </a:cubicBezTo>
              </a:path>
            </a:pathLst>
          </a:custGeom>
          <a:noFill/>
          <a:ln w="38100" cap="flat" cmpd="sng" algn="ctr">
            <a:solidFill>
              <a:schemeClr val="tx2"/>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0" name="Lightning Bolt 109"/>
          <p:cNvSpPr/>
          <p:nvPr/>
        </p:nvSpPr>
        <p:spPr bwMode="auto">
          <a:xfrm>
            <a:off x="2308194" y="3027357"/>
            <a:ext cx="511182" cy="693747"/>
          </a:xfrm>
          <a:prstGeom prst="lightningBol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79" name="Group 78"/>
          <p:cNvGrpSpPr/>
          <p:nvPr/>
        </p:nvGrpSpPr>
        <p:grpSpPr>
          <a:xfrm>
            <a:off x="5192720" y="4792985"/>
            <a:ext cx="3578275" cy="1374490"/>
            <a:chOff x="5192720" y="4792985"/>
            <a:chExt cx="3578275" cy="1374490"/>
          </a:xfrm>
        </p:grpSpPr>
        <p:sp>
          <p:nvSpPr>
            <p:cNvPr id="82" name="Rectangle 8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5" name="Rectangle 114"/>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6" name="Rectangle 115"/>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7" name="Rectangle 116"/>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8" name="TextBox 117"/>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9" name="TextBox 118"/>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20" name="TextBox 119"/>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21" name="TextBox 120"/>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22" name="Rectangle 121"/>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3" name="TextBox 122"/>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24" name="Rectangle 123"/>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5" name="Rectangle 124"/>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6" name="Rectangle 12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7" name="Rounded Rectangle 12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8" name="TextBox 12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9" name="Rectangle 128"/>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0" name="Rectangle 129"/>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1" name="Rectangle 130"/>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2" name="Rectangle 131"/>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3" name="Rectangle 132"/>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34" name="Rectangle 13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5" name="TextBox 13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56" name="TextBox 55"/>
          <p:cNvSpPr txBox="1"/>
          <p:nvPr/>
        </p:nvSpPr>
        <p:spPr>
          <a:xfrm>
            <a:off x="4754565" y="1027944"/>
            <a:ext cx="2754280" cy="461665"/>
          </a:xfrm>
          <a:prstGeom prst="rect">
            <a:avLst/>
          </a:prstGeom>
          <a:noFill/>
        </p:spPr>
        <p:txBody>
          <a:bodyPr wrap="none" rtlCol="0">
            <a:spAutoFit/>
          </a:bodyPr>
          <a:lstStyle/>
          <a:p>
            <a:r>
              <a:rPr lang="en-US" dirty="0" smtClean="0">
                <a:solidFill>
                  <a:srgbClr val="FF0000"/>
                </a:solidFill>
              </a:rPr>
              <a:t>Begin re-execution</a:t>
            </a:r>
          </a:p>
        </p:txBody>
      </p:sp>
      <p:sp>
        <p:nvSpPr>
          <p:cNvPr id="57" name="TextBox 56"/>
          <p:cNvSpPr txBox="1"/>
          <p:nvPr/>
        </p:nvSpPr>
        <p:spPr>
          <a:xfrm>
            <a:off x="6539471" y="2378925"/>
            <a:ext cx="2185214" cy="830997"/>
          </a:xfrm>
          <a:prstGeom prst="rect">
            <a:avLst/>
          </a:prstGeom>
          <a:noFill/>
        </p:spPr>
        <p:txBody>
          <a:bodyPr wrap="none" rtlCol="0">
            <a:spAutoFit/>
          </a:bodyPr>
          <a:lstStyle/>
          <a:p>
            <a:r>
              <a:rPr lang="en-US" dirty="0" smtClean="0">
                <a:solidFill>
                  <a:srgbClr val="FF0000"/>
                </a:solidFill>
              </a:rPr>
              <a:t>Rollback:</a:t>
            </a:r>
          </a:p>
          <a:p>
            <a:r>
              <a:rPr lang="en-US" b="1" dirty="0" smtClean="0">
                <a:solidFill>
                  <a:srgbClr val="FF0000"/>
                </a:solidFill>
              </a:rPr>
              <a:t>Fast &amp; simple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5.55556E-7 -1.21387E-6 C 0.11111 -0.05202 0.22222 -0.10382 0.30503 -0.1963 C 0.38784 -0.28879 0.44218 -0.42197 0.49652 -0.55514 " pathEditMode="relative" ptsTypes="aaA">
                                      <p:cBhvr>
                                        <p:cTn id="10" dur="2000" fill="hold"/>
                                        <p:tgtEl>
                                          <p:spTgt spid="125"/>
                                        </p:tgtEl>
                                        <p:attrNameLst>
                                          <p:attrName>ppt_x</p:attrName>
                                          <p:attrName>ppt_y</p:attrName>
                                        </p:attrNameLst>
                                      </p:cBhvr>
                                    </p:animMotion>
                                  </p:childTnLst>
                                </p:cTn>
                              </p:par>
                            </p:childTnLst>
                          </p:cTn>
                        </p:par>
                        <p:par>
                          <p:cTn id="11" fill="hold">
                            <p:stCondLst>
                              <p:cond delay="2000"/>
                            </p:stCondLst>
                            <p:childTnLst>
                              <p:par>
                                <p:cTn id="12" presetID="1" presetClass="exit" presetSubtype="0" fill="hold" grpId="1" nodeType="afterEffect">
                                  <p:stCondLst>
                                    <p:cond delay="0"/>
                                  </p:stCondLst>
                                  <p:childTnLst>
                                    <p:set>
                                      <p:cBhvr>
                                        <p:cTn id="13" dur="1" fill="hold">
                                          <p:stCondLst>
                                            <p:cond delay="0"/>
                                          </p:stCondLst>
                                        </p:cTn>
                                        <p:tgtEl>
                                          <p:spTgt spid="125"/>
                                        </p:tgtEl>
                                        <p:attrNameLst>
                                          <p:attrName>style.visibility</p:attrName>
                                        </p:attrNameLst>
                                      </p:cBhvr>
                                      <p:to>
                                        <p:strVal val="hidden"/>
                                      </p:to>
                                    </p:set>
                                  </p:childTnLst>
                                </p:cTn>
                              </p:par>
                              <p:par>
                                <p:cTn id="14" presetID="1" presetClass="exit" presetSubtype="0" fill="hold" nodeType="withEffect">
                                  <p:stCondLst>
                                    <p:cond delay="0"/>
                                  </p:stCondLst>
                                  <p:childTnLst>
                                    <p:set>
                                      <p:cBhvr>
                                        <p:cTn id="15" dur="1" fill="hold">
                                          <p:stCondLst>
                                            <p:cond delay="0"/>
                                          </p:stCondLst>
                                        </p:cTn>
                                        <p:tgtEl>
                                          <p:spTgt spid="109"/>
                                        </p:tgtEl>
                                        <p:attrNameLst>
                                          <p:attrName>style.visibility</p:attrName>
                                        </p:attrNameLst>
                                      </p:cBhvr>
                                      <p:to>
                                        <p:strVal val="hidden"/>
                                      </p:to>
                                    </p:set>
                                  </p:childTnLst>
                                </p:cTn>
                              </p:par>
                              <p:par>
                                <p:cTn id="16" presetID="1" presetClass="exit" presetSubtype="0" fill="hold" nodeType="withEffect">
                                  <p:stCondLst>
                                    <p:cond delay="0"/>
                                  </p:stCondLst>
                                  <p:childTnLst>
                                    <p:set>
                                      <p:cBhvr>
                                        <p:cTn id="17" dur="1" fill="hold">
                                          <p:stCondLst>
                                            <p:cond delay="0"/>
                                          </p:stCondLst>
                                        </p:cTn>
                                        <p:tgtEl>
                                          <p:spTgt spid="11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7">
                                            <p:txEl>
                                              <p:pRg st="0" end="0"/>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5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 grpId="0" animBg="1"/>
      <p:bldP spid="125" grpId="1" animBg="1"/>
      <p:bldP spid="56" grpId="0" build="allAtOnce"/>
      <p:bldP spid="57"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When to Commit?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21</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5" name="Lightning Bolt 64"/>
          <p:cNvSpPr/>
          <p:nvPr/>
        </p:nvSpPr>
        <p:spPr bwMode="auto">
          <a:xfrm>
            <a:off x="2933942" y="3987059"/>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103" name="Group 102"/>
          <p:cNvGrpSpPr/>
          <p:nvPr/>
        </p:nvGrpSpPr>
        <p:grpSpPr>
          <a:xfrm>
            <a:off x="1971161" y="5001848"/>
            <a:ext cx="1495953" cy="1092601"/>
            <a:chOff x="1971161" y="5001848"/>
            <a:chExt cx="1495953" cy="1092601"/>
          </a:xfrm>
        </p:grpSpPr>
        <p:sp>
          <p:nvSpPr>
            <p:cNvPr id="104" name="Rounded Rectangle 103"/>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5" name="TextBox 104"/>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79" name="Group 78"/>
          <p:cNvGrpSpPr/>
          <p:nvPr/>
        </p:nvGrpSpPr>
        <p:grpSpPr>
          <a:xfrm>
            <a:off x="5192720" y="4792985"/>
            <a:ext cx="3578275" cy="1374490"/>
            <a:chOff x="5192720" y="4792985"/>
            <a:chExt cx="3578275" cy="1374490"/>
          </a:xfrm>
        </p:grpSpPr>
        <p:sp>
          <p:nvSpPr>
            <p:cNvPr id="106" name="Rectangle 105"/>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2" name="Rectangle 111"/>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3" name="Rectangle 112"/>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14" name="Rectangle 113"/>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5" name="TextBox 114"/>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6" name="TextBox 115"/>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17" name="TextBox 116"/>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8" name="TextBox 117"/>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9" name="Rectangle 118"/>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0" name="TextBox 119"/>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21" name="Rectangle 120"/>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2" name="Rectangle 121"/>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3" name="Rectangle 122"/>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24" name="Rectangle 123"/>
          <p:cNvSpPr/>
          <p:nvPr/>
        </p:nvSpPr>
        <p:spPr bwMode="auto">
          <a:xfrm>
            <a:off x="1183775" y="3620119"/>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5" name="Rectangle 124"/>
          <p:cNvSpPr/>
          <p:nvPr/>
        </p:nvSpPr>
        <p:spPr bwMode="auto">
          <a:xfrm>
            <a:off x="6872319" y="1895454"/>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6" name="Rectangle 12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7" name="Rounded Rectangle 12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8" name="TextBox 12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9" name="Rectangle 128"/>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0" name="Rectangle 129"/>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1" name="Rectangle 130"/>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2" name="Rectangle 131"/>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133" name="Rectangle 132"/>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34" name="Rectangle 13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35" name="TextBox 13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59" name="TextBox 58"/>
          <p:cNvSpPr txBox="1"/>
          <p:nvPr/>
        </p:nvSpPr>
        <p:spPr>
          <a:xfrm>
            <a:off x="4535487" y="918405"/>
            <a:ext cx="2940228" cy="830997"/>
          </a:xfrm>
          <a:prstGeom prst="rect">
            <a:avLst/>
          </a:prstGeom>
          <a:noFill/>
        </p:spPr>
        <p:txBody>
          <a:bodyPr wrap="none" rtlCol="0">
            <a:spAutoFit/>
          </a:bodyPr>
          <a:lstStyle/>
          <a:p>
            <a:r>
              <a:rPr lang="en-US" dirty="0" smtClean="0">
                <a:solidFill>
                  <a:srgbClr val="FF0000"/>
                </a:solidFill>
              </a:rPr>
              <a:t>Back to speculation:</a:t>
            </a:r>
          </a:p>
          <a:p>
            <a:r>
              <a:rPr lang="en-US" dirty="0" smtClean="0">
                <a:solidFill>
                  <a:srgbClr val="FF0000"/>
                </a:solidFill>
              </a:rPr>
              <a:t>Store returns</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5"/>
                                        </p:tgtEl>
                                        <p:attrNameLst>
                                          <p:attrName>style.visibility</p:attrName>
                                        </p:attrNameLst>
                                      </p:cBhvr>
                                      <p:to>
                                        <p:strVal val="visible"/>
                                      </p:to>
                                    </p:set>
                                  </p:childTnLst>
                                </p:cTn>
                              </p:par>
                            </p:childTnLst>
                          </p:cTn>
                        </p:par>
                        <p:par>
                          <p:cTn id="15" fill="hold">
                            <p:stCondLst>
                              <p:cond delay="0"/>
                            </p:stCondLst>
                            <p:childTnLst>
                              <p:par>
                                <p:cTn id="16" presetID="0" presetClass="path" presetSubtype="0" accel="50000" decel="50000" fill="hold" grpId="1" nodeType="afterEffect">
                                  <p:stCondLst>
                                    <p:cond delay="0"/>
                                  </p:stCondLst>
                                  <p:childTnLst>
                                    <p:animMotion origin="layout" path="M 0 0 C -0.04566 0.13018 -0.09114 0.26058 -0.19166 0.30243 C -0.29218 0.34428 -0.44791 0.29734 -0.60347 0.25041 " pathEditMode="relative" ptsTypes="aaA">
                                      <p:cBhvr>
                                        <p:cTn id="17" dur="2000" fill="hold"/>
                                        <p:tgtEl>
                                          <p:spTgt spid="125"/>
                                        </p:tgtEl>
                                        <p:attrNameLst>
                                          <p:attrName>ppt_x</p:attrName>
                                          <p:attrName>ppt_y</p:attrName>
                                        </p:attrNameLst>
                                      </p:cBhvr>
                                    </p:animMotion>
                                  </p:childTnLst>
                                </p:cTn>
                              </p:par>
                            </p:childTnLst>
                          </p:cTn>
                        </p:par>
                        <p:par>
                          <p:cTn id="18" fill="hold">
                            <p:stCondLst>
                              <p:cond delay="2000"/>
                            </p:stCondLst>
                            <p:childTnLst>
                              <p:par>
                                <p:cTn id="19" presetID="1" presetClass="exit" presetSubtype="0" fill="hold" grpId="2" nodeType="afterEffect">
                                  <p:stCondLst>
                                    <p:cond delay="0"/>
                                  </p:stCondLst>
                                  <p:childTnLst>
                                    <p:set>
                                      <p:cBhvr>
                                        <p:cTn id="20" dur="1" fill="hold">
                                          <p:stCondLst>
                                            <p:cond delay="0"/>
                                          </p:stCondLst>
                                        </p:cTn>
                                        <p:tgtEl>
                                          <p:spTgt spid="125"/>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nodePh="1">
                                  <p:stCondLst>
                                    <p:cond delay="0"/>
                                  </p:stCondLst>
                                  <p:endCondLst>
                                    <p:cond evt="begin" delay="0">
                                      <p:tn val="25"/>
                                    </p:cond>
                                  </p:endCondLst>
                                  <p:childTnLst>
                                    <p:set>
                                      <p:cBhvr>
                                        <p:cTn id="26" dur="1" fill="hold">
                                          <p:stCondLst>
                                            <p:cond delay="0"/>
                                          </p:stCondLst>
                                        </p:cTn>
                                        <p:tgtEl>
                                          <p:spTgt spid="69">
                                            <p:txEl>
                                              <p:charRg st="4294967295" end="429496729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utoUpdateAnimBg="0"/>
      <p:bldP spid="124" grpId="0" animBg="1"/>
      <p:bldP spid="125" grpId="0" animBg="1"/>
      <p:bldP spid="125" grpId="1" animBg="1"/>
      <p:bldP spid="125" grpId="2" animBg="1"/>
      <p:bldP spid="59" grpId="0" uiExpand="1"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When to Commit?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22</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52" name="Rounded Rectangle 51"/>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58" name="TextBox 5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65" name="Lightning Bolt 64"/>
          <p:cNvSpPr/>
          <p:nvPr/>
        </p:nvSpPr>
        <p:spPr bwMode="auto">
          <a:xfrm>
            <a:off x="2933942" y="3987059"/>
            <a:ext cx="182880" cy="182880"/>
          </a:xfrm>
          <a:prstGeom prst="lightningBol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5" name="Rectangle 84"/>
          <p:cNvSpPr/>
          <p:nvPr/>
        </p:nvSpPr>
        <p:spPr bwMode="auto">
          <a:xfrm>
            <a:off x="316285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86" name="Rectangle 85"/>
          <p:cNvSpPr/>
          <p:nvPr/>
        </p:nvSpPr>
        <p:spPr bwMode="auto">
          <a:xfrm>
            <a:off x="3399930"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87" name="Rectangle 86"/>
          <p:cNvSpPr/>
          <p:nvPr/>
        </p:nvSpPr>
        <p:spPr bwMode="auto">
          <a:xfrm>
            <a:off x="3636097"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88" name="Rectangle 87"/>
          <p:cNvSpPr/>
          <p:nvPr/>
        </p:nvSpPr>
        <p:spPr bwMode="auto">
          <a:xfrm>
            <a:off x="3859376" y="3264070"/>
            <a:ext cx="228600" cy="228600"/>
          </a:xfrm>
          <a:prstGeom prst="rect">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98" name="Group 97"/>
          <p:cNvGrpSpPr/>
          <p:nvPr/>
        </p:nvGrpSpPr>
        <p:grpSpPr>
          <a:xfrm>
            <a:off x="1971161" y="5001848"/>
            <a:ext cx="1495953" cy="1092601"/>
            <a:chOff x="1971161" y="5001848"/>
            <a:chExt cx="1495953" cy="1092601"/>
          </a:xfrm>
        </p:grpSpPr>
        <p:sp>
          <p:nvSpPr>
            <p:cNvPr id="99" name="Rounded Rectangle 98"/>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0" name="TextBox 99"/>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105" name="Group 104"/>
          <p:cNvGrpSpPr/>
          <p:nvPr/>
        </p:nvGrpSpPr>
        <p:grpSpPr>
          <a:xfrm>
            <a:off x="5192720" y="4792985"/>
            <a:ext cx="3578275" cy="1374490"/>
            <a:chOff x="5192720" y="4792985"/>
            <a:chExt cx="3578275" cy="1374490"/>
          </a:xfrm>
        </p:grpSpPr>
        <p:sp>
          <p:nvSpPr>
            <p:cNvPr id="106" name="Rectangle 105"/>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7" name="Rectangle 106"/>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8" name="Rectangle 107"/>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9" name="Rectangle 108"/>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0" name="TextBox 109"/>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11" name="TextBox 110"/>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12" name="TextBox 111"/>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3" name="TextBox 112"/>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4" name="Rectangle 113"/>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5" name="TextBox 114"/>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6" name="Rectangle 115"/>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7" name="Rectangle 116"/>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8" name="Rectangle 117"/>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9" name="Rectangle 118"/>
          <p:cNvSpPr/>
          <p:nvPr/>
        </p:nvSpPr>
        <p:spPr bwMode="auto">
          <a:xfrm>
            <a:off x="1183775" y="3620119"/>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94" name="Rectangle 93"/>
          <p:cNvSpPr/>
          <p:nvPr/>
        </p:nvSpPr>
        <p:spPr bwMode="auto">
          <a:xfrm>
            <a:off x="3636097" y="3264070"/>
            <a:ext cx="228600"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S</a:t>
            </a:r>
          </a:p>
        </p:txBody>
      </p:sp>
      <p:sp>
        <p:nvSpPr>
          <p:cNvPr id="120" name="Rectangle 119"/>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22" name="Rectangle 121"/>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23" name="TextBox 122"/>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124" name="Rectangle 123"/>
          <p:cNvSpPr/>
          <p:nvPr/>
        </p:nvSpPr>
        <p:spPr bwMode="auto">
          <a:xfrm>
            <a:off x="4197411" y="3264070"/>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59" name="TextBox 58"/>
          <p:cNvSpPr txBox="1"/>
          <p:nvPr/>
        </p:nvSpPr>
        <p:spPr>
          <a:xfrm>
            <a:off x="4780973" y="2890107"/>
            <a:ext cx="2903359" cy="830997"/>
          </a:xfrm>
          <a:prstGeom prst="rect">
            <a:avLst/>
          </a:prstGeom>
          <a:noFill/>
        </p:spPr>
        <p:txBody>
          <a:bodyPr wrap="none" rtlCol="0">
            <a:spAutoFit/>
          </a:bodyPr>
          <a:lstStyle/>
          <a:p>
            <a:r>
              <a:rPr lang="en-US" dirty="0" smtClean="0">
                <a:solidFill>
                  <a:srgbClr val="FF0000"/>
                </a:solidFill>
              </a:rPr>
              <a:t>Move store &amp; r/w bit</a:t>
            </a:r>
          </a:p>
          <a:p>
            <a:r>
              <a:rPr lang="en-US" dirty="0" smtClean="0">
                <a:solidFill>
                  <a:srgbClr val="FF0000"/>
                </a:solidFill>
              </a:rPr>
              <a:t>from SB to L1</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0" nodeType="afterEffect">
                                  <p:stCondLst>
                                    <p:cond delay="0"/>
                                  </p:stCondLst>
                                  <p:childTnLst>
                                    <p:animMotion origin="layout" path="M 5.55556E-7 -3.12139E-6 L -0.20538 0.04925 " pathEditMode="relative" rAng="0" ptsTypes="AA">
                                      <p:cBhvr>
                                        <p:cTn id="6" dur="2000" fill="hold"/>
                                        <p:tgtEl>
                                          <p:spTgt spid="94"/>
                                        </p:tgtEl>
                                        <p:attrNameLst>
                                          <p:attrName>ppt_x</p:attrName>
                                          <p:attrName>ppt_y</p:attrName>
                                        </p:attrNameLst>
                                      </p:cBhvr>
                                      <p:rCtr x="-103" y="25"/>
                                    </p:animMotion>
                                  </p:childTnLst>
                                </p:cTn>
                              </p:par>
                              <p:par>
                                <p:cTn id="7" presetID="0" presetClass="path" presetSubtype="0" accel="50000" decel="50000" fill="hold" grpId="0" nodeType="withEffect">
                                  <p:stCondLst>
                                    <p:cond delay="0"/>
                                  </p:stCondLst>
                                  <p:childTnLst>
                                    <p:animMotion origin="layout" path="M 1.38889E-6 5.78035E-6 L -0.20868 0.04717 " pathEditMode="relative" ptsTypes="AA">
                                      <p:cBhvr>
                                        <p:cTn id="8" dur="2000" fill="hold"/>
                                        <p:tgtEl>
                                          <p:spTgt spid="124"/>
                                        </p:tgtEl>
                                        <p:attrNameLst>
                                          <p:attrName>ppt_x</p:attrName>
                                          <p:attrName>ppt_y</p:attrName>
                                        </p:attrNameLst>
                                      </p:cBhvr>
                                    </p:animMotion>
                                  </p:childTnLst>
                                </p:cTn>
                              </p:par>
                              <p:par>
                                <p:cTn id="9" presetID="1" presetClass="entr" presetSubtype="0" fill="hold" grpId="0"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childTnLst>
                          </p:cTn>
                        </p:par>
                        <p:par>
                          <p:cTn id="11" fill="hold">
                            <p:stCondLst>
                              <p:cond delay="2000"/>
                            </p:stCondLst>
                            <p:childTnLst>
                              <p:par>
                                <p:cTn id="12" presetID="1" presetClass="exit" presetSubtype="0" fill="hold" grpId="1" nodeType="afterEffect">
                                  <p:stCondLst>
                                    <p:cond delay="0"/>
                                  </p:stCondLst>
                                  <p:childTnLst>
                                    <p:set>
                                      <p:cBhvr>
                                        <p:cTn id="13" dur="1" fill="hold">
                                          <p:stCondLst>
                                            <p:cond delay="0"/>
                                          </p:stCondLst>
                                        </p:cTn>
                                        <p:tgtEl>
                                          <p:spTgt spid="94"/>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124"/>
                                        </p:tgtEl>
                                        <p:attrNameLst>
                                          <p:attrName>style.visibility</p:attrName>
                                        </p:attrNameLst>
                                      </p:cBhvr>
                                      <p:to>
                                        <p:strVal val="hidden"/>
                                      </p:to>
                                    </p:set>
                                  </p:childTnLst>
                                </p:cTn>
                              </p:par>
                              <p:par>
                                <p:cTn id="16" presetID="1" presetClass="entr" presetSubtype="0" fill="hold" grpId="0" nodeType="withEffect">
                                  <p:stCondLst>
                                    <p:cond delay="0"/>
                                  </p:stCondLst>
                                  <p:childTnLst>
                                    <p:set>
                                      <p:cBhvr>
                                        <p:cTn id="17" dur="1" fill="hold">
                                          <p:stCondLst>
                                            <p:cond delay="0"/>
                                          </p:stCondLst>
                                        </p:cTn>
                                        <p:tgtEl>
                                          <p:spTgt spid="119">
                                            <p:txEl>
                                              <p:charRg st="4294967295" end="429496729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uiExpand="1" autoUpdateAnimBg="0"/>
      <p:bldP spid="94" grpId="0" animBg="1"/>
      <p:bldP spid="94" grpId="1" uiExpand="1" animBg="1"/>
      <p:bldP spid="124" grpId="0" animBg="1"/>
      <p:bldP spid="124" grpId="1" uiExpand="1" animBg="1"/>
      <p:bldP spid="59" grpId="0" uiExpan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When to Commit?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23</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92" name="Group 91"/>
          <p:cNvGrpSpPr/>
          <p:nvPr/>
        </p:nvGrpSpPr>
        <p:grpSpPr>
          <a:xfrm>
            <a:off x="1971161" y="5001848"/>
            <a:ext cx="1495953" cy="1092601"/>
            <a:chOff x="1971161" y="5001848"/>
            <a:chExt cx="1495953" cy="1092601"/>
          </a:xfrm>
        </p:grpSpPr>
        <p:sp>
          <p:nvSpPr>
            <p:cNvPr id="96" name="Rounded Rectangle 95"/>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7" name="TextBox 96"/>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102" name="Group 101"/>
          <p:cNvGrpSpPr/>
          <p:nvPr/>
        </p:nvGrpSpPr>
        <p:grpSpPr>
          <a:xfrm>
            <a:off x="5192720" y="4792985"/>
            <a:ext cx="3578275" cy="1374490"/>
            <a:chOff x="5192720" y="4792985"/>
            <a:chExt cx="3578275" cy="1374490"/>
          </a:xfrm>
        </p:grpSpPr>
        <p:sp>
          <p:nvSpPr>
            <p:cNvPr id="103" name="Rectangle 102"/>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6" name="Rectangle 105"/>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7" name="TextBox 106"/>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8" name="TextBox 107"/>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9" name="TextBox 108"/>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10" name="TextBox 109"/>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1" name="Rectangle 110"/>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2" name="TextBox 111"/>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3" name="Rectangle 112"/>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5" name="Rectangle 114"/>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6" name="Rectangle 115"/>
          <p:cNvSpPr/>
          <p:nvPr/>
        </p:nvSpPr>
        <p:spPr bwMode="auto">
          <a:xfrm>
            <a:off x="1183775" y="3620119"/>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7" name="Rectangle 116"/>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8" name="Rounded Rectangle 117"/>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9" name="TextBox 118"/>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6" name="TextBox 125"/>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51" name="TextBox 50"/>
          <p:cNvSpPr txBox="1"/>
          <p:nvPr/>
        </p:nvSpPr>
        <p:spPr>
          <a:xfrm>
            <a:off x="4780973" y="2890107"/>
            <a:ext cx="3265639" cy="830997"/>
          </a:xfrm>
          <a:prstGeom prst="rect">
            <a:avLst/>
          </a:prstGeom>
          <a:noFill/>
        </p:spPr>
        <p:txBody>
          <a:bodyPr wrap="none" rtlCol="0">
            <a:spAutoFit/>
          </a:bodyPr>
          <a:lstStyle/>
          <a:p>
            <a:r>
              <a:rPr lang="en-US" dirty="0" smtClean="0">
                <a:solidFill>
                  <a:srgbClr val="FF0000"/>
                </a:solidFill>
              </a:rPr>
              <a:t>No outstanding stores:</a:t>
            </a:r>
          </a:p>
          <a:p>
            <a:r>
              <a:rPr lang="en-US" dirty="0" smtClean="0">
                <a:solidFill>
                  <a:srgbClr val="FF0000"/>
                </a:solidFill>
              </a:rPr>
              <a:t>Legal to commit</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Commit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24</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r</a:t>
            </a: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w</a:t>
            </a:r>
          </a:p>
        </p:txBody>
      </p:sp>
      <p:sp>
        <p:nvSpPr>
          <p:cNvPr id="80" name="Oval 79"/>
          <p:cNvSpPr/>
          <p:nvPr/>
        </p:nvSpPr>
        <p:spPr bwMode="auto">
          <a:xfrm>
            <a:off x="3878253" y="1895454"/>
            <a:ext cx="766773" cy="547695"/>
          </a:xfrm>
          <a:prstGeom prst="ellipse">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err="1" smtClean="0">
                <a:solidFill>
                  <a:schemeClr val="bg1"/>
                </a:solidFill>
              </a:rPr>
              <a:t>Ckpt</a:t>
            </a:r>
            <a:endParaRPr kumimoji="0" lang="en-US" sz="1800" b="1" i="0" u="none" strike="noStrike" cap="none" normalizeH="0" baseline="0" dirty="0" smtClean="0">
              <a:ln>
                <a:noFill/>
              </a:ln>
              <a:solidFill>
                <a:schemeClr val="bg1"/>
              </a:solidFill>
              <a:effectLst/>
              <a:latin typeface="Arial" charset="0"/>
              <a:ea typeface="ＭＳ Ｐゴシック" pitchFamily="-96" charset="-128"/>
            </a:endParaRPr>
          </a:p>
        </p:txBody>
      </p:sp>
      <p:grpSp>
        <p:nvGrpSpPr>
          <p:cNvPr id="64" name="Group 63"/>
          <p:cNvGrpSpPr/>
          <p:nvPr/>
        </p:nvGrpSpPr>
        <p:grpSpPr>
          <a:xfrm>
            <a:off x="1971161" y="5001848"/>
            <a:ext cx="1495953" cy="1092601"/>
            <a:chOff x="1971161" y="5001848"/>
            <a:chExt cx="1495953" cy="1092601"/>
          </a:xfrm>
        </p:grpSpPr>
        <p:sp>
          <p:nvSpPr>
            <p:cNvPr id="93" name="Rounded Rectangle 92"/>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4" name="TextBox 93"/>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sp>
        <p:nvSpPr>
          <p:cNvPr id="100" name="Oval 99"/>
          <p:cNvSpPr/>
          <p:nvPr/>
        </p:nvSpPr>
        <p:spPr bwMode="auto">
          <a:xfrm>
            <a:off x="3586149" y="1712889"/>
            <a:ext cx="1314468" cy="98585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grpSp>
        <p:nvGrpSpPr>
          <p:cNvPr id="101" name="Group 100"/>
          <p:cNvGrpSpPr/>
          <p:nvPr/>
        </p:nvGrpSpPr>
        <p:grpSpPr>
          <a:xfrm>
            <a:off x="5192720" y="4792985"/>
            <a:ext cx="3578275" cy="1374490"/>
            <a:chOff x="5192720" y="4792985"/>
            <a:chExt cx="3578275" cy="1374490"/>
          </a:xfrm>
        </p:grpSpPr>
        <p:sp>
          <p:nvSpPr>
            <p:cNvPr id="102" name="Rectangle 10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3" name="Rectangle 102"/>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6" name="TextBox 105"/>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7" name="TextBox 106"/>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8" name="TextBox 107"/>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09" name="TextBox 108"/>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0" name="Rectangle 109"/>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1" name="TextBox 110"/>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2" name="Rectangle 111"/>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3" name="Rectangle 112"/>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5" name="Rectangle 114"/>
          <p:cNvSpPr/>
          <p:nvPr/>
        </p:nvSpPr>
        <p:spPr bwMode="auto">
          <a:xfrm>
            <a:off x="1183775" y="3620119"/>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6" name="Rectangle 11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7" name="Rounded Rectangle 11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8" name="TextBox 11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5" name="TextBox 12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53" name="TextBox 52"/>
          <p:cNvSpPr txBox="1"/>
          <p:nvPr/>
        </p:nvSpPr>
        <p:spPr>
          <a:xfrm>
            <a:off x="2527272" y="4487877"/>
            <a:ext cx="2273379" cy="461665"/>
          </a:xfrm>
          <a:prstGeom prst="rect">
            <a:avLst/>
          </a:prstGeom>
          <a:noFill/>
        </p:spPr>
        <p:txBody>
          <a:bodyPr wrap="none" rtlCol="0">
            <a:spAutoFit/>
          </a:bodyPr>
          <a:lstStyle/>
          <a:p>
            <a:r>
              <a:rPr lang="en-US" dirty="0" smtClean="0">
                <a:solidFill>
                  <a:srgbClr val="FF0000"/>
                </a:solidFill>
              </a:rPr>
              <a:t>Flash-clear bits</a:t>
            </a:r>
            <a:endParaRPr lang="en-US" dirty="0">
              <a:solidFill>
                <a:srgbClr val="FF0000"/>
              </a:solidFill>
            </a:endParaRPr>
          </a:p>
        </p:txBody>
      </p:sp>
      <p:sp>
        <p:nvSpPr>
          <p:cNvPr id="54" name="Oval 53"/>
          <p:cNvSpPr/>
          <p:nvPr/>
        </p:nvSpPr>
        <p:spPr bwMode="auto">
          <a:xfrm>
            <a:off x="2016090" y="3063870"/>
            <a:ext cx="657234" cy="1643085"/>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55" name="TextBox 54"/>
          <p:cNvSpPr txBox="1"/>
          <p:nvPr/>
        </p:nvSpPr>
        <p:spPr>
          <a:xfrm>
            <a:off x="4814636" y="2237075"/>
            <a:ext cx="2787943" cy="461665"/>
          </a:xfrm>
          <a:prstGeom prst="rect">
            <a:avLst/>
          </a:prstGeom>
          <a:noFill/>
        </p:spPr>
        <p:txBody>
          <a:bodyPr wrap="none" rtlCol="0">
            <a:spAutoFit/>
          </a:bodyPr>
          <a:lstStyle/>
          <a:p>
            <a:r>
              <a:rPr lang="en-US" dirty="0" smtClean="0">
                <a:solidFill>
                  <a:srgbClr val="FF0000"/>
                </a:solidFill>
              </a:rPr>
              <a:t>Discard checkpoint</a:t>
            </a:r>
            <a:endParaRPr lang="en-US"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71">
                                            <p:txEl>
                                              <p:charRg st="4294967295" end="4294967295"/>
                                            </p:txEl>
                                          </p:spTgt>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68">
                                            <p:txEl>
                                              <p:charRg st="4294967295" end="4294967295"/>
                                            </p:txEl>
                                          </p:spTgt>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7">
                                            <p:txEl>
                                              <p:charRg st="4294967295" end="4294967295"/>
                                            </p:txEl>
                                          </p:spTgt>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54"/>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53">
                                            <p:txEl>
                                              <p:pRg st="0" end="0"/>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utoUpdateAnimBg="0"/>
      <p:bldP spid="68" grpId="0" autoUpdateAnimBg="0"/>
      <p:bldP spid="71" grpId="0" autoUpdateAnimBg="0"/>
      <p:bldP spid="100" grpId="0" animBg="1"/>
      <p:bldP spid="53" grpId="0" build="allAtOnce"/>
      <p:bldP spid="53" grpId="1" build="allAtOnce"/>
      <p:bldP spid="54" grpId="0" animBg="1"/>
      <p:bldP spid="54" grpId="1" animBg="1"/>
      <p:bldP spid="55" grpId="0"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3298714" y="1530324"/>
            <a:ext cx="798617" cy="400110"/>
          </a:xfrm>
          <a:prstGeom prst="rect">
            <a:avLst/>
          </a:prstGeom>
          <a:noFill/>
        </p:spPr>
        <p:txBody>
          <a:bodyPr wrap="none" rtlCol="0">
            <a:spAutoFit/>
          </a:bodyPr>
          <a:lstStyle/>
          <a:p>
            <a:r>
              <a:rPr lang="en-US" sz="2000" dirty="0" smtClean="0"/>
              <a:t>Head</a:t>
            </a:r>
            <a:endParaRPr lang="en-US" sz="2000" dirty="0"/>
          </a:p>
        </p:txBody>
      </p:sp>
      <p:sp>
        <p:nvSpPr>
          <p:cNvPr id="2" name="Title 1"/>
          <p:cNvSpPr>
            <a:spLocks noGrp="1"/>
          </p:cNvSpPr>
          <p:nvPr>
            <p:ph type="title"/>
          </p:nvPr>
        </p:nvSpPr>
        <p:spPr>
          <a:xfrm>
            <a:off x="0" y="304800"/>
            <a:ext cx="9144000" cy="533400"/>
          </a:xfrm>
        </p:spPr>
        <p:txBody>
          <a:bodyPr/>
          <a:lstStyle/>
          <a:p>
            <a:r>
              <a:rPr lang="en-US" dirty="0" err="1" smtClean="0"/>
              <a:t>InvisiFence</a:t>
            </a:r>
            <a:r>
              <a:rPr lang="en-US" dirty="0" smtClean="0"/>
              <a:t>: Commit</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25</a:t>
            </a:fld>
            <a:r>
              <a:rPr lang="en-US" smtClean="0"/>
              <a:t> ]</a:t>
            </a:r>
            <a:endParaRPr lang="en-US">
              <a:solidFill>
                <a:schemeClr val="tx1"/>
              </a:solidFill>
            </a:endParaRPr>
          </a:p>
        </p:txBody>
      </p:sp>
      <p:sp>
        <p:nvSpPr>
          <p:cNvPr id="5" name="Rounded Rectangle 4"/>
          <p:cNvSpPr/>
          <p:nvPr/>
        </p:nvSpPr>
        <p:spPr bwMode="auto">
          <a:xfrm>
            <a:off x="657728" y="1427749"/>
            <a:ext cx="4122819" cy="4780545"/>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6" name="TextBox 5"/>
          <p:cNvSpPr txBox="1"/>
          <p:nvPr/>
        </p:nvSpPr>
        <p:spPr>
          <a:xfrm>
            <a:off x="2375934" y="834193"/>
            <a:ext cx="686406" cy="584775"/>
          </a:xfrm>
          <a:prstGeom prst="rect">
            <a:avLst/>
          </a:prstGeom>
          <a:noFill/>
        </p:spPr>
        <p:txBody>
          <a:bodyPr wrap="none" rtlCol="0">
            <a:spAutoFit/>
          </a:bodyPr>
          <a:lstStyle/>
          <a:p>
            <a:r>
              <a:rPr lang="en-US" sz="3200" b="1" dirty="0" smtClean="0"/>
              <a:t>P0</a:t>
            </a:r>
            <a:endParaRPr lang="en-US" sz="3200" b="1" dirty="0"/>
          </a:p>
        </p:txBody>
      </p:sp>
      <p:sp>
        <p:nvSpPr>
          <p:cNvPr id="13" name="TextBox 12"/>
          <p:cNvSpPr txBox="1"/>
          <p:nvPr/>
        </p:nvSpPr>
        <p:spPr>
          <a:xfrm>
            <a:off x="2308194" y="1433789"/>
            <a:ext cx="851515" cy="461665"/>
          </a:xfrm>
          <a:prstGeom prst="rect">
            <a:avLst/>
          </a:prstGeom>
          <a:noFill/>
        </p:spPr>
        <p:txBody>
          <a:bodyPr wrap="none" rtlCol="0">
            <a:spAutoFit/>
          </a:bodyPr>
          <a:lstStyle/>
          <a:p>
            <a:r>
              <a:rPr lang="en-US" dirty="0" smtClean="0"/>
              <a:t>ROB</a:t>
            </a:r>
            <a:endParaRPr lang="en-US" dirty="0"/>
          </a:p>
        </p:txBody>
      </p:sp>
      <p:sp>
        <p:nvSpPr>
          <p:cNvPr id="16" name="Rounded Rectangle 15"/>
          <p:cNvSpPr/>
          <p:nvPr/>
        </p:nvSpPr>
        <p:spPr bwMode="auto">
          <a:xfrm>
            <a:off x="914400" y="3050867"/>
            <a:ext cx="1722411" cy="1737360"/>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8" name="TextBox 17"/>
          <p:cNvSpPr txBox="1"/>
          <p:nvPr/>
        </p:nvSpPr>
        <p:spPr>
          <a:xfrm>
            <a:off x="1398522" y="2589202"/>
            <a:ext cx="527709" cy="461665"/>
          </a:xfrm>
          <a:prstGeom prst="rect">
            <a:avLst/>
          </a:prstGeom>
          <a:noFill/>
        </p:spPr>
        <p:txBody>
          <a:bodyPr wrap="none" rtlCol="0">
            <a:spAutoFit/>
          </a:bodyPr>
          <a:lstStyle/>
          <a:p>
            <a:r>
              <a:rPr lang="en-US" dirty="0" smtClean="0"/>
              <a:t>L1</a:t>
            </a:r>
            <a:endParaRPr lang="en-US" dirty="0"/>
          </a:p>
        </p:txBody>
      </p:sp>
      <p:sp>
        <p:nvSpPr>
          <p:cNvPr id="61" name="Rounded Rectangle 60"/>
          <p:cNvSpPr/>
          <p:nvPr/>
        </p:nvSpPr>
        <p:spPr bwMode="auto">
          <a:xfrm>
            <a:off x="7315200" y="1427749"/>
            <a:ext cx="882316" cy="609598"/>
          </a:xfrm>
          <a:prstGeom prst="roundRect">
            <a:avLst/>
          </a:prstGeom>
          <a:noFill/>
          <a:ln w="381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Arial" charset="0"/>
                <a:ea typeface="ＭＳ Ｐゴシック" pitchFamily="-96" charset="-128"/>
              </a:rPr>
              <a:t>P1</a:t>
            </a:r>
          </a:p>
        </p:txBody>
      </p:sp>
      <p:sp>
        <p:nvSpPr>
          <p:cNvPr id="40" name="Rectangle 39"/>
          <p:cNvSpPr/>
          <p:nvPr/>
        </p:nvSpPr>
        <p:spPr bwMode="auto">
          <a:xfrm>
            <a:off x="179701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46" name="Rectangle 45"/>
          <p:cNvSpPr/>
          <p:nvPr/>
        </p:nvSpPr>
        <p:spPr bwMode="auto">
          <a:xfrm>
            <a:off x="203537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0" name="Rectangle 69"/>
          <p:cNvSpPr/>
          <p:nvPr/>
        </p:nvSpPr>
        <p:spPr bwMode="auto">
          <a:xfrm>
            <a:off x="2273744"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2" name="Rectangle 71"/>
          <p:cNvSpPr/>
          <p:nvPr/>
        </p:nvSpPr>
        <p:spPr bwMode="auto">
          <a:xfrm>
            <a:off x="2512110"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3" name="Rectangle 72"/>
          <p:cNvSpPr/>
          <p:nvPr/>
        </p:nvSpPr>
        <p:spPr bwMode="auto">
          <a:xfrm>
            <a:off x="27504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4" name="Rectangle 73"/>
          <p:cNvSpPr/>
          <p:nvPr/>
        </p:nvSpPr>
        <p:spPr bwMode="auto">
          <a:xfrm>
            <a:off x="2988842"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5" name="Rectangle 74"/>
          <p:cNvSpPr/>
          <p:nvPr/>
        </p:nvSpPr>
        <p:spPr bwMode="auto">
          <a:xfrm>
            <a:off x="3227208"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6" name="Rectangle 75"/>
          <p:cNvSpPr/>
          <p:nvPr/>
        </p:nvSpPr>
        <p:spPr bwMode="auto">
          <a:xfrm>
            <a:off x="3465576" y="1895454"/>
            <a:ext cx="228600" cy="228600"/>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smtClean="0">
              <a:ln>
                <a:noFill/>
              </a:ln>
              <a:solidFill>
                <a:schemeClr val="tx1"/>
              </a:solidFill>
              <a:effectLst/>
              <a:latin typeface="Arial" charset="0"/>
              <a:ea typeface="ＭＳ Ｐゴシック" pitchFamily="-96" charset="-128"/>
            </a:endParaRPr>
          </a:p>
        </p:txBody>
      </p:sp>
      <p:sp>
        <p:nvSpPr>
          <p:cNvPr id="77" name="TextBox 76"/>
          <p:cNvSpPr txBox="1"/>
          <p:nvPr/>
        </p:nvSpPr>
        <p:spPr>
          <a:xfrm>
            <a:off x="1468395" y="1530324"/>
            <a:ext cx="571438" cy="400110"/>
          </a:xfrm>
          <a:prstGeom prst="rect">
            <a:avLst/>
          </a:prstGeom>
          <a:noFill/>
        </p:spPr>
        <p:txBody>
          <a:bodyPr wrap="none" rtlCol="0">
            <a:spAutoFit/>
          </a:bodyPr>
          <a:lstStyle/>
          <a:p>
            <a:r>
              <a:rPr lang="en-US" sz="2000" dirty="0" smtClean="0"/>
              <a:t>Tail</a:t>
            </a:r>
            <a:endParaRPr lang="en-US" sz="2000" dirty="0"/>
          </a:p>
        </p:txBody>
      </p:sp>
      <p:sp>
        <p:nvSpPr>
          <p:cNvPr id="31" name="Rectangle 30"/>
          <p:cNvSpPr/>
          <p:nvPr/>
        </p:nvSpPr>
        <p:spPr bwMode="auto">
          <a:xfrm>
            <a:off x="3465576" y="1895454"/>
            <a:ext cx="228600"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66" name="TextBox 65"/>
          <p:cNvSpPr txBox="1"/>
          <p:nvPr/>
        </p:nvSpPr>
        <p:spPr>
          <a:xfrm>
            <a:off x="2052603" y="2635801"/>
            <a:ext cx="668773" cy="400110"/>
          </a:xfrm>
          <a:prstGeom prst="rect">
            <a:avLst/>
          </a:prstGeom>
          <a:noFill/>
        </p:spPr>
        <p:txBody>
          <a:bodyPr wrap="none" rtlCol="0">
            <a:spAutoFit/>
          </a:bodyPr>
          <a:lstStyle/>
          <a:p>
            <a:r>
              <a:rPr lang="en-US" sz="2000" dirty="0" smtClean="0"/>
              <a:t>r/w?</a:t>
            </a:r>
            <a:endParaRPr lang="en-US" sz="2000" dirty="0"/>
          </a:p>
        </p:txBody>
      </p:sp>
      <p:sp>
        <p:nvSpPr>
          <p:cNvPr id="67" name="Rectangle 66"/>
          <p:cNvSpPr/>
          <p:nvPr/>
        </p:nvSpPr>
        <p:spPr bwMode="auto">
          <a:xfrm>
            <a:off x="2225646" y="3258847"/>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68" name="Rectangle 67"/>
          <p:cNvSpPr/>
          <p:nvPr/>
        </p:nvSpPr>
        <p:spPr bwMode="auto">
          <a:xfrm>
            <a:off x="2225646" y="398705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69" name="Rectangle 68"/>
          <p:cNvSpPr/>
          <p:nvPr/>
        </p:nvSpPr>
        <p:spPr bwMode="auto">
          <a:xfrm>
            <a:off x="2225646" y="362011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71" name="Rectangle 70"/>
          <p:cNvSpPr/>
          <p:nvPr/>
        </p:nvSpPr>
        <p:spPr bwMode="auto">
          <a:xfrm>
            <a:off x="2225646" y="4350379"/>
            <a:ext cx="228600" cy="228600"/>
          </a:xfrm>
          <a:prstGeom prst="rect">
            <a:avLst/>
          </a:prstGeom>
          <a:solidFill>
            <a:srgbClr val="002060"/>
          </a:solid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grpSp>
        <p:nvGrpSpPr>
          <p:cNvPr id="7" name="Group 63"/>
          <p:cNvGrpSpPr/>
          <p:nvPr/>
        </p:nvGrpSpPr>
        <p:grpSpPr>
          <a:xfrm>
            <a:off x="1971161" y="5001848"/>
            <a:ext cx="1495953" cy="1092601"/>
            <a:chOff x="1971161" y="5001848"/>
            <a:chExt cx="1495953" cy="1092601"/>
          </a:xfrm>
        </p:grpSpPr>
        <p:sp>
          <p:nvSpPr>
            <p:cNvPr id="93" name="Rounded Rectangle 92"/>
            <p:cNvSpPr/>
            <p:nvPr/>
          </p:nvSpPr>
          <p:spPr bwMode="auto">
            <a:xfrm>
              <a:off x="1971161" y="5463513"/>
              <a:ext cx="1495953"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94" name="TextBox 93"/>
            <p:cNvSpPr txBox="1"/>
            <p:nvPr/>
          </p:nvSpPr>
          <p:spPr>
            <a:xfrm>
              <a:off x="2455283" y="5001848"/>
              <a:ext cx="527709" cy="461665"/>
            </a:xfrm>
            <a:prstGeom prst="rect">
              <a:avLst/>
            </a:prstGeom>
            <a:noFill/>
          </p:spPr>
          <p:txBody>
            <a:bodyPr wrap="none" rtlCol="0">
              <a:spAutoFit/>
            </a:bodyPr>
            <a:lstStyle/>
            <a:p>
              <a:r>
                <a:rPr lang="en-US" dirty="0" smtClean="0"/>
                <a:t>L2</a:t>
              </a:r>
              <a:endParaRPr lang="en-US" dirty="0"/>
            </a:p>
          </p:txBody>
        </p:sp>
      </p:grpSp>
      <p:grpSp>
        <p:nvGrpSpPr>
          <p:cNvPr id="8" name="Group 100"/>
          <p:cNvGrpSpPr/>
          <p:nvPr/>
        </p:nvGrpSpPr>
        <p:grpSpPr>
          <a:xfrm>
            <a:off x="5192720" y="4792985"/>
            <a:ext cx="3578275" cy="1374490"/>
            <a:chOff x="5192720" y="4792985"/>
            <a:chExt cx="3578275" cy="1374490"/>
          </a:xfrm>
        </p:grpSpPr>
        <p:sp>
          <p:nvSpPr>
            <p:cNvPr id="102" name="Rectangle 101"/>
            <p:cNvSpPr/>
            <p:nvPr/>
          </p:nvSpPr>
          <p:spPr bwMode="auto">
            <a:xfrm>
              <a:off x="5345226" y="5354667"/>
              <a:ext cx="282222" cy="228600"/>
            </a:xfrm>
            <a:prstGeom prst="rect">
              <a:avLst/>
            </a:prstGeom>
            <a:solidFill>
              <a:srgbClr val="0070C0"/>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S</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3" name="Rectangle 102"/>
            <p:cNvSpPr/>
            <p:nvPr/>
          </p:nvSpPr>
          <p:spPr bwMode="auto">
            <a:xfrm>
              <a:off x="5333470" y="5719797"/>
              <a:ext cx="282222" cy="228600"/>
            </a:xfrm>
            <a:prstGeom prst="rect">
              <a:avLst/>
            </a:prstGeom>
            <a:solidFill>
              <a:srgbClr val="FF0000"/>
            </a:solid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F</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4" name="Rectangle 103"/>
            <p:cNvSpPr/>
            <p:nvPr/>
          </p:nvSpPr>
          <p:spPr bwMode="auto">
            <a:xfrm>
              <a:off x="7101279" y="5719797"/>
              <a:ext cx="282222" cy="228600"/>
            </a:xfrm>
            <a:prstGeom prst="rect">
              <a:avLst/>
            </a:prstGeom>
            <a:solidFill>
              <a:schemeClr val="tx1">
                <a:lumMod val="50000"/>
                <a:lumOff val="50000"/>
              </a:schemeClr>
            </a:solidFill>
            <a:ln w="38100" cap="flat" cmpd="sng" algn="ctr">
              <a:solidFill>
                <a:schemeClr val="tx1">
                  <a:lumMod val="50000"/>
                  <a:lumOff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Arial" charset="0"/>
                <a:ea typeface="ＭＳ Ｐゴシック" pitchFamily="-96" charset="-128"/>
              </a:endParaRPr>
            </a:p>
          </p:txBody>
        </p:sp>
        <p:sp>
          <p:nvSpPr>
            <p:cNvPr id="105" name="Rectangle 104"/>
            <p:cNvSpPr/>
            <p:nvPr/>
          </p:nvSpPr>
          <p:spPr bwMode="auto">
            <a:xfrm>
              <a:off x="7101279" y="5354667"/>
              <a:ext cx="282222" cy="228600"/>
            </a:xfrm>
            <a:prstGeom prst="rect">
              <a:avLst/>
            </a:prstGeom>
            <a:solidFill>
              <a:srgbClr val="0070C0"/>
            </a:solidFill>
            <a:ln w="381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solidFill>
                    <a:schemeClr val="bg1"/>
                  </a:solidFill>
                </a:rPr>
                <a:t>L</a:t>
              </a: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06" name="TextBox 105"/>
            <p:cNvSpPr txBox="1"/>
            <p:nvPr/>
          </p:nvSpPr>
          <p:spPr>
            <a:xfrm>
              <a:off x="5623437" y="5291163"/>
              <a:ext cx="797013" cy="400110"/>
            </a:xfrm>
            <a:prstGeom prst="rect">
              <a:avLst/>
            </a:prstGeom>
            <a:noFill/>
          </p:spPr>
          <p:txBody>
            <a:bodyPr wrap="none" rtlCol="0">
              <a:spAutoFit/>
            </a:bodyPr>
            <a:lstStyle/>
            <a:p>
              <a:pPr algn="l"/>
              <a:r>
                <a:rPr lang="en-US" sz="2000" dirty="0" smtClean="0"/>
                <a:t>Store</a:t>
              </a:r>
              <a:endParaRPr lang="en-US" sz="2000" dirty="0"/>
            </a:p>
          </p:txBody>
        </p:sp>
        <p:sp>
          <p:nvSpPr>
            <p:cNvPr id="107" name="TextBox 106"/>
            <p:cNvSpPr txBox="1"/>
            <p:nvPr/>
          </p:nvSpPr>
          <p:spPr>
            <a:xfrm>
              <a:off x="7381226" y="5291163"/>
              <a:ext cx="755335" cy="400110"/>
            </a:xfrm>
            <a:prstGeom prst="rect">
              <a:avLst/>
            </a:prstGeom>
            <a:noFill/>
          </p:spPr>
          <p:txBody>
            <a:bodyPr wrap="none" rtlCol="0">
              <a:spAutoFit/>
            </a:bodyPr>
            <a:lstStyle/>
            <a:p>
              <a:pPr algn="l"/>
              <a:r>
                <a:rPr lang="en-US" sz="2000" dirty="0" smtClean="0"/>
                <a:t>Load</a:t>
              </a:r>
              <a:endParaRPr lang="en-US" sz="2000" dirty="0"/>
            </a:p>
          </p:txBody>
        </p:sp>
        <p:sp>
          <p:nvSpPr>
            <p:cNvPr id="108" name="TextBox 107"/>
            <p:cNvSpPr txBox="1"/>
            <p:nvPr/>
          </p:nvSpPr>
          <p:spPr>
            <a:xfrm>
              <a:off x="5623437" y="5621313"/>
              <a:ext cx="898003" cy="400110"/>
            </a:xfrm>
            <a:prstGeom prst="rect">
              <a:avLst/>
            </a:prstGeom>
            <a:noFill/>
          </p:spPr>
          <p:txBody>
            <a:bodyPr wrap="none" rtlCol="0">
              <a:spAutoFit/>
            </a:bodyPr>
            <a:lstStyle/>
            <a:p>
              <a:pPr algn="l"/>
              <a:r>
                <a:rPr lang="en-US" sz="2000" dirty="0" smtClean="0"/>
                <a:t>Fence</a:t>
              </a:r>
              <a:endParaRPr lang="en-US" sz="2000" dirty="0"/>
            </a:p>
          </p:txBody>
        </p:sp>
        <p:sp>
          <p:nvSpPr>
            <p:cNvPr id="109" name="TextBox 108"/>
            <p:cNvSpPr txBox="1"/>
            <p:nvPr/>
          </p:nvSpPr>
          <p:spPr>
            <a:xfrm>
              <a:off x="7381226" y="5619780"/>
              <a:ext cx="1378904" cy="400110"/>
            </a:xfrm>
            <a:prstGeom prst="rect">
              <a:avLst/>
            </a:prstGeom>
            <a:noFill/>
          </p:spPr>
          <p:txBody>
            <a:bodyPr wrap="none" rtlCol="0">
              <a:spAutoFit/>
            </a:bodyPr>
            <a:lstStyle/>
            <a:p>
              <a:pPr algn="l"/>
              <a:r>
                <a:rPr lang="en-US" sz="2000" dirty="0" smtClean="0"/>
                <a:t>Other </a:t>
              </a:r>
              <a:r>
                <a:rPr lang="en-US" sz="2000" dirty="0" err="1" smtClean="0"/>
                <a:t>Insn</a:t>
              </a:r>
              <a:endParaRPr lang="en-US" sz="2000" dirty="0"/>
            </a:p>
          </p:txBody>
        </p:sp>
        <p:sp>
          <p:nvSpPr>
            <p:cNvPr id="110" name="Rectangle 109"/>
            <p:cNvSpPr/>
            <p:nvPr/>
          </p:nvSpPr>
          <p:spPr bwMode="auto">
            <a:xfrm>
              <a:off x="5192720" y="5218137"/>
              <a:ext cx="3578275" cy="949338"/>
            </a:xfrm>
            <a:prstGeom prst="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1" name="TextBox 110"/>
            <p:cNvSpPr txBox="1"/>
            <p:nvPr/>
          </p:nvSpPr>
          <p:spPr>
            <a:xfrm>
              <a:off x="5192722" y="4792985"/>
              <a:ext cx="3505248" cy="461665"/>
            </a:xfrm>
            <a:prstGeom prst="rect">
              <a:avLst/>
            </a:prstGeom>
            <a:noFill/>
          </p:spPr>
          <p:txBody>
            <a:bodyPr wrap="square" rtlCol="0">
              <a:spAutoFit/>
            </a:bodyPr>
            <a:lstStyle/>
            <a:p>
              <a:r>
                <a:rPr lang="en-US" dirty="0" smtClean="0"/>
                <a:t>Key</a:t>
              </a:r>
              <a:endParaRPr lang="en-US" dirty="0"/>
            </a:p>
          </p:txBody>
        </p:sp>
      </p:grpSp>
      <p:sp>
        <p:nvSpPr>
          <p:cNvPr id="112" name="Rectangle 111"/>
          <p:cNvSpPr/>
          <p:nvPr/>
        </p:nvSpPr>
        <p:spPr bwMode="auto">
          <a:xfrm>
            <a:off x="1183775" y="3258847"/>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3" name="Rectangle 112"/>
          <p:cNvSpPr/>
          <p:nvPr/>
        </p:nvSpPr>
        <p:spPr bwMode="auto">
          <a:xfrm>
            <a:off x="2240536" y="5664681"/>
            <a:ext cx="923544" cy="228600"/>
          </a:xfrm>
          <a:prstGeom prst="rect">
            <a:avLst/>
          </a:prstGeom>
          <a:solidFill>
            <a:schemeClr val="tx2"/>
          </a:solid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4" name="Rectangle 113"/>
          <p:cNvSpPr/>
          <p:nvPr/>
        </p:nvSpPr>
        <p:spPr bwMode="auto">
          <a:xfrm>
            <a:off x="1183775" y="4350379"/>
            <a:ext cx="923544" cy="228600"/>
          </a:xfrm>
          <a:prstGeom prst="rect">
            <a:avLst/>
          </a:prstGeom>
          <a:solidFill>
            <a:srgbClr val="008000"/>
          </a:solidFill>
          <a:ln w="38100" cap="flat" cmpd="sng" algn="ctr">
            <a:solidFill>
              <a:srgbClr val="008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5" name="Rectangle 114"/>
          <p:cNvSpPr/>
          <p:nvPr/>
        </p:nvSpPr>
        <p:spPr bwMode="auto">
          <a:xfrm>
            <a:off x="1183775" y="3620119"/>
            <a:ext cx="923544" cy="228600"/>
          </a:xfrm>
          <a:prstGeom prst="rect">
            <a:avLst/>
          </a:prstGeom>
          <a:solidFill>
            <a:schemeClr val="accent2"/>
          </a:solid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0" i="0" strike="noStrike" cap="none" normalizeH="0" baseline="0" dirty="0" smtClean="0">
                <a:ln>
                  <a:noFill/>
                </a:ln>
                <a:solidFill>
                  <a:schemeClr val="bg1"/>
                </a:solidFill>
                <a:effectLst/>
                <a:latin typeface="Arial" charset="0"/>
                <a:ea typeface="ＭＳ Ｐゴシック" pitchFamily="-96" charset="-128"/>
              </a:rPr>
              <a:t>Dirty</a:t>
            </a:r>
          </a:p>
        </p:txBody>
      </p:sp>
      <p:sp>
        <p:nvSpPr>
          <p:cNvPr id="116" name="Rectangle 115"/>
          <p:cNvSpPr/>
          <p:nvPr/>
        </p:nvSpPr>
        <p:spPr bwMode="auto">
          <a:xfrm>
            <a:off x="1183775" y="3987059"/>
            <a:ext cx="923544" cy="228600"/>
          </a:xfrm>
          <a:prstGeom prst="rect">
            <a:avLst/>
          </a:prstGeom>
          <a:solidFill>
            <a:srgbClr val="7030A0"/>
          </a:solidFill>
          <a:ln w="38100" cap="flat" cmpd="sng" algn="ctr">
            <a:solidFill>
              <a:srgbClr val="7030A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000" b="0" i="0" strike="noStrike" cap="none" normalizeH="0" baseline="0" dirty="0" smtClean="0">
              <a:ln>
                <a:noFill/>
              </a:ln>
              <a:solidFill>
                <a:schemeClr val="bg1"/>
              </a:solidFill>
              <a:effectLst/>
              <a:latin typeface="Arial" charset="0"/>
              <a:ea typeface="ＭＳ Ｐゴシック" pitchFamily="-96" charset="-128"/>
            </a:endParaRPr>
          </a:p>
        </p:txBody>
      </p:sp>
      <p:sp>
        <p:nvSpPr>
          <p:cNvPr id="117" name="Rounded Rectangle 116"/>
          <p:cNvSpPr/>
          <p:nvPr/>
        </p:nvSpPr>
        <p:spPr bwMode="auto">
          <a:xfrm>
            <a:off x="2893481" y="3050866"/>
            <a:ext cx="1719072" cy="630936"/>
          </a:xfrm>
          <a:prstGeom prst="roundRect">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8" name="TextBox 117"/>
          <p:cNvSpPr txBox="1"/>
          <p:nvPr/>
        </p:nvSpPr>
        <p:spPr>
          <a:xfrm>
            <a:off x="3304008" y="2589201"/>
            <a:ext cx="683784" cy="461665"/>
          </a:xfrm>
          <a:prstGeom prst="rect">
            <a:avLst/>
          </a:prstGeom>
          <a:noFill/>
        </p:spPr>
        <p:txBody>
          <a:bodyPr wrap="none" rtlCol="0">
            <a:spAutoFit/>
          </a:bodyPr>
          <a:lstStyle/>
          <a:p>
            <a:r>
              <a:rPr lang="en-US" dirty="0" smtClean="0"/>
              <a:t>SB</a:t>
            </a:r>
            <a:endParaRPr lang="en-US" dirty="0"/>
          </a:p>
        </p:txBody>
      </p:sp>
      <p:sp>
        <p:nvSpPr>
          <p:cNvPr id="125" name="TextBox 124"/>
          <p:cNvSpPr txBox="1"/>
          <p:nvPr/>
        </p:nvSpPr>
        <p:spPr>
          <a:xfrm>
            <a:off x="4049279" y="2635801"/>
            <a:ext cx="668773" cy="400110"/>
          </a:xfrm>
          <a:prstGeom prst="rect">
            <a:avLst/>
          </a:prstGeom>
          <a:noFill/>
        </p:spPr>
        <p:txBody>
          <a:bodyPr wrap="none" rtlCol="0">
            <a:spAutoFit/>
          </a:bodyPr>
          <a:lstStyle/>
          <a:p>
            <a:r>
              <a:rPr lang="en-US" sz="2000" dirty="0" smtClean="0"/>
              <a:t>r/w?</a:t>
            </a:r>
            <a:endParaRPr lang="en-US" sz="2000" dirty="0"/>
          </a:p>
        </p:txBody>
      </p:sp>
      <p:sp>
        <p:nvSpPr>
          <p:cNvPr id="56" name="TextBox 55"/>
          <p:cNvSpPr txBox="1"/>
          <p:nvPr/>
        </p:nvSpPr>
        <p:spPr>
          <a:xfrm>
            <a:off x="4814636" y="2237075"/>
            <a:ext cx="2185214" cy="830997"/>
          </a:xfrm>
          <a:prstGeom prst="rect">
            <a:avLst/>
          </a:prstGeom>
          <a:noFill/>
        </p:spPr>
        <p:txBody>
          <a:bodyPr wrap="none" rtlCol="0">
            <a:spAutoFit/>
          </a:bodyPr>
          <a:lstStyle/>
          <a:p>
            <a:r>
              <a:rPr lang="en-US" dirty="0" smtClean="0">
                <a:solidFill>
                  <a:srgbClr val="FF0000"/>
                </a:solidFill>
              </a:rPr>
              <a:t>Commit:</a:t>
            </a:r>
          </a:p>
          <a:p>
            <a:r>
              <a:rPr lang="en-US" b="1" dirty="0" smtClean="0">
                <a:solidFill>
                  <a:srgbClr val="FF0000"/>
                </a:solidFill>
              </a:rPr>
              <a:t>Fast &amp; simple</a:t>
            </a:r>
            <a:endParaRPr lang="en-US"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uiExpand="1" build="allAtOnce"/>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err="1" smtClean="0"/>
              <a:t>InvisiFence</a:t>
            </a:r>
            <a:r>
              <a:rPr lang="en-US" baseline="0" dirty="0" smtClean="0"/>
              <a:t> 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26</a:t>
            </a:fld>
            <a:r>
              <a:rPr lang="en-US" smtClean="0"/>
              <a:t> ]</a:t>
            </a:r>
            <a:endParaRPr lang="en-US">
              <a:solidFill>
                <a:schemeClr val="tx1"/>
              </a:solidFill>
            </a:endParaRPr>
          </a:p>
        </p:txBody>
      </p:sp>
      <p:graphicFrame>
        <p:nvGraphicFramePr>
          <p:cNvPr id="8" name="Chart 7"/>
          <p:cNvGraphicFramePr/>
          <p:nvPr/>
        </p:nvGraphicFramePr>
        <p:xfrm>
          <a:off x="357449" y="1064030"/>
          <a:ext cx="8470669"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4"/>
          <p:cNvSpPr txBox="1">
            <a:spLocks/>
          </p:cNvSpPr>
          <p:nvPr/>
        </p:nvSpPr>
        <p:spPr bwMode="auto">
          <a:xfrm>
            <a:off x="190440" y="5364189"/>
            <a:ext cx="8770995"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ts val="300"/>
              </a:spcBef>
              <a:spcAft>
                <a:spcPct val="0"/>
              </a:spcAft>
              <a:buClrTx/>
              <a:buSzPct val="100000"/>
              <a:tabLst/>
              <a:defRPr/>
            </a:pPr>
            <a:r>
              <a:rPr kumimoji="0" lang="en-US" sz="2800" b="1" i="0" u="none" strike="noStrike" kern="0" cap="none" spc="0" normalizeH="0" baseline="0" noProof="0" dirty="0" err="1" smtClean="0">
                <a:ln>
                  <a:noFill/>
                </a:ln>
                <a:solidFill>
                  <a:srgbClr val="FF0000"/>
                </a:solidFill>
                <a:effectLst/>
                <a:uLnTx/>
                <a:uFillTx/>
                <a:latin typeface="Calibri" pitchFamily="34" charset="0"/>
                <a:ea typeface="+mn-ea"/>
              </a:rPr>
              <a:t>SimFlex</a:t>
            </a: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 simulation</a:t>
            </a:r>
            <a:r>
              <a:rPr kumimoji="0" lang="en-US" sz="2800" b="1" i="0" u="none" strike="noStrike" kern="0" cap="none" spc="0" normalizeH="0" noProof="0" dirty="0" smtClean="0">
                <a:ln>
                  <a:noFill/>
                </a:ln>
                <a:solidFill>
                  <a:srgbClr val="FF0000"/>
                </a:solidFill>
                <a:effectLst/>
                <a:uLnTx/>
                <a:uFillTx/>
                <a:latin typeface="Calibri" pitchFamily="34" charset="0"/>
                <a:ea typeface="+mn-ea"/>
              </a:rPr>
              <a:t> </a:t>
            </a: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of 16-node</a:t>
            </a:r>
            <a:r>
              <a:rPr kumimoji="0" lang="en-US" sz="2800" b="1" i="0" u="none" strike="noStrike" kern="0" cap="none" spc="0" normalizeH="0" noProof="0" dirty="0" smtClean="0">
                <a:ln>
                  <a:noFill/>
                </a:ln>
                <a:solidFill>
                  <a:srgbClr val="FF0000"/>
                </a:solidFill>
                <a:effectLst/>
                <a:uLnTx/>
                <a:uFillTx/>
                <a:latin typeface="Calibri" pitchFamily="34" charset="0"/>
                <a:ea typeface="+mn-ea"/>
              </a:rPr>
              <a:t> directory-based SPARC MP</a:t>
            </a:r>
          </a:p>
          <a:p>
            <a:pPr marL="227013" marR="0" lvl="0" indent="-227013" defTabSz="914400" rtl="0" eaLnBrk="0" fontAlgn="base" latinLnBrk="0" hangingPunct="0">
              <a:lnSpc>
                <a:spcPct val="100000"/>
              </a:lnSpc>
              <a:spcBef>
                <a:spcPts val="300"/>
              </a:spcBef>
              <a:spcAft>
                <a:spcPct val="0"/>
              </a:spcAft>
              <a:buClrTx/>
              <a:buSzPct val="100000"/>
              <a:tabLst/>
              <a:defRPr/>
            </a:pP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SPARC’s RMO (similar to Alpha, ARM, PowerPC)</a:t>
            </a:r>
          </a:p>
        </p:txBody>
      </p:sp>
      <p:sp>
        <p:nvSpPr>
          <p:cNvPr id="15" name="TextBox 14"/>
          <p:cNvSpPr txBox="1"/>
          <p:nvPr/>
        </p:nvSpPr>
        <p:spPr>
          <a:xfrm>
            <a:off x="1284267"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16" name="TextBox 15"/>
          <p:cNvSpPr txBox="1"/>
          <p:nvPr/>
        </p:nvSpPr>
        <p:spPr>
          <a:xfrm>
            <a:off x="2385648"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17" name="TextBox 16"/>
          <p:cNvSpPr txBox="1"/>
          <p:nvPr/>
        </p:nvSpPr>
        <p:spPr>
          <a:xfrm>
            <a:off x="3116628"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8" name="TextBox 17"/>
          <p:cNvSpPr txBox="1"/>
          <p:nvPr/>
        </p:nvSpPr>
        <p:spPr>
          <a:xfrm>
            <a:off x="3841958"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19" name="TextBox 18"/>
          <p:cNvSpPr txBox="1"/>
          <p:nvPr/>
        </p:nvSpPr>
        <p:spPr>
          <a:xfrm>
            <a:off x="4827591"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0" name="TextBox 19"/>
          <p:cNvSpPr txBox="1"/>
          <p:nvPr/>
        </p:nvSpPr>
        <p:spPr>
          <a:xfrm>
            <a:off x="5778928"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1" name="TextBox 20"/>
          <p:cNvSpPr txBox="1"/>
          <p:nvPr/>
        </p:nvSpPr>
        <p:spPr>
          <a:xfrm>
            <a:off x="6653241"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
        <p:nvSpPr>
          <p:cNvPr id="24" name="Oval 23"/>
          <p:cNvSpPr/>
          <p:nvPr/>
        </p:nvSpPr>
        <p:spPr bwMode="auto">
          <a:xfrm>
            <a:off x="6981858" y="946116"/>
            <a:ext cx="2081241" cy="2154267"/>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5" name="Oval 24"/>
          <p:cNvSpPr/>
          <p:nvPr/>
        </p:nvSpPr>
        <p:spPr bwMode="auto">
          <a:xfrm>
            <a:off x="299979" y="1457299"/>
            <a:ext cx="839799" cy="2482884"/>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25"/>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5" grpId="0"/>
      <p:bldP spid="16" grpId="0"/>
      <p:bldP spid="17" grpId="0"/>
      <p:bldP spid="18" grpId="0"/>
      <p:bldP spid="19" grpId="0"/>
      <p:bldP spid="20" grpId="0"/>
      <p:bldP spid="21" grpId="0"/>
      <p:bldP spid="24" grpId="0" animBg="1"/>
      <p:bldP spid="25" grpId="0" animBg="1"/>
      <p:bldP spid="25"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err="1" smtClean="0"/>
              <a:t>InvisiFence</a:t>
            </a:r>
            <a:r>
              <a:rPr lang="en-US" baseline="0" dirty="0" smtClean="0"/>
              <a:t> 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27</a:t>
            </a:fld>
            <a:r>
              <a:rPr lang="en-US" smtClean="0"/>
              <a:t> ]</a:t>
            </a:r>
            <a:endParaRPr lang="en-US">
              <a:solidFill>
                <a:schemeClr val="tx1"/>
              </a:solidFill>
            </a:endParaRPr>
          </a:p>
        </p:txBody>
      </p:sp>
      <p:graphicFrame>
        <p:nvGraphicFramePr>
          <p:cNvPr id="8" name="Chart 7"/>
          <p:cNvGraphicFramePr/>
          <p:nvPr/>
        </p:nvGraphicFramePr>
        <p:xfrm>
          <a:off x="357449" y="1064030"/>
          <a:ext cx="8470669"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4"/>
          <p:cNvSpPr txBox="1">
            <a:spLocks/>
          </p:cNvSpPr>
          <p:nvPr/>
        </p:nvSpPr>
        <p:spPr bwMode="auto">
          <a:xfrm>
            <a:off x="457200" y="5327676"/>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ts val="300"/>
              </a:spcBef>
              <a:spcAft>
                <a:spcPct val="0"/>
              </a:spcAft>
              <a:buClrTx/>
              <a:buSzPct val="100000"/>
              <a:tabLst/>
              <a:defRPr/>
            </a:pPr>
            <a:r>
              <a:rPr kumimoji="0" lang="en-US" sz="2800" b="1" i="0" u="none" strike="noStrike" kern="0" cap="none" spc="0" normalizeH="0" noProof="0" dirty="0" err="1" smtClean="0">
                <a:ln>
                  <a:noFill/>
                </a:ln>
                <a:solidFill>
                  <a:srgbClr val="FF0000"/>
                </a:solidFill>
                <a:effectLst/>
                <a:uLnTx/>
                <a:uFillTx/>
                <a:latin typeface="Calibri" pitchFamily="34" charset="0"/>
                <a:ea typeface="+mn-ea"/>
              </a:rPr>
              <a:t>InvisiFence</a:t>
            </a:r>
            <a:r>
              <a:rPr kumimoji="0" lang="en-US" sz="2800" b="1" i="0" u="none" strike="noStrike" kern="0" cap="none" spc="0" normalizeH="0" noProof="0" dirty="0" smtClean="0">
                <a:ln>
                  <a:noFill/>
                </a:ln>
                <a:solidFill>
                  <a:srgbClr val="FF0000"/>
                </a:solidFill>
                <a:effectLst/>
                <a:uLnTx/>
                <a:uFillTx/>
                <a:latin typeface="Calibri" pitchFamily="34" charset="0"/>
                <a:ea typeface="+mn-ea"/>
              </a:rPr>
              <a:t> eliminates fence stalls without violations</a:t>
            </a:r>
          </a:p>
          <a:p>
            <a:pPr marL="227013" marR="0" lvl="0" indent="-227013" defTabSz="914400" rtl="0" eaLnBrk="0" fontAlgn="base" latinLnBrk="0" hangingPunct="0">
              <a:lnSpc>
                <a:spcPct val="100000"/>
              </a:lnSpc>
              <a:spcBef>
                <a:spcPts val="300"/>
              </a:spcBef>
              <a:spcAft>
                <a:spcPct val="0"/>
              </a:spcAft>
              <a:buClrTx/>
              <a:buSzPct val="100000"/>
              <a:tabLst/>
              <a:defRPr/>
            </a:pPr>
            <a:r>
              <a:rPr lang="en-US" sz="2800" b="1" kern="0" baseline="0" dirty="0" smtClean="0">
                <a:solidFill>
                  <a:srgbClr val="FF0000"/>
                </a:solidFill>
                <a:latin typeface="Calibri" pitchFamily="34" charset="0"/>
                <a:ea typeface="+mn-ea"/>
              </a:rPr>
              <a:t>But what about models requiring stronger</a:t>
            </a:r>
            <a:r>
              <a:rPr lang="en-US" sz="2800" b="1" kern="0" dirty="0" smtClean="0">
                <a:solidFill>
                  <a:srgbClr val="FF0000"/>
                </a:solidFill>
                <a:latin typeface="Calibri" pitchFamily="34" charset="0"/>
                <a:ea typeface="+mn-ea"/>
              </a:rPr>
              <a:t> ordering?</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22" name="Oval 21"/>
          <p:cNvSpPr/>
          <p:nvPr/>
        </p:nvSpPr>
        <p:spPr bwMode="auto">
          <a:xfrm>
            <a:off x="1212804" y="1055655"/>
            <a:ext cx="4345047" cy="620721"/>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3" name="Text Placeholder 4"/>
          <p:cNvSpPr txBox="1">
            <a:spLocks/>
          </p:cNvSpPr>
          <p:nvPr/>
        </p:nvSpPr>
        <p:spPr bwMode="auto">
          <a:xfrm>
            <a:off x="4718052" y="727038"/>
            <a:ext cx="4437069"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13% max speedup;</a:t>
            </a:r>
            <a:r>
              <a:rPr kumimoji="0" lang="en-US" sz="2800" b="1" i="0" u="none" strike="noStrike" kern="0" cap="none" spc="0" normalizeH="0" noProof="0" dirty="0" smtClean="0">
                <a:ln>
                  <a:noFill/>
                </a:ln>
                <a:solidFill>
                  <a:srgbClr val="FF0000"/>
                </a:solidFill>
                <a:effectLst/>
                <a:uLnTx/>
                <a:uFillTx/>
                <a:latin typeface="Calibri" pitchFamily="34" charset="0"/>
                <a:ea typeface="+mn-ea"/>
              </a:rPr>
              <a:t> 6% </a:t>
            </a:r>
            <a:r>
              <a:rPr kumimoji="0" lang="en-US" sz="2800" b="1" i="0" u="none" strike="noStrike" kern="0" cap="none" spc="0" normalizeH="0" noProof="0" dirty="0" err="1" smtClean="0">
                <a:ln>
                  <a:noFill/>
                </a:ln>
                <a:solidFill>
                  <a:srgbClr val="FF0000"/>
                </a:solidFill>
                <a:effectLst/>
                <a:uLnTx/>
                <a:uFillTx/>
                <a:latin typeface="Calibri" pitchFamily="34" charset="0"/>
                <a:ea typeface="+mn-ea"/>
              </a:rPr>
              <a:t>avg</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24" name="TextBox 23"/>
          <p:cNvSpPr txBox="1"/>
          <p:nvPr/>
        </p:nvSpPr>
        <p:spPr>
          <a:xfrm>
            <a:off x="1284267"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25" name="TextBox 24"/>
          <p:cNvSpPr txBox="1"/>
          <p:nvPr/>
        </p:nvSpPr>
        <p:spPr>
          <a:xfrm>
            <a:off x="2385648"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27" name="TextBox 26"/>
          <p:cNvSpPr txBox="1"/>
          <p:nvPr/>
        </p:nvSpPr>
        <p:spPr>
          <a:xfrm>
            <a:off x="3116628"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28" name="TextBox 27"/>
          <p:cNvSpPr txBox="1"/>
          <p:nvPr/>
        </p:nvSpPr>
        <p:spPr>
          <a:xfrm>
            <a:off x="3841958"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9" name="TextBox 28"/>
          <p:cNvSpPr txBox="1"/>
          <p:nvPr/>
        </p:nvSpPr>
        <p:spPr>
          <a:xfrm>
            <a:off x="4827591"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30" name="TextBox 29"/>
          <p:cNvSpPr txBox="1"/>
          <p:nvPr/>
        </p:nvSpPr>
        <p:spPr>
          <a:xfrm>
            <a:off x="5778928"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31" name="TextBox 30"/>
          <p:cNvSpPr txBox="1"/>
          <p:nvPr/>
        </p:nvSpPr>
        <p:spPr>
          <a:xfrm>
            <a:off x="6653241"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22" grpId="0" animBg="1"/>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Generalizing </a:t>
            </a:r>
            <a:r>
              <a:rPr lang="en-US" dirty="0" err="1" smtClean="0"/>
              <a:t>InvisiFence</a:t>
            </a:r>
            <a:r>
              <a:rPr lang="en-US" dirty="0" smtClean="0"/>
              <a:t> for Strong Ordering</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28</a:t>
            </a:fld>
            <a:r>
              <a:rPr lang="en-US" smtClean="0"/>
              <a:t> ]</a:t>
            </a:r>
            <a:endParaRPr lang="en-US">
              <a:solidFill>
                <a:schemeClr val="tx1"/>
              </a:solidFill>
            </a:endParaRPr>
          </a:p>
        </p:txBody>
      </p:sp>
      <p:sp>
        <p:nvSpPr>
          <p:cNvPr id="5" name="Text Placeholder 4"/>
          <p:cNvSpPr>
            <a:spLocks noGrp="1"/>
          </p:cNvSpPr>
          <p:nvPr>
            <p:ph type="body" idx="4294967295"/>
          </p:nvPr>
        </p:nvSpPr>
        <p:spPr>
          <a:xfrm>
            <a:off x="457200" y="990600"/>
            <a:ext cx="8686800" cy="4775232"/>
          </a:xfrm>
        </p:spPr>
        <p:txBody>
          <a:bodyPr/>
          <a:lstStyle/>
          <a:p>
            <a:pPr>
              <a:buFont typeface="Arial"/>
              <a:buChar char="•"/>
            </a:pPr>
            <a:endParaRPr lang="en-US" dirty="0" smtClean="0"/>
          </a:p>
          <a:p>
            <a:pPr>
              <a:buFont typeface="Arial"/>
              <a:buChar char="•"/>
            </a:pPr>
            <a:r>
              <a:rPr lang="en-US" dirty="0" smtClean="0"/>
              <a:t>Strong models impose additional ordering constraints</a:t>
            </a:r>
          </a:p>
          <a:p>
            <a:pPr lvl="1"/>
            <a:r>
              <a:rPr lang="en-US" dirty="0" smtClean="0"/>
              <a:t>Processor Consistency (x86, TSO): ordering between stores</a:t>
            </a:r>
          </a:p>
          <a:p>
            <a:pPr lvl="1"/>
            <a:r>
              <a:rPr lang="en-US" dirty="0" smtClean="0"/>
              <a:t>Sequential Consistency: ordering between all operations</a:t>
            </a:r>
          </a:p>
          <a:p>
            <a:pPr>
              <a:spcBef>
                <a:spcPts val="100"/>
              </a:spcBef>
            </a:pPr>
            <a:endParaRPr lang="en-US" dirty="0" smtClean="0"/>
          </a:p>
          <a:p>
            <a:pPr>
              <a:spcBef>
                <a:spcPts val="100"/>
              </a:spcBef>
            </a:pPr>
            <a:r>
              <a:rPr lang="en-US" dirty="0" smtClean="0"/>
              <a:t>These constraints are conceptually “implicit fences”</a:t>
            </a:r>
          </a:p>
          <a:p>
            <a:pPr lvl="1">
              <a:spcBef>
                <a:spcPts val="100"/>
              </a:spcBef>
            </a:pPr>
            <a:r>
              <a:rPr lang="en-US" i="1" dirty="0" smtClean="0"/>
              <a:t>e.g.</a:t>
            </a:r>
            <a:r>
              <a:rPr lang="en-US" dirty="0" smtClean="0"/>
              <a:t>, for SC: every operation is “implicit fence”</a:t>
            </a:r>
          </a:p>
          <a:p>
            <a:pPr>
              <a:spcBef>
                <a:spcPts val="100"/>
              </a:spcBef>
            </a:pPr>
            <a:endParaRPr lang="en-US" baseline="0" dirty="0" smtClean="0"/>
          </a:p>
          <a:p>
            <a:pPr>
              <a:spcBef>
                <a:spcPts val="100"/>
              </a:spcBef>
            </a:pPr>
            <a:r>
              <a:rPr lang="en-US" baseline="0" dirty="0" err="1" smtClean="0"/>
              <a:t>InvisiFence</a:t>
            </a:r>
            <a:r>
              <a:rPr lang="en-US" baseline="0" dirty="0" smtClean="0"/>
              <a:t> can handle these just like explicit fences!</a:t>
            </a:r>
            <a:endParaRPr lang="en-US" dirty="0" smtClean="0"/>
          </a:p>
          <a:p>
            <a:pPr lvl="1">
              <a:spcBef>
                <a:spcPts val="100"/>
              </a:spcBef>
            </a:pPr>
            <a:r>
              <a:rPr lang="en-US" dirty="0" smtClean="0"/>
              <a:t>Increases speculation frequency…</a:t>
            </a: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b="1" dirty="0" smtClean="0">
              <a:solidFill>
                <a:schemeClr val="tx2"/>
              </a:solidFill>
            </a:endParaRPr>
          </a:p>
        </p:txBody>
      </p:sp>
      <p:sp>
        <p:nvSpPr>
          <p:cNvPr id="21" name="Text Placeholder 4"/>
          <p:cNvSpPr txBox="1">
            <a:spLocks/>
          </p:cNvSpPr>
          <p:nvPr/>
        </p:nvSpPr>
        <p:spPr bwMode="auto">
          <a:xfrm>
            <a:off x="457200" y="5473728"/>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3200" b="1" i="0" u="none" strike="noStrike" kern="0" cap="none" spc="0" normalizeH="0" baseline="0" noProof="0" dirty="0" smtClean="0">
                <a:ln>
                  <a:noFill/>
                </a:ln>
                <a:solidFill>
                  <a:srgbClr val="FF0000"/>
                </a:solidFill>
                <a:effectLst/>
                <a:uLnTx/>
                <a:uFillTx/>
                <a:latin typeface="Calibri" pitchFamily="34" charset="0"/>
                <a:ea typeface="+mn-ea"/>
              </a:rPr>
              <a:t>No other hardware</a:t>
            </a:r>
            <a:r>
              <a:rPr kumimoji="0" lang="en-US" sz="3200" b="1" i="0" u="none" strike="noStrike" kern="0" cap="none" spc="0" normalizeH="0" noProof="0" dirty="0" smtClean="0">
                <a:ln>
                  <a:noFill/>
                </a:ln>
                <a:solidFill>
                  <a:srgbClr val="FF0000"/>
                </a:solidFill>
                <a:effectLst/>
                <a:uLnTx/>
                <a:uFillTx/>
                <a:latin typeface="Calibri" pitchFamily="34" charset="0"/>
                <a:ea typeface="+mn-ea"/>
              </a:rPr>
              <a:t> changes</a:t>
            </a:r>
            <a:endParaRPr kumimoji="0" lang="en-US" sz="3200" b="1" i="0" u="none" strike="noStrike" kern="0" cap="none" spc="0" normalizeH="0" baseline="0" noProof="0" dirty="0" smtClean="0">
              <a:ln>
                <a:noFill/>
              </a:ln>
              <a:solidFill>
                <a:srgbClr val="FF0000"/>
              </a:solidFill>
              <a:effectLst/>
              <a:uLnTx/>
              <a:uFillTx/>
              <a:latin typeface="Calibri" pitchFamily="34" charset="0"/>
              <a:ea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8" end="8"/>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2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Ordering </a:t>
            </a:r>
            <a:r>
              <a:rPr lang="en-US" baseline="0" dirty="0" smtClean="0"/>
              <a:t>Performance (SC)</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29</a:t>
            </a:fld>
            <a:r>
              <a:rPr lang="en-US" smtClean="0"/>
              <a:t> ]</a:t>
            </a:r>
            <a:endParaRPr lang="en-US">
              <a:solidFill>
                <a:schemeClr val="tx1"/>
              </a:solidFill>
            </a:endParaRPr>
          </a:p>
        </p:txBody>
      </p:sp>
      <p:graphicFrame>
        <p:nvGraphicFramePr>
          <p:cNvPr id="15" name="Chart 14"/>
          <p:cNvGraphicFramePr/>
          <p:nvPr/>
        </p:nvGraphicFramePr>
        <p:xfrm>
          <a:off x="356616" y="1060703"/>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1176291"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17" name="TextBox 16"/>
          <p:cNvSpPr txBox="1"/>
          <p:nvPr/>
        </p:nvSpPr>
        <p:spPr>
          <a:xfrm>
            <a:off x="2276109"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18" name="TextBox 17"/>
          <p:cNvSpPr txBox="1"/>
          <p:nvPr/>
        </p:nvSpPr>
        <p:spPr>
          <a:xfrm>
            <a:off x="3001941"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9" name="TextBox 18"/>
          <p:cNvSpPr txBox="1"/>
          <p:nvPr/>
        </p:nvSpPr>
        <p:spPr>
          <a:xfrm>
            <a:off x="3805227"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0" name="TextBox 19"/>
          <p:cNvSpPr txBox="1"/>
          <p:nvPr/>
        </p:nvSpPr>
        <p:spPr>
          <a:xfrm>
            <a:off x="4791078"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1" name="TextBox 20"/>
          <p:cNvSpPr txBox="1"/>
          <p:nvPr/>
        </p:nvSpPr>
        <p:spPr>
          <a:xfrm>
            <a:off x="5740416"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2" name="TextBox 21"/>
          <p:cNvSpPr txBox="1"/>
          <p:nvPr/>
        </p:nvSpPr>
        <p:spPr>
          <a:xfrm>
            <a:off x="6580215"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
        <p:nvSpPr>
          <p:cNvPr id="13" name="Text Placeholder 4"/>
          <p:cNvSpPr txBox="1">
            <a:spLocks/>
          </p:cNvSpPr>
          <p:nvPr/>
        </p:nvSpPr>
        <p:spPr bwMode="auto">
          <a:xfrm>
            <a:off x="457200" y="5437215"/>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Violations</a:t>
            </a:r>
            <a:r>
              <a:rPr kumimoji="0" lang="en-US" sz="2800" b="1" i="0" u="none" strike="noStrike" kern="0" cap="none" spc="0" normalizeH="0" noProof="0" dirty="0" smtClean="0">
                <a:ln>
                  <a:noFill/>
                </a:ln>
                <a:solidFill>
                  <a:srgbClr val="FF0000"/>
                </a:solidFill>
                <a:effectLst/>
                <a:uLnTx/>
                <a:uFillTx/>
                <a:latin typeface="Calibri" pitchFamily="34" charset="0"/>
                <a:ea typeface="+mn-ea"/>
              </a:rPr>
              <a:t> are negligible (3% slowdown from IF-RMO)</a:t>
            </a:r>
          </a:p>
          <a:p>
            <a:pPr marL="227013" marR="0" lvl="0" indent="-227013" defTabSz="914400" rtl="0" eaLnBrk="0" fontAlgn="base" latinLnBrk="0" hangingPunct="0">
              <a:lnSpc>
                <a:spcPct val="100000"/>
              </a:lnSpc>
              <a:spcBef>
                <a:spcPct val="20000"/>
              </a:spcBef>
              <a:spcAft>
                <a:spcPct val="0"/>
              </a:spcAft>
              <a:buClrTx/>
              <a:buSzPct val="100000"/>
              <a:tabLst/>
              <a:defRPr/>
            </a:pPr>
            <a:r>
              <a:rPr lang="en-US" sz="2800" b="1" kern="0" baseline="0" dirty="0" smtClean="0">
                <a:solidFill>
                  <a:srgbClr val="FF0000"/>
                </a:solidFill>
                <a:latin typeface="Calibri" pitchFamily="34" charset="0"/>
                <a:ea typeface="+mn-ea"/>
              </a:rPr>
              <a:t>How does this compare to prior work?</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14" name="Rectangle 13"/>
          <p:cNvSpPr/>
          <p:nvPr/>
        </p:nvSpPr>
        <p:spPr bwMode="auto">
          <a:xfrm>
            <a:off x="1956816" y="4268799"/>
            <a:ext cx="182565" cy="657234"/>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3" name="Oval 22"/>
          <p:cNvSpPr/>
          <p:nvPr/>
        </p:nvSpPr>
        <p:spPr bwMode="auto">
          <a:xfrm>
            <a:off x="1614447" y="2004993"/>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4" name="Oval 23"/>
          <p:cNvSpPr/>
          <p:nvPr/>
        </p:nvSpPr>
        <p:spPr bwMode="auto">
          <a:xfrm>
            <a:off x="2475261" y="2004993"/>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5" name="Oval 24"/>
          <p:cNvSpPr/>
          <p:nvPr/>
        </p:nvSpPr>
        <p:spPr bwMode="auto">
          <a:xfrm>
            <a:off x="3330558" y="1530324"/>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6" name="Oval 25"/>
          <p:cNvSpPr/>
          <p:nvPr/>
        </p:nvSpPr>
        <p:spPr bwMode="auto">
          <a:xfrm>
            <a:off x="4222368" y="1603350"/>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7" name="Oval 26"/>
          <p:cNvSpPr/>
          <p:nvPr/>
        </p:nvSpPr>
        <p:spPr bwMode="auto">
          <a:xfrm>
            <a:off x="5083182" y="1274733"/>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8" name="Oval 27"/>
          <p:cNvSpPr/>
          <p:nvPr/>
        </p:nvSpPr>
        <p:spPr bwMode="auto">
          <a:xfrm>
            <a:off x="5934015" y="1931967"/>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9" name="Oval 28"/>
          <p:cNvSpPr/>
          <p:nvPr/>
        </p:nvSpPr>
        <p:spPr bwMode="auto">
          <a:xfrm>
            <a:off x="6804810" y="2307078"/>
            <a:ext cx="401643" cy="43815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23" grpId="0" animBg="1"/>
      <p:bldP spid="24" grpId="0" animBg="1"/>
      <p:bldP spid="25" grpId="0" animBg="1"/>
      <p:bldP spid="26" grpId="0" animBg="1"/>
      <p:bldP spid="27" grpId="0"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Impact of Memory Ordering</a:t>
            </a:r>
            <a:endParaRPr lang="en-US" dirty="0"/>
          </a:p>
        </p:txBody>
      </p:sp>
      <p:sp>
        <p:nvSpPr>
          <p:cNvPr id="3" name="Content Placeholder 2"/>
          <p:cNvSpPr>
            <a:spLocks noGrp="1"/>
          </p:cNvSpPr>
          <p:nvPr>
            <p:ph idx="1"/>
          </p:nvPr>
        </p:nvSpPr>
        <p:spPr/>
        <p:txBody>
          <a:bodyPr/>
          <a:lstStyle/>
          <a:p>
            <a:r>
              <a:rPr lang="en-US" dirty="0" smtClean="0"/>
              <a:t>Memory ordering (still) causes stalls</a:t>
            </a:r>
            <a:endParaRPr lang="en-US" dirty="0"/>
          </a:p>
        </p:txBody>
      </p:sp>
      <p:sp>
        <p:nvSpPr>
          <p:cNvPr id="4" name="Footer Placeholder 3"/>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5" name="Slide Number Placeholder 4"/>
          <p:cNvSpPr>
            <a:spLocks noGrp="1"/>
          </p:cNvSpPr>
          <p:nvPr>
            <p:ph type="sldNum" sz="quarter" idx="11"/>
          </p:nvPr>
        </p:nvSpPr>
        <p:spPr/>
        <p:txBody>
          <a:bodyPr/>
          <a:lstStyle/>
          <a:p>
            <a:pPr>
              <a:defRPr/>
            </a:pPr>
            <a:r>
              <a:rPr lang="en-US" dirty="0" smtClean="0"/>
              <a:t>[ </a:t>
            </a:r>
            <a:fld id="{ECF9B264-CAD2-4A12-81C4-D4F6366BDA49}" type="slidenum">
              <a:rPr lang="en-US" smtClean="0"/>
              <a:pPr>
                <a:defRPr/>
              </a:pPr>
              <a:t>3</a:t>
            </a:fld>
            <a:r>
              <a:rPr lang="en-US" dirty="0" smtClean="0"/>
              <a:t> ]</a:t>
            </a: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Ordering </a:t>
            </a:r>
            <a:r>
              <a:rPr lang="en-US" baseline="0" dirty="0" smtClean="0"/>
              <a:t>Performance (SC)</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30</a:t>
            </a:fld>
            <a:r>
              <a:rPr lang="en-US" smtClean="0"/>
              <a:t> ]</a:t>
            </a:r>
            <a:endParaRPr lang="en-US">
              <a:solidFill>
                <a:schemeClr val="tx1"/>
              </a:solidFill>
            </a:endParaRPr>
          </a:p>
        </p:txBody>
      </p:sp>
      <p:graphicFrame>
        <p:nvGraphicFramePr>
          <p:cNvPr id="15" name="Chart 14"/>
          <p:cNvGraphicFramePr/>
          <p:nvPr/>
        </p:nvGraphicFramePr>
        <p:xfrm>
          <a:off x="356616" y="1060703"/>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 Placeholder 4"/>
          <p:cNvSpPr txBox="1">
            <a:spLocks/>
          </p:cNvSpPr>
          <p:nvPr/>
        </p:nvSpPr>
        <p:spPr bwMode="auto">
          <a:xfrm>
            <a:off x="446030" y="5437215"/>
            <a:ext cx="8316969"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algn="l" defTabSz="914400" rtl="0" eaLnBrk="0" fontAlgn="base" latinLnBrk="0" hangingPunct="0">
              <a:lnSpc>
                <a:spcPct val="100000"/>
              </a:lnSpc>
              <a:spcBef>
                <a:spcPts val="300"/>
              </a:spcBef>
              <a:spcAft>
                <a:spcPct val="0"/>
              </a:spcAft>
              <a:buClrTx/>
              <a:buSzPct val="100000"/>
              <a:tabLst/>
              <a:defRPr/>
            </a:pPr>
            <a:r>
              <a:rPr lang="en-US" sz="2800" b="1" kern="0" dirty="0" smtClean="0">
                <a:solidFill>
                  <a:srgbClr val="FF0000"/>
                </a:solidFill>
                <a:latin typeface="Calibri" pitchFamily="34" charset="0"/>
                <a:ea typeface="+mn-ea"/>
              </a:rPr>
              <a:t>Comparison to Atomic Sequence Ordering </a:t>
            </a:r>
            <a:r>
              <a:rPr lang="en-US" sz="2000" b="1" kern="0" dirty="0" smtClean="0">
                <a:solidFill>
                  <a:srgbClr val="FF0000"/>
                </a:solidFill>
                <a:latin typeface="Calibri" pitchFamily="34" charset="0"/>
                <a:ea typeface="+mn-ea"/>
              </a:rPr>
              <a:t>[Wenisch`07]</a:t>
            </a:r>
            <a:r>
              <a:rPr lang="en-US" sz="2800" b="1" kern="0" dirty="0" smtClean="0">
                <a:solidFill>
                  <a:srgbClr val="FF0000"/>
                </a:solidFill>
                <a:latin typeface="Calibri" pitchFamily="34" charset="0"/>
                <a:ea typeface="+mn-ea"/>
              </a:rPr>
              <a:t>:</a:t>
            </a:r>
          </a:p>
          <a:p>
            <a:pPr marL="227013" marR="0" lvl="0" indent="-227013" defTabSz="914400" rtl="0" eaLnBrk="0" fontAlgn="base" latinLnBrk="0" hangingPunct="0">
              <a:lnSpc>
                <a:spcPct val="100000"/>
              </a:lnSpc>
              <a:spcBef>
                <a:spcPts val="300"/>
              </a:spcBef>
              <a:spcAft>
                <a:spcPct val="0"/>
              </a:spcAft>
              <a:buClrTx/>
              <a:buSzPct val="100000"/>
              <a:tabLst/>
              <a:defRPr/>
            </a:pPr>
            <a:r>
              <a:rPr kumimoji="0" lang="en-US" sz="2800" b="1" i="0" u="none" strike="noStrike" kern="0" cap="none" spc="0" normalizeH="0" noProof="0" dirty="0" smtClean="0">
                <a:ln>
                  <a:noFill/>
                </a:ln>
                <a:solidFill>
                  <a:srgbClr val="FF0000"/>
                </a:solidFill>
                <a:effectLst/>
                <a:uLnTx/>
                <a:uFillTx/>
                <a:latin typeface="Calibri" pitchFamily="34" charset="0"/>
                <a:ea typeface="+mn-ea"/>
              </a:rPr>
              <a:t>Both eliminate stalls</a:t>
            </a:r>
            <a:endParaRPr kumimoji="0" lang="en-US" sz="2000" b="1" i="0" u="none" strike="noStrike" kern="0" cap="none" spc="0" normalizeH="0" noProof="0" dirty="0" smtClean="0">
              <a:ln>
                <a:noFill/>
              </a:ln>
              <a:solidFill>
                <a:srgbClr val="FF0000"/>
              </a:solidFill>
              <a:effectLst/>
              <a:uLnTx/>
              <a:uFillTx/>
              <a:latin typeface="Calibri" pitchFamily="34" charset="0"/>
              <a:ea typeface="+mn-ea"/>
            </a:endParaRPr>
          </a:p>
          <a:p>
            <a:pPr marL="227013" marR="0" lvl="0" indent="-227013" defTabSz="914400" rtl="0" eaLnBrk="0" fontAlgn="base" latinLnBrk="0" hangingPunct="0">
              <a:lnSpc>
                <a:spcPct val="100000"/>
              </a:lnSpc>
              <a:spcBef>
                <a:spcPct val="20000"/>
              </a:spcBef>
              <a:spcAft>
                <a:spcPct val="0"/>
              </a:spcAft>
              <a:buClrTx/>
              <a:buSzPct val="100000"/>
              <a:tabLst/>
              <a:defRPr/>
            </a:pP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14" name="TextBox 13"/>
          <p:cNvSpPr txBox="1"/>
          <p:nvPr/>
        </p:nvSpPr>
        <p:spPr>
          <a:xfrm>
            <a:off x="1176291"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23" name="TextBox 22"/>
          <p:cNvSpPr txBox="1"/>
          <p:nvPr/>
        </p:nvSpPr>
        <p:spPr>
          <a:xfrm>
            <a:off x="2276109"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24" name="TextBox 23"/>
          <p:cNvSpPr txBox="1"/>
          <p:nvPr/>
        </p:nvSpPr>
        <p:spPr>
          <a:xfrm>
            <a:off x="3001941"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25" name="TextBox 24"/>
          <p:cNvSpPr txBox="1"/>
          <p:nvPr/>
        </p:nvSpPr>
        <p:spPr>
          <a:xfrm>
            <a:off x="3805227"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6" name="TextBox 25"/>
          <p:cNvSpPr txBox="1"/>
          <p:nvPr/>
        </p:nvSpPr>
        <p:spPr>
          <a:xfrm>
            <a:off x="4791078"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7" name="TextBox 26"/>
          <p:cNvSpPr txBox="1"/>
          <p:nvPr/>
        </p:nvSpPr>
        <p:spPr>
          <a:xfrm>
            <a:off x="5740416"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8" name="TextBox 27"/>
          <p:cNvSpPr txBox="1"/>
          <p:nvPr/>
        </p:nvSpPr>
        <p:spPr>
          <a:xfrm>
            <a:off x="6580215"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ASO &amp; </a:t>
            </a:r>
            <a:r>
              <a:rPr lang="en-US" dirty="0" err="1" smtClean="0"/>
              <a:t>InvisiFence</a:t>
            </a:r>
            <a:r>
              <a:rPr lang="en-US" dirty="0" smtClean="0"/>
              <a:t>: Design Comparison</a:t>
            </a:r>
            <a:endParaRPr lang="en-US" dirty="0"/>
          </a:p>
        </p:txBody>
      </p:sp>
      <p:sp>
        <p:nvSpPr>
          <p:cNvPr id="6" name="Content Placeholder 5"/>
          <p:cNvSpPr>
            <a:spLocks noGrp="1"/>
          </p:cNvSpPr>
          <p:nvPr>
            <p:ph sz="half" idx="1"/>
          </p:nvPr>
        </p:nvSpPr>
        <p:spPr>
          <a:xfrm>
            <a:off x="457200" y="1493883"/>
            <a:ext cx="4038600" cy="5257800"/>
          </a:xfrm>
        </p:spPr>
        <p:txBody>
          <a:bodyPr/>
          <a:lstStyle/>
          <a:p>
            <a:pPr>
              <a:spcBef>
                <a:spcPts val="200"/>
              </a:spcBef>
            </a:pPr>
            <a:r>
              <a:rPr lang="en-US" dirty="0" smtClean="0"/>
              <a:t>Fine-grained tracking</a:t>
            </a:r>
          </a:p>
          <a:p>
            <a:pPr lvl="1">
              <a:spcBef>
                <a:spcPts val="200"/>
              </a:spcBef>
            </a:pPr>
            <a:r>
              <a:rPr lang="en-US" dirty="0" smtClean="0"/>
              <a:t>1K-entry store buffer</a:t>
            </a:r>
          </a:p>
          <a:p>
            <a:pPr lvl="1">
              <a:spcBef>
                <a:spcPts val="200"/>
              </a:spcBef>
            </a:pPr>
            <a:r>
              <a:rPr lang="en-US" dirty="0" smtClean="0"/>
              <a:t>10 KB	</a:t>
            </a:r>
          </a:p>
          <a:p>
            <a:pPr>
              <a:spcBef>
                <a:spcPts val="672"/>
              </a:spcBef>
            </a:pPr>
            <a:r>
              <a:rPr lang="en-US" dirty="0" smtClean="0"/>
              <a:t>Lengthy commit</a:t>
            </a:r>
          </a:p>
          <a:p>
            <a:pPr lvl="1">
              <a:spcBef>
                <a:spcPts val="200"/>
              </a:spcBef>
            </a:pPr>
            <a:r>
              <a:rPr lang="en-US" dirty="0" smtClean="0"/>
              <a:t>Atomically drain SB to L2</a:t>
            </a:r>
          </a:p>
          <a:p>
            <a:pPr lvl="1">
              <a:spcBef>
                <a:spcPts val="200"/>
              </a:spcBef>
            </a:pPr>
            <a:r>
              <a:rPr lang="en-US" dirty="0" smtClean="0"/>
              <a:t>Multiple checkpoints</a:t>
            </a:r>
          </a:p>
          <a:p>
            <a:r>
              <a:rPr lang="en-US" dirty="0" smtClean="0"/>
              <a:t>Changes to L1</a:t>
            </a:r>
          </a:p>
          <a:p>
            <a:pPr lvl="1">
              <a:spcBef>
                <a:spcPts val="200"/>
              </a:spcBef>
            </a:pPr>
            <a:r>
              <a:rPr lang="en-US" dirty="0" err="1" smtClean="0"/>
              <a:t>Mult</a:t>
            </a:r>
            <a:r>
              <a:rPr lang="en-US" dirty="0" smtClean="0"/>
              <a:t>. per-block R/W bits</a:t>
            </a:r>
          </a:p>
          <a:p>
            <a:pPr lvl="1">
              <a:spcBef>
                <a:spcPts val="200"/>
              </a:spcBef>
            </a:pPr>
            <a:r>
              <a:rPr lang="en-US" dirty="0" smtClean="0"/>
              <a:t>Write-through</a:t>
            </a:r>
          </a:p>
          <a:p>
            <a:pPr lvl="1">
              <a:spcBef>
                <a:spcPts val="200"/>
              </a:spcBef>
            </a:pPr>
            <a:r>
              <a:rPr lang="en-US" dirty="0" smtClean="0"/>
              <a:t>Per-word valid bits</a:t>
            </a:r>
          </a:p>
          <a:p>
            <a:endParaRPr lang="en-US" dirty="0"/>
          </a:p>
        </p:txBody>
      </p:sp>
      <p:sp>
        <p:nvSpPr>
          <p:cNvPr id="7" name="Content Placeholder 6"/>
          <p:cNvSpPr>
            <a:spLocks noGrp="1"/>
          </p:cNvSpPr>
          <p:nvPr>
            <p:ph sz="half" idx="2"/>
          </p:nvPr>
        </p:nvSpPr>
        <p:spPr>
          <a:xfrm>
            <a:off x="4648200" y="1493883"/>
            <a:ext cx="4038600" cy="5257800"/>
          </a:xfrm>
        </p:spPr>
        <p:txBody>
          <a:bodyPr/>
          <a:lstStyle/>
          <a:p>
            <a:r>
              <a:rPr lang="en-US" dirty="0" smtClean="0"/>
              <a:t>Coalesced tracking</a:t>
            </a:r>
          </a:p>
          <a:p>
            <a:pPr lvl="1">
              <a:spcBef>
                <a:spcPts val="200"/>
              </a:spcBef>
            </a:pPr>
            <a:r>
              <a:rPr lang="en-US" dirty="0" smtClean="0"/>
              <a:t>8-entry store buffer</a:t>
            </a:r>
          </a:p>
          <a:p>
            <a:pPr lvl="1">
              <a:spcBef>
                <a:spcPts val="200"/>
              </a:spcBef>
            </a:pPr>
            <a:r>
              <a:rPr lang="en-US" dirty="0" smtClean="0"/>
              <a:t>&lt; 1 KB</a:t>
            </a:r>
          </a:p>
          <a:p>
            <a:pPr>
              <a:spcBef>
                <a:spcPts val="672"/>
              </a:spcBef>
            </a:pPr>
            <a:r>
              <a:rPr lang="en-US" dirty="0" smtClean="0"/>
              <a:t>Constant-time commit</a:t>
            </a:r>
          </a:p>
          <a:p>
            <a:pPr lvl="1">
              <a:spcBef>
                <a:spcPts val="200"/>
              </a:spcBef>
            </a:pPr>
            <a:r>
              <a:rPr lang="en-US" dirty="0" smtClean="0"/>
              <a:t>Flash-clear bits</a:t>
            </a:r>
          </a:p>
          <a:p>
            <a:pPr lvl="1">
              <a:spcBef>
                <a:spcPts val="200"/>
              </a:spcBef>
            </a:pPr>
            <a:r>
              <a:rPr lang="en-US" dirty="0" smtClean="0"/>
              <a:t>Single checkpoint</a:t>
            </a:r>
          </a:p>
          <a:p>
            <a:r>
              <a:rPr lang="en-US" dirty="0" smtClean="0"/>
              <a:t>Changes to L1</a:t>
            </a:r>
          </a:p>
          <a:p>
            <a:pPr lvl="1">
              <a:spcBef>
                <a:spcPts val="200"/>
              </a:spcBef>
            </a:pPr>
            <a:r>
              <a:rPr lang="en-US" dirty="0" smtClean="0"/>
              <a:t>Single per-block R/W bits</a:t>
            </a:r>
          </a:p>
          <a:p>
            <a:pPr lvl="1">
              <a:spcBef>
                <a:spcPts val="200"/>
              </a:spcBef>
            </a:pPr>
            <a:r>
              <a:rPr lang="en-US" dirty="0" smtClean="0"/>
              <a:t>Clean to L2</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31</a:t>
            </a:fld>
            <a:r>
              <a:rPr lang="en-US" smtClean="0"/>
              <a:t> ]</a:t>
            </a:r>
            <a:endParaRPr lang="en-US">
              <a:solidFill>
                <a:schemeClr val="tx1"/>
              </a:solidFill>
            </a:endParaRPr>
          </a:p>
        </p:txBody>
      </p:sp>
      <p:sp>
        <p:nvSpPr>
          <p:cNvPr id="8" name="Text Placeholder 4"/>
          <p:cNvSpPr txBox="1">
            <a:spLocks/>
          </p:cNvSpPr>
          <p:nvPr/>
        </p:nvSpPr>
        <p:spPr bwMode="auto">
          <a:xfrm>
            <a:off x="446030" y="5729319"/>
            <a:ext cx="8316969"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lang="en-US" sz="2800" b="1" kern="0" dirty="0" smtClean="0">
                <a:solidFill>
                  <a:srgbClr val="FF0000"/>
                </a:solidFill>
                <a:latin typeface="Calibri" pitchFamily="34" charset="0"/>
                <a:ea typeface="+mn-ea"/>
              </a:rPr>
              <a:t>Both eliminate stalls, but </a:t>
            </a:r>
            <a:r>
              <a:rPr lang="en-US" sz="2800" b="1" kern="0" dirty="0" err="1" smtClean="0">
                <a:solidFill>
                  <a:srgbClr val="FF0000"/>
                </a:solidFill>
                <a:latin typeface="Calibri" pitchFamily="34" charset="0"/>
                <a:ea typeface="+mn-ea"/>
              </a:rPr>
              <a:t>InvisiFence</a:t>
            </a:r>
            <a:r>
              <a:rPr lang="en-US" sz="2800" b="1" kern="0" dirty="0" smtClean="0">
                <a:solidFill>
                  <a:srgbClr val="FF0000"/>
                </a:solidFill>
                <a:latin typeface="Calibri" pitchFamily="34" charset="0"/>
                <a:ea typeface="+mn-ea"/>
              </a:rPr>
              <a:t> hardware simpler</a:t>
            </a:r>
            <a:endParaRPr kumimoji="0" lang="en-US" sz="2800" b="1" i="0" u="none" strike="noStrike" kern="0" cap="none" spc="0" normalizeH="0" noProof="0" dirty="0" smtClean="0">
              <a:ln>
                <a:noFill/>
              </a:ln>
              <a:solidFill>
                <a:srgbClr val="FF0000"/>
              </a:solidFill>
              <a:effectLst/>
              <a:uLnTx/>
              <a:uFillTx/>
              <a:latin typeface="Calibri" pitchFamily="34" charset="0"/>
              <a:ea typeface="+mn-ea"/>
            </a:endParaRPr>
          </a:p>
          <a:p>
            <a:pPr marL="227013" marR="0" lvl="0" indent="-227013" defTabSz="914400" rtl="0" eaLnBrk="0" fontAlgn="base" latinLnBrk="0" hangingPunct="0">
              <a:lnSpc>
                <a:spcPct val="100000"/>
              </a:lnSpc>
              <a:spcBef>
                <a:spcPct val="20000"/>
              </a:spcBef>
              <a:spcAft>
                <a:spcPct val="0"/>
              </a:spcAft>
              <a:buClrTx/>
              <a:buSzPct val="100000"/>
              <a:tabLst/>
              <a:defRPr/>
            </a:pP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9" name="Content Placeholder 5"/>
          <p:cNvSpPr txBox="1">
            <a:spLocks/>
          </p:cNvSpPr>
          <p:nvPr/>
        </p:nvSpPr>
        <p:spPr bwMode="auto">
          <a:xfrm>
            <a:off x="457200" y="982629"/>
            <a:ext cx="4038600" cy="5476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lang="en-US" sz="3200" u="sng" kern="0" dirty="0" smtClean="0">
                <a:solidFill>
                  <a:schemeClr val="tx2"/>
                </a:solidFill>
                <a:latin typeface="Calibri" pitchFamily="34" charset="0"/>
                <a:ea typeface="+mn-ea"/>
              </a:rPr>
              <a:t>ASO </a:t>
            </a:r>
            <a:r>
              <a:rPr lang="en-US" sz="2000" u="sng" kern="0" dirty="0" smtClean="0">
                <a:solidFill>
                  <a:schemeClr val="tx2"/>
                </a:solidFill>
                <a:latin typeface="Calibri" pitchFamily="34" charset="0"/>
                <a:ea typeface="+mn-ea"/>
              </a:rPr>
              <a:t>[Wenisch’07]</a:t>
            </a:r>
            <a:endParaRPr kumimoji="0" lang="en-US" sz="2000" b="0" i="0" u="sng" strike="noStrike" kern="0" cap="none" spc="0" normalizeH="0" baseline="0" noProof="0" dirty="0">
              <a:ln>
                <a:noFill/>
              </a:ln>
              <a:solidFill>
                <a:schemeClr val="tx2"/>
              </a:solidFill>
              <a:effectLst/>
              <a:uLnTx/>
              <a:uFillTx/>
              <a:latin typeface="Calibri" pitchFamily="34" charset="0"/>
              <a:ea typeface="+mn-ea"/>
              <a:cs typeface="+mn-cs"/>
            </a:endParaRPr>
          </a:p>
        </p:txBody>
      </p:sp>
      <p:sp>
        <p:nvSpPr>
          <p:cNvPr id="10" name="Content Placeholder 5"/>
          <p:cNvSpPr txBox="1">
            <a:spLocks/>
          </p:cNvSpPr>
          <p:nvPr/>
        </p:nvSpPr>
        <p:spPr bwMode="auto">
          <a:xfrm>
            <a:off x="4648200" y="982629"/>
            <a:ext cx="4038600" cy="5476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3200" b="0" i="0" u="sng" strike="noStrike" kern="0" cap="none" spc="0" normalizeH="0" baseline="0" noProof="0" dirty="0" err="1" smtClean="0">
                <a:ln>
                  <a:noFill/>
                </a:ln>
                <a:solidFill>
                  <a:schemeClr val="tx2"/>
                </a:solidFill>
                <a:effectLst/>
                <a:uLnTx/>
                <a:uFillTx/>
                <a:latin typeface="Calibri" pitchFamily="34" charset="0"/>
                <a:ea typeface="+mn-ea"/>
                <a:cs typeface="+mn-cs"/>
              </a:rPr>
              <a:t>InvisiFence</a:t>
            </a:r>
            <a:endParaRPr kumimoji="0" lang="en-US" sz="3200" b="0" i="0" u="sng" strike="noStrike" kern="0" cap="none" spc="0" normalizeH="0" baseline="0" noProof="0" dirty="0">
              <a:ln>
                <a:noFill/>
              </a:ln>
              <a:solidFill>
                <a:schemeClr val="tx2"/>
              </a:solidFill>
              <a:effectLst/>
              <a:uLnTx/>
              <a:uFillTx/>
              <a:latin typeface="Calibri" pitchFamily="34" charset="0"/>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5" name="Text Placeholder 4"/>
          <p:cNvSpPr>
            <a:spLocks noGrp="1"/>
          </p:cNvSpPr>
          <p:nvPr>
            <p:ph idx="1"/>
          </p:nvPr>
        </p:nvSpPr>
        <p:spPr/>
        <p:txBody>
          <a:bodyPr/>
          <a:lstStyle/>
          <a:p>
            <a:pPr>
              <a:buNone/>
            </a:pPr>
            <a:endParaRPr lang="en-US" dirty="0" smtClean="0">
              <a:solidFill>
                <a:schemeClr val="bg2"/>
              </a:solidFill>
            </a:endParaRPr>
          </a:p>
          <a:p>
            <a:r>
              <a:rPr lang="en-US" dirty="0" err="1" smtClean="0">
                <a:solidFill>
                  <a:schemeClr val="bg2"/>
                </a:solidFill>
              </a:rPr>
              <a:t>InvisiFence</a:t>
            </a:r>
            <a:r>
              <a:rPr lang="en-US" dirty="0" smtClean="0">
                <a:solidFill>
                  <a:schemeClr val="bg2"/>
                </a:solidFill>
              </a:rPr>
              <a:t> for weak ordering</a:t>
            </a:r>
          </a:p>
          <a:p>
            <a:r>
              <a:rPr lang="en-US" dirty="0" smtClean="0">
                <a:solidFill>
                  <a:schemeClr val="bg2"/>
                </a:solidFill>
              </a:rPr>
              <a:t>Generalizing </a:t>
            </a:r>
            <a:r>
              <a:rPr lang="en-US" dirty="0" err="1" smtClean="0">
                <a:solidFill>
                  <a:schemeClr val="bg2"/>
                </a:solidFill>
              </a:rPr>
              <a:t>InvisiFence</a:t>
            </a:r>
            <a:r>
              <a:rPr lang="en-US" dirty="0" smtClean="0">
                <a:solidFill>
                  <a:schemeClr val="bg2"/>
                </a:solidFill>
              </a:rPr>
              <a:t> to stronger models</a:t>
            </a:r>
          </a:p>
          <a:p>
            <a:r>
              <a:rPr lang="en-US" dirty="0" smtClean="0">
                <a:solidFill>
                  <a:srgbClr val="FF0000"/>
                </a:solidFill>
              </a:rPr>
              <a:t>Subsuming in-window speculation</a:t>
            </a:r>
          </a:p>
          <a:p>
            <a:r>
              <a:rPr lang="en-US" dirty="0" smtClean="0"/>
              <a:t>Conclusions</a:t>
            </a:r>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32</a:t>
            </a:fld>
            <a:r>
              <a:rPr lang="en-US" smtClean="0"/>
              <a:t> ]</a:t>
            </a:r>
            <a:endParaRPr lang="en-US">
              <a:solidFill>
                <a:schemeClr val="tx1"/>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idx="1"/>
          </p:nvPr>
        </p:nvSpPr>
        <p:spPr>
          <a:xfrm>
            <a:off x="457200" y="1128753"/>
            <a:ext cx="8686800" cy="5257800"/>
          </a:xfrm>
        </p:spPr>
        <p:txBody>
          <a:bodyPr/>
          <a:lstStyle/>
          <a:p>
            <a:r>
              <a:rPr lang="en-US" dirty="0" smtClean="0"/>
              <a:t>P</a:t>
            </a:r>
            <a:r>
              <a:rPr lang="en-US" baseline="0" dirty="0" smtClean="0"/>
              <a:t>rior work: subsume LSQ snooping via </a:t>
            </a:r>
            <a:r>
              <a:rPr lang="en-US" b="1" baseline="0" dirty="0" smtClean="0">
                <a:solidFill>
                  <a:schemeClr val="tx2"/>
                </a:solidFill>
              </a:rPr>
              <a:t>continuous</a:t>
            </a:r>
            <a:r>
              <a:rPr lang="en-US" b="1" dirty="0" smtClean="0">
                <a:solidFill>
                  <a:schemeClr val="tx2"/>
                </a:solidFill>
              </a:rPr>
              <a:t> spec.</a:t>
            </a:r>
            <a:endParaRPr lang="en-US" sz="2000" baseline="0" dirty="0" smtClean="0"/>
          </a:p>
          <a:p>
            <a:pPr lvl="1"/>
            <a:r>
              <a:rPr lang="en-US" dirty="0" smtClean="0"/>
              <a:t>Execution divided into continuous speculative chunks</a:t>
            </a:r>
          </a:p>
          <a:p>
            <a:pPr lvl="1"/>
            <a:r>
              <a:rPr lang="en-US" dirty="0" smtClean="0"/>
              <a:t>Deep spec. tracks loads from execution to chunk commit</a:t>
            </a:r>
          </a:p>
          <a:p>
            <a:pPr lvl="1"/>
            <a:r>
              <a:rPr lang="en-US" dirty="0" smtClean="0"/>
              <a:t>Commit a chunk once all stores complete &amp; all loads retire</a:t>
            </a:r>
            <a:endParaRPr lang="en-US" sz="1200" dirty="0" smtClean="0"/>
          </a:p>
          <a:p>
            <a:r>
              <a:rPr lang="en-US" dirty="0" smtClean="0"/>
              <a:t>Existing designs acquire store permissions at commit</a:t>
            </a:r>
          </a:p>
          <a:p>
            <a:pPr lvl="1"/>
            <a:r>
              <a:rPr lang="en-US" dirty="0" smtClean="0"/>
              <a:t>Lazy conflict detection (lowers vulnerability to violations)</a:t>
            </a:r>
          </a:p>
          <a:p>
            <a:pPr lvl="1"/>
            <a:r>
              <a:rPr lang="en-US" dirty="0" smtClean="0"/>
              <a:t>Shown to be useful for other applications (TM, debugging, …)</a:t>
            </a:r>
          </a:p>
          <a:p>
            <a:pPr lvl="1"/>
            <a:r>
              <a:rPr lang="en-US" dirty="0" smtClean="0"/>
              <a:t>Requires extensions to conventional memory systems</a:t>
            </a:r>
          </a:p>
          <a:p>
            <a:r>
              <a:rPr lang="en-US" dirty="0" err="1" smtClean="0"/>
              <a:t>InvisiFence</a:t>
            </a:r>
            <a:r>
              <a:rPr lang="en-US" dirty="0" smtClean="0"/>
              <a:t> can also support continuous speculation</a:t>
            </a:r>
          </a:p>
          <a:p>
            <a:pPr lvl="1"/>
            <a:r>
              <a:rPr lang="en-US" baseline="0" dirty="0" smtClean="0"/>
              <a:t>Eliminates</a:t>
            </a:r>
            <a:r>
              <a:rPr lang="en-US" dirty="0" smtClean="0"/>
              <a:t> LSQ snooping with</a:t>
            </a:r>
            <a:r>
              <a:rPr lang="en-US" b="1" dirty="0" smtClean="0"/>
              <a:t> </a:t>
            </a:r>
            <a:r>
              <a:rPr lang="en-US" dirty="0" smtClean="0"/>
              <a:t>local commit</a:t>
            </a:r>
            <a:endParaRPr lang="en-US" b="1" dirty="0" smtClean="0">
              <a:solidFill>
                <a:srgbClr val="780000"/>
              </a:solidFill>
            </a:endParaRPr>
          </a:p>
          <a:p>
            <a:pPr lvl="1"/>
            <a:r>
              <a:rPr lang="en-US" baseline="0" dirty="0" smtClean="0"/>
              <a:t>Like</a:t>
            </a:r>
            <a:r>
              <a:rPr lang="en-US" dirty="0" smtClean="0"/>
              <a:t> prior work, pipelines commit with second checkpoint</a:t>
            </a:r>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33</a:t>
            </a:fld>
            <a:r>
              <a:rPr lang="en-US" smtClean="0"/>
              <a:t> ]</a:t>
            </a:r>
            <a:endParaRPr lang="en-US">
              <a:solidFill>
                <a:schemeClr val="tx1"/>
              </a:solidFill>
            </a:endParaRPr>
          </a:p>
        </p:txBody>
      </p:sp>
      <p:sp>
        <p:nvSpPr>
          <p:cNvPr id="7" name="Title 6"/>
          <p:cNvSpPr>
            <a:spLocks noGrp="1"/>
          </p:cNvSpPr>
          <p:nvPr>
            <p:ph type="title"/>
          </p:nvPr>
        </p:nvSpPr>
        <p:spPr>
          <a:xfrm>
            <a:off x="457200" y="595281"/>
            <a:ext cx="8229600" cy="533400"/>
          </a:xfrm>
        </p:spPr>
        <p:txBody>
          <a:bodyPr/>
          <a:lstStyle/>
          <a:p>
            <a:pPr lvl="0"/>
            <a:r>
              <a:rPr lang="en-US" dirty="0" smtClean="0"/>
              <a:t>Key Idea: Continuous Speculation </a:t>
            </a:r>
            <a:br>
              <a:rPr lang="en-US" dirty="0" smtClean="0"/>
            </a:br>
            <a:r>
              <a:rPr lang="en-US" sz="2400" dirty="0" smtClean="0"/>
              <a:t>[Hammond’04, Ceze’07]</a:t>
            </a:r>
            <a:br>
              <a:rPr lang="en-US" sz="2400" dirty="0" smtClean="0"/>
            </a:b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Continuous</a:t>
            </a:r>
            <a:r>
              <a:rPr lang="en-US" dirty="0" smtClean="0"/>
              <a:t> Speculation </a:t>
            </a:r>
            <a:r>
              <a:rPr lang="en-US" baseline="0" dirty="0" smtClean="0"/>
              <a:t>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34</a:t>
            </a:fld>
            <a:r>
              <a:rPr lang="en-US" smtClean="0"/>
              <a:t> ]</a:t>
            </a:r>
            <a:endParaRPr lang="en-US">
              <a:solidFill>
                <a:schemeClr val="tx1"/>
              </a:solidFill>
            </a:endParaRPr>
          </a:p>
        </p:txBody>
      </p:sp>
      <p:graphicFrame>
        <p:nvGraphicFramePr>
          <p:cNvPr id="14" name="Chart 13"/>
          <p:cNvGraphicFramePr/>
          <p:nvPr/>
        </p:nvGraphicFramePr>
        <p:xfrm>
          <a:off x="356616" y="1060704"/>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23" name="Rectangle 22"/>
          <p:cNvSpPr/>
          <p:nvPr/>
        </p:nvSpPr>
        <p:spPr bwMode="auto">
          <a:xfrm>
            <a:off x="1850150" y="4086234"/>
            <a:ext cx="146052" cy="876312"/>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4" name="Oval 23"/>
          <p:cNvSpPr/>
          <p:nvPr/>
        </p:nvSpPr>
        <p:spPr bwMode="auto">
          <a:xfrm>
            <a:off x="1558046" y="2041506"/>
            <a:ext cx="365130" cy="876312"/>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5" name="Oval 24"/>
          <p:cNvSpPr/>
          <p:nvPr/>
        </p:nvSpPr>
        <p:spPr bwMode="auto">
          <a:xfrm>
            <a:off x="2417733" y="1785915"/>
            <a:ext cx="365130" cy="876312"/>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6" name="Oval 25"/>
          <p:cNvSpPr/>
          <p:nvPr/>
        </p:nvSpPr>
        <p:spPr bwMode="auto">
          <a:xfrm>
            <a:off x="3257532" y="1566837"/>
            <a:ext cx="365130" cy="876312"/>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7" name="Oval 26"/>
          <p:cNvSpPr/>
          <p:nvPr/>
        </p:nvSpPr>
        <p:spPr bwMode="auto">
          <a:xfrm>
            <a:off x="4117219" y="1311246"/>
            <a:ext cx="365130" cy="876312"/>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28" name="Oval 27"/>
          <p:cNvSpPr/>
          <p:nvPr/>
        </p:nvSpPr>
        <p:spPr bwMode="auto">
          <a:xfrm>
            <a:off x="4973643" y="1238220"/>
            <a:ext cx="365130" cy="876312"/>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32" name="Text Placeholder 4"/>
          <p:cNvSpPr txBox="1">
            <a:spLocks/>
          </p:cNvSpPr>
          <p:nvPr/>
        </p:nvSpPr>
        <p:spPr>
          <a:xfrm>
            <a:off x="1089090" y="5437215"/>
            <a:ext cx="8229600" cy="1006509"/>
          </a:xfrm>
          <a:prstGeom prst="rect">
            <a:avLst/>
          </a:prstGeom>
        </p:spPr>
        <p:txBody>
          <a:bodyPr/>
          <a:lstStyle/>
          <a:p>
            <a:pPr marL="227013" marR="0" lvl="0" indent="-227013" algn="l" defTabSz="914400" rtl="0" eaLnBrk="0" fontAlgn="base" latinLnBrk="0" hangingPunct="0">
              <a:lnSpc>
                <a:spcPct val="100000"/>
              </a:lnSpc>
              <a:spcBef>
                <a:spcPct val="20000"/>
              </a:spcBef>
              <a:spcAft>
                <a:spcPct val="0"/>
              </a:spcAft>
              <a:buClrTx/>
              <a:buSzPct val="100000"/>
              <a:tabLst/>
              <a:defRPr/>
            </a:pPr>
            <a:r>
              <a:rPr kumimoji="0" lang="en-US" sz="2800" b="0" i="0" u="none" strike="noStrike" kern="0" cap="none" spc="0" normalizeH="0" baseline="0" noProof="0" dirty="0" smtClean="0">
                <a:ln>
                  <a:noFill/>
                </a:ln>
                <a:solidFill>
                  <a:schemeClr val="tx1"/>
                </a:solidFill>
                <a:effectLst/>
                <a:uLnTx/>
                <a:uFillTx/>
                <a:latin typeface="Calibri" pitchFamily="34" charset="0"/>
                <a:ea typeface="+mn-ea"/>
                <a:cs typeface="+mn-cs"/>
              </a:rPr>
              <a:t>To reduce rollbacks: “Commit on Violation”</a:t>
            </a:r>
          </a:p>
          <a:p>
            <a:pPr marL="682625" marR="0" lvl="1" indent="-22383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400" b="0" i="0" u="none" strike="noStrike" kern="0" cap="none" spc="0" normalizeH="0" baseline="0" noProof="0" dirty="0" smtClean="0">
                <a:ln>
                  <a:noFill/>
                </a:ln>
                <a:solidFill>
                  <a:schemeClr val="tx1"/>
                </a:solidFill>
                <a:effectLst/>
                <a:uLnTx/>
                <a:uFillTx/>
                <a:latin typeface="Calibri" pitchFamily="34" charset="0"/>
              </a:rPr>
              <a:t>Temporarily defer conflicting requests</a:t>
            </a:r>
          </a:p>
        </p:txBody>
      </p:sp>
      <p:sp>
        <p:nvSpPr>
          <p:cNvPr id="29" name="TextBox 28"/>
          <p:cNvSpPr txBox="1"/>
          <p:nvPr/>
        </p:nvSpPr>
        <p:spPr>
          <a:xfrm>
            <a:off x="1357293"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30" name="TextBox 29"/>
          <p:cNvSpPr txBox="1"/>
          <p:nvPr/>
        </p:nvSpPr>
        <p:spPr>
          <a:xfrm>
            <a:off x="2422161"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31" name="TextBox 30"/>
          <p:cNvSpPr txBox="1"/>
          <p:nvPr/>
        </p:nvSpPr>
        <p:spPr>
          <a:xfrm>
            <a:off x="3116628"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33" name="TextBox 32"/>
          <p:cNvSpPr txBox="1"/>
          <p:nvPr/>
        </p:nvSpPr>
        <p:spPr>
          <a:xfrm>
            <a:off x="3820943"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34" name="TextBox 33"/>
          <p:cNvSpPr txBox="1"/>
          <p:nvPr/>
        </p:nvSpPr>
        <p:spPr>
          <a:xfrm>
            <a:off x="4838140"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35" name="TextBox 34"/>
          <p:cNvSpPr txBox="1"/>
          <p:nvPr/>
        </p:nvSpPr>
        <p:spPr>
          <a:xfrm>
            <a:off x="5778928"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36" name="TextBox 35"/>
          <p:cNvSpPr txBox="1"/>
          <p:nvPr/>
        </p:nvSpPr>
        <p:spPr>
          <a:xfrm>
            <a:off x="6668775"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P spid="3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Continuous</a:t>
            </a:r>
            <a:r>
              <a:rPr lang="en-US" dirty="0" smtClean="0"/>
              <a:t> Speculation </a:t>
            </a:r>
            <a:r>
              <a:rPr lang="en-US" baseline="0" dirty="0" smtClean="0"/>
              <a:t>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35</a:t>
            </a:fld>
            <a:r>
              <a:rPr lang="en-US" smtClean="0"/>
              <a:t> ]</a:t>
            </a:r>
            <a:endParaRPr lang="en-US">
              <a:solidFill>
                <a:schemeClr val="tx1"/>
              </a:solidFill>
            </a:endParaRPr>
          </a:p>
        </p:txBody>
      </p:sp>
      <p:graphicFrame>
        <p:nvGraphicFramePr>
          <p:cNvPr id="14" name="Chart 13"/>
          <p:cNvGraphicFramePr/>
          <p:nvPr/>
        </p:nvGraphicFramePr>
        <p:xfrm>
          <a:off x="356616" y="1060704"/>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28" name="TextBox 27"/>
          <p:cNvSpPr txBox="1"/>
          <p:nvPr/>
        </p:nvSpPr>
        <p:spPr>
          <a:xfrm>
            <a:off x="1357293"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29" name="TextBox 28"/>
          <p:cNvSpPr txBox="1"/>
          <p:nvPr/>
        </p:nvSpPr>
        <p:spPr>
          <a:xfrm>
            <a:off x="2422161"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30" name="TextBox 29"/>
          <p:cNvSpPr txBox="1"/>
          <p:nvPr/>
        </p:nvSpPr>
        <p:spPr>
          <a:xfrm>
            <a:off x="3116628"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31" name="TextBox 30"/>
          <p:cNvSpPr txBox="1"/>
          <p:nvPr/>
        </p:nvSpPr>
        <p:spPr>
          <a:xfrm>
            <a:off x="3820943"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32" name="TextBox 31"/>
          <p:cNvSpPr txBox="1"/>
          <p:nvPr/>
        </p:nvSpPr>
        <p:spPr>
          <a:xfrm>
            <a:off x="4838140"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33" name="TextBox 32"/>
          <p:cNvSpPr txBox="1"/>
          <p:nvPr/>
        </p:nvSpPr>
        <p:spPr>
          <a:xfrm>
            <a:off x="5778928"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34" name="TextBox 33"/>
          <p:cNvSpPr txBox="1"/>
          <p:nvPr/>
        </p:nvSpPr>
        <p:spPr>
          <a:xfrm>
            <a:off x="6668775"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Continuous</a:t>
            </a:r>
            <a:r>
              <a:rPr lang="en-US" dirty="0" smtClean="0"/>
              <a:t> Speculation </a:t>
            </a:r>
            <a:r>
              <a:rPr lang="en-US" baseline="0" dirty="0" smtClean="0"/>
              <a:t>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36</a:t>
            </a:fld>
            <a:r>
              <a:rPr lang="en-US" smtClean="0"/>
              <a:t> ]</a:t>
            </a:r>
            <a:endParaRPr lang="en-US">
              <a:solidFill>
                <a:schemeClr val="tx1"/>
              </a:solidFill>
            </a:endParaRPr>
          </a:p>
        </p:txBody>
      </p:sp>
      <p:graphicFrame>
        <p:nvGraphicFramePr>
          <p:cNvPr id="14" name="Chart 13"/>
          <p:cNvGraphicFramePr/>
          <p:nvPr/>
        </p:nvGraphicFramePr>
        <p:xfrm>
          <a:off x="356616" y="1060704"/>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Placeholder 4"/>
          <p:cNvSpPr txBox="1">
            <a:spLocks/>
          </p:cNvSpPr>
          <p:nvPr/>
        </p:nvSpPr>
        <p:spPr bwMode="auto">
          <a:xfrm>
            <a:off x="457200" y="5473728"/>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lang="en-US" sz="2800" b="1" kern="0" dirty="0" smtClean="0">
                <a:solidFill>
                  <a:srgbClr val="FF0000"/>
                </a:solidFill>
                <a:latin typeface="Calibri" pitchFamily="34" charset="0"/>
                <a:ea typeface="+mn-ea"/>
              </a:rPr>
              <a:t>IF-cont+ (with commit on violation) achieves</a:t>
            </a:r>
            <a:br>
              <a:rPr lang="en-US" sz="2800" b="1" kern="0" dirty="0" smtClean="0">
                <a:solidFill>
                  <a:srgbClr val="FF0000"/>
                </a:solidFill>
                <a:latin typeface="Calibri" pitchFamily="34" charset="0"/>
                <a:ea typeface="+mn-ea"/>
              </a:rPr>
            </a:br>
            <a:r>
              <a:rPr lang="en-US" sz="2800" b="1" kern="0" dirty="0" smtClean="0">
                <a:solidFill>
                  <a:srgbClr val="FF0000"/>
                </a:solidFill>
                <a:latin typeface="Calibri" pitchFamily="34" charset="0"/>
                <a:ea typeface="+mn-ea"/>
              </a:rPr>
              <a:t>IF-sc performance without LSQ snooping</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23" name="TextBox 22"/>
          <p:cNvSpPr txBox="1"/>
          <p:nvPr/>
        </p:nvSpPr>
        <p:spPr>
          <a:xfrm>
            <a:off x="1357293"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24" name="TextBox 23"/>
          <p:cNvSpPr txBox="1"/>
          <p:nvPr/>
        </p:nvSpPr>
        <p:spPr>
          <a:xfrm>
            <a:off x="2422161"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25" name="TextBox 24"/>
          <p:cNvSpPr txBox="1"/>
          <p:nvPr/>
        </p:nvSpPr>
        <p:spPr>
          <a:xfrm>
            <a:off x="3116628"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26" name="TextBox 25"/>
          <p:cNvSpPr txBox="1"/>
          <p:nvPr/>
        </p:nvSpPr>
        <p:spPr>
          <a:xfrm>
            <a:off x="3820943"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7" name="TextBox 26"/>
          <p:cNvSpPr txBox="1"/>
          <p:nvPr/>
        </p:nvSpPr>
        <p:spPr>
          <a:xfrm>
            <a:off x="4838140"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8" name="TextBox 27"/>
          <p:cNvSpPr txBox="1"/>
          <p:nvPr/>
        </p:nvSpPr>
        <p:spPr>
          <a:xfrm>
            <a:off x="5778928"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9" name="TextBox 28"/>
          <p:cNvSpPr txBox="1"/>
          <p:nvPr/>
        </p:nvSpPr>
        <p:spPr>
          <a:xfrm>
            <a:off x="6668775"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5" name="Content Placeholder 4"/>
          <p:cNvSpPr>
            <a:spLocks noGrp="1"/>
          </p:cNvSpPr>
          <p:nvPr>
            <p:ph idx="1"/>
          </p:nvPr>
        </p:nvSpPr>
        <p:spPr>
          <a:xfrm>
            <a:off x="457200" y="990600"/>
            <a:ext cx="8458200" cy="5257800"/>
          </a:xfrm>
        </p:spPr>
        <p:txBody>
          <a:bodyPr/>
          <a:lstStyle/>
          <a:p>
            <a:pPr>
              <a:buNone/>
            </a:pPr>
            <a:r>
              <a:rPr lang="en-US" dirty="0" err="1" smtClean="0">
                <a:solidFill>
                  <a:schemeClr val="tx2"/>
                </a:solidFill>
              </a:rPr>
              <a:t>InvisiFence</a:t>
            </a:r>
            <a:r>
              <a:rPr lang="en-US" dirty="0" smtClean="0">
                <a:solidFill>
                  <a:schemeClr val="tx2"/>
                </a:solidFill>
              </a:rPr>
              <a:t> eliminates stalls from weak ordering</a:t>
            </a:r>
          </a:p>
          <a:p>
            <a:r>
              <a:rPr lang="en-US" sz="2600" dirty="0" smtClean="0"/>
              <a:t>Without per-store buffering</a:t>
            </a:r>
          </a:p>
          <a:p>
            <a:r>
              <a:rPr lang="en-US" sz="2600" dirty="0" smtClean="0"/>
              <a:t>With fast &amp; simple commit and abort</a:t>
            </a:r>
          </a:p>
          <a:p>
            <a:r>
              <a:rPr lang="en-US" sz="2600" dirty="0" smtClean="0"/>
              <a:t>Using a conventional memory system</a:t>
            </a:r>
          </a:p>
          <a:p>
            <a:endParaRPr lang="en-US" sz="1200" dirty="0" smtClean="0"/>
          </a:p>
          <a:p>
            <a:pPr>
              <a:buNone/>
            </a:pPr>
            <a:r>
              <a:rPr lang="en-US" dirty="0" smtClean="0">
                <a:solidFill>
                  <a:schemeClr val="tx2"/>
                </a:solidFill>
              </a:rPr>
              <a:t>Same hardware can provide strong ordering</a:t>
            </a:r>
          </a:p>
          <a:p>
            <a:r>
              <a:rPr lang="en-US" sz="2600" dirty="0" smtClean="0"/>
              <a:t>Adjust policy to start speculation</a:t>
            </a:r>
          </a:p>
          <a:p>
            <a:r>
              <a:rPr lang="en-US" sz="2600" dirty="0" err="1" smtClean="0"/>
              <a:t>InvisiFence</a:t>
            </a:r>
            <a:r>
              <a:rPr lang="en-US" sz="2600" dirty="0" smtClean="0"/>
              <a:t>-SC: within 3% of </a:t>
            </a:r>
            <a:r>
              <a:rPr lang="en-US" sz="2600" dirty="0" err="1" smtClean="0"/>
              <a:t>InvisiFence</a:t>
            </a:r>
            <a:r>
              <a:rPr lang="en-US" sz="2600" dirty="0" smtClean="0"/>
              <a:t>-RMO</a:t>
            </a:r>
          </a:p>
          <a:p>
            <a:pPr>
              <a:buNone/>
            </a:pPr>
            <a:endParaRPr lang="en-US" sz="1200" dirty="0" smtClean="0"/>
          </a:p>
          <a:p>
            <a:pPr>
              <a:buNone/>
            </a:pPr>
            <a:r>
              <a:rPr lang="en-US" dirty="0" smtClean="0">
                <a:solidFill>
                  <a:schemeClr val="tx2"/>
                </a:solidFill>
              </a:rPr>
              <a:t>Subsume in-window speculation mechanisms</a:t>
            </a:r>
          </a:p>
          <a:p>
            <a:r>
              <a:rPr lang="en-US" sz="2600" dirty="0" smtClean="0"/>
              <a:t>Add continuous speculation + commit on violation</a:t>
            </a:r>
          </a:p>
          <a:p>
            <a:r>
              <a:rPr lang="en-US" sz="2600" dirty="0" err="1" smtClean="0"/>
              <a:t>InvisiFence</a:t>
            </a:r>
            <a:r>
              <a:rPr lang="en-US" sz="2600" dirty="0" smtClean="0"/>
              <a:t>-SC performance without LSQ snooping</a:t>
            </a:r>
          </a:p>
          <a:p>
            <a:pPr>
              <a:buNone/>
            </a:pPr>
            <a:endParaRPr lang="en-US" dirty="0" smtClean="0"/>
          </a:p>
          <a:p>
            <a:pPr>
              <a:buNone/>
            </a:pP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37</a:t>
            </a:fld>
            <a:r>
              <a:rPr lang="en-US" smtClean="0"/>
              <a:t> ]</a:t>
            </a:r>
            <a:endParaRPr lang="en-US">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6" end="6"/>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10" end="1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38</a:t>
            </a:fld>
            <a:r>
              <a:rPr lang="en-US" smtClean="0"/>
              <a:t> ]</a:t>
            </a:r>
            <a:endParaRPr lang="en-US">
              <a:solidFill>
                <a:schemeClr val="tx1"/>
              </a:solidFill>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InvisiFence</a:t>
            </a:r>
            <a:r>
              <a:rPr lang="en-US" baseline="0" dirty="0" smtClean="0"/>
              <a:t>Normalized Runtime Results</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39</a:t>
            </a:fld>
            <a:r>
              <a:rPr lang="en-US" smtClean="0"/>
              <a:t> ]</a:t>
            </a:r>
            <a:endParaRPr lang="en-US">
              <a:solidFill>
                <a:schemeClr val="tx1"/>
              </a:solidFill>
            </a:endParaRPr>
          </a:p>
        </p:txBody>
      </p:sp>
      <p:graphicFrame>
        <p:nvGraphicFramePr>
          <p:cNvPr id="15" name="Chart 14"/>
          <p:cNvGraphicFramePr/>
          <p:nvPr/>
        </p:nvGraphicFramePr>
        <p:xfrm>
          <a:off x="356616" y="1060703"/>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4"/>
          <p:cNvSpPr txBox="1">
            <a:spLocks/>
          </p:cNvSpPr>
          <p:nvPr/>
        </p:nvSpPr>
        <p:spPr bwMode="auto">
          <a:xfrm>
            <a:off x="457200" y="5624530"/>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lang="en-US" sz="2800" b="1" kern="0" dirty="0" smtClean="0">
                <a:solidFill>
                  <a:srgbClr val="FF0000"/>
                </a:solidFill>
                <a:latin typeface="Calibri" pitchFamily="34" charset="0"/>
                <a:ea typeface="+mn-ea"/>
              </a:rPr>
              <a:t>Same </a:t>
            </a:r>
            <a:r>
              <a:rPr kumimoji="0" lang="en-US" sz="2800" b="1" i="0" u="none" strike="noStrike" kern="0" cap="none" spc="0" normalizeH="0" noProof="0" dirty="0" err="1" smtClean="0">
                <a:ln>
                  <a:noFill/>
                </a:ln>
                <a:solidFill>
                  <a:srgbClr val="FF0000"/>
                </a:solidFill>
                <a:effectLst/>
                <a:uLnTx/>
                <a:uFillTx/>
                <a:latin typeface="Calibri" pitchFamily="34" charset="0"/>
                <a:ea typeface="+mn-ea"/>
              </a:rPr>
              <a:t>perf</a:t>
            </a:r>
            <a:r>
              <a:rPr kumimoji="0" lang="en-US" sz="2800" b="1" i="0" u="none" strike="noStrike" kern="0" cap="none" spc="0" normalizeH="0" noProof="0" dirty="0" smtClean="0">
                <a:ln>
                  <a:noFill/>
                </a:ln>
                <a:solidFill>
                  <a:srgbClr val="FF0000"/>
                </a:solidFill>
                <a:effectLst/>
                <a:uLnTx/>
                <a:uFillTx/>
                <a:latin typeface="Calibri" pitchFamily="34" charset="0"/>
                <a:ea typeface="+mn-ea"/>
              </a:rPr>
              <a:t>. </a:t>
            </a:r>
            <a:r>
              <a:rPr lang="en-US" sz="2800" b="1" kern="0" dirty="0" smtClean="0">
                <a:solidFill>
                  <a:srgbClr val="FF0000"/>
                </a:solidFill>
                <a:latin typeface="Calibri" pitchFamily="34" charset="0"/>
                <a:ea typeface="+mn-ea"/>
              </a:rPr>
              <a:t>f</a:t>
            </a:r>
            <a:r>
              <a:rPr kumimoji="0" lang="en-US" sz="2800" b="1" i="0" u="none" strike="noStrike" kern="0" cap="none" spc="0" normalizeH="0" noProof="0" dirty="0" smtClean="0">
                <a:ln>
                  <a:noFill/>
                </a:ln>
                <a:solidFill>
                  <a:srgbClr val="FF0000"/>
                </a:solidFill>
                <a:effectLst/>
                <a:uLnTx/>
                <a:uFillTx/>
                <a:latin typeface="Calibri" pitchFamily="34" charset="0"/>
                <a:ea typeface="+mn-ea"/>
              </a:rPr>
              <a:t>or any model; identical hardware</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16" name="TextBox 15"/>
          <p:cNvSpPr txBox="1"/>
          <p:nvPr/>
        </p:nvSpPr>
        <p:spPr>
          <a:xfrm>
            <a:off x="1284267"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17" name="TextBox 16"/>
          <p:cNvSpPr txBox="1"/>
          <p:nvPr/>
        </p:nvSpPr>
        <p:spPr>
          <a:xfrm>
            <a:off x="2385648"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18" name="TextBox 17"/>
          <p:cNvSpPr txBox="1"/>
          <p:nvPr/>
        </p:nvSpPr>
        <p:spPr>
          <a:xfrm>
            <a:off x="3147993"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9" name="TextBox 18"/>
          <p:cNvSpPr txBox="1"/>
          <p:nvPr/>
        </p:nvSpPr>
        <p:spPr>
          <a:xfrm>
            <a:off x="3951497"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0" name="TextBox 19"/>
          <p:cNvSpPr txBox="1"/>
          <p:nvPr/>
        </p:nvSpPr>
        <p:spPr>
          <a:xfrm>
            <a:off x="4947679"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1" name="TextBox 20"/>
          <p:cNvSpPr txBox="1"/>
          <p:nvPr/>
        </p:nvSpPr>
        <p:spPr>
          <a:xfrm>
            <a:off x="5924980"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2" name="TextBox 21"/>
          <p:cNvSpPr txBox="1"/>
          <p:nvPr/>
        </p:nvSpPr>
        <p:spPr>
          <a:xfrm>
            <a:off x="6872319"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Impact of Memory Ordering</a:t>
            </a:r>
            <a:endParaRPr lang="en-US" dirty="0">
              <a:latin typeface="Calibri" pitchFamily="34" charset="0"/>
            </a:endParaRPr>
          </a:p>
        </p:txBody>
      </p:sp>
      <p:sp>
        <p:nvSpPr>
          <p:cNvPr id="5" name="Content Placeholder 4"/>
          <p:cNvSpPr>
            <a:spLocks noGrp="1"/>
          </p:cNvSpPr>
          <p:nvPr>
            <p:ph idx="1"/>
          </p:nvPr>
        </p:nvSpPr>
        <p:spPr>
          <a:xfrm>
            <a:off x="457200" y="3757616"/>
            <a:ext cx="8423334" cy="2490783"/>
          </a:xfrm>
        </p:spPr>
        <p:txBody>
          <a:bodyPr/>
          <a:lstStyle/>
          <a:p>
            <a:pPr>
              <a:buNone/>
            </a:pPr>
            <a:endParaRPr lang="en-US" dirty="0" smtClean="0">
              <a:latin typeface="Calibri" pitchFamily="34" charset="0"/>
            </a:endParaRPr>
          </a:p>
          <a:p>
            <a:r>
              <a:rPr lang="en-US" dirty="0" smtClean="0">
                <a:latin typeface="Calibri" pitchFamily="34" charset="0"/>
              </a:rPr>
              <a:t>… Even with relaxed memory models</a:t>
            </a:r>
          </a:p>
          <a:p>
            <a:pPr lvl="1"/>
            <a:r>
              <a:rPr lang="en-US" dirty="0" smtClean="0"/>
              <a:t>F</a:t>
            </a:r>
            <a:r>
              <a:rPr lang="en-US" dirty="0" smtClean="0">
                <a:latin typeface="Calibri" pitchFamily="34" charset="0"/>
              </a:rPr>
              <a:t>requent memory fences &amp; atomic </a:t>
            </a:r>
            <a:r>
              <a:rPr lang="en-US" dirty="0" smtClean="0"/>
              <a:t>RMW’s (synchronization)</a:t>
            </a:r>
            <a:endParaRPr lang="en-US" dirty="0" smtClean="0">
              <a:latin typeface="Calibri" pitchFamily="34" charset="0"/>
            </a:endParaRPr>
          </a:p>
          <a:p>
            <a:r>
              <a:rPr lang="en-US" dirty="0" smtClean="0">
                <a:latin typeface="Calibri" pitchFamily="34" charset="0"/>
              </a:rPr>
              <a:t>… Even with aggressive in-window speculation</a:t>
            </a:r>
          </a:p>
          <a:p>
            <a:pPr lvl="1"/>
            <a:r>
              <a:rPr lang="en-US" dirty="0" smtClean="0"/>
              <a:t>C</a:t>
            </a:r>
            <a:r>
              <a:rPr lang="en-US" dirty="0" smtClean="0">
                <a:latin typeface="Calibri" pitchFamily="34" charset="0"/>
              </a:rPr>
              <a:t>an’t tolerate long miss latencies</a:t>
            </a:r>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4</a:t>
            </a:fld>
            <a:r>
              <a:rPr lang="en-US" smtClean="0"/>
              <a:t> ]</a:t>
            </a:r>
            <a:endParaRPr lang="en-US">
              <a:solidFill>
                <a:schemeClr val="tx1"/>
              </a:solidFill>
            </a:endParaRPr>
          </a:p>
        </p:txBody>
      </p:sp>
      <p:graphicFrame>
        <p:nvGraphicFramePr>
          <p:cNvPr id="6" name="Chart 5"/>
          <p:cNvGraphicFramePr/>
          <p:nvPr/>
        </p:nvGraphicFramePr>
        <p:xfrm>
          <a:off x="446032" y="982630"/>
          <a:ext cx="9237788" cy="299406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1413179" y="3867156"/>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8" name="TextBox 7"/>
          <p:cNvSpPr txBox="1"/>
          <p:nvPr/>
        </p:nvSpPr>
        <p:spPr>
          <a:xfrm>
            <a:off x="2563785" y="3867156"/>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9" name="TextBox 8"/>
          <p:cNvSpPr txBox="1"/>
          <p:nvPr/>
        </p:nvSpPr>
        <p:spPr>
          <a:xfrm>
            <a:off x="3513123" y="3867156"/>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0" name="TextBox 9"/>
          <p:cNvSpPr txBox="1"/>
          <p:nvPr/>
        </p:nvSpPr>
        <p:spPr>
          <a:xfrm>
            <a:off x="4425948" y="3867156"/>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11" name="TextBox 10"/>
          <p:cNvSpPr txBox="1"/>
          <p:nvPr/>
        </p:nvSpPr>
        <p:spPr>
          <a:xfrm>
            <a:off x="5484825" y="3867156"/>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12" name="TextBox 11"/>
          <p:cNvSpPr txBox="1"/>
          <p:nvPr/>
        </p:nvSpPr>
        <p:spPr>
          <a:xfrm>
            <a:off x="6580215" y="3867156"/>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13" name="TextBox 12"/>
          <p:cNvSpPr txBox="1"/>
          <p:nvPr/>
        </p:nvSpPr>
        <p:spPr>
          <a:xfrm>
            <a:off x="7639092" y="3867156"/>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
        <p:nvSpPr>
          <p:cNvPr id="14" name="Oval 13"/>
          <p:cNvSpPr/>
          <p:nvPr/>
        </p:nvSpPr>
        <p:spPr bwMode="auto">
          <a:xfrm>
            <a:off x="7585954" y="873090"/>
            <a:ext cx="418268" cy="3059146"/>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5" name="Oval 14"/>
          <p:cNvSpPr/>
          <p:nvPr/>
        </p:nvSpPr>
        <p:spPr bwMode="auto">
          <a:xfrm>
            <a:off x="5010156" y="2589201"/>
            <a:ext cx="418268" cy="1379548"/>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14" grpId="0" animBg="1"/>
      <p:bldP spid="14" grpId="1" animBg="1"/>
      <p:bldP spid="15" grpId="1"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TSO Performance</a:t>
            </a:r>
            <a:endParaRPr lang="en-US" dirty="0"/>
          </a:p>
        </p:txBody>
      </p:sp>
      <p:sp>
        <p:nvSpPr>
          <p:cNvPr id="3" name="Footer Placeholder 2"/>
          <p:cNvSpPr>
            <a:spLocks noGrp="1"/>
          </p:cNvSpPr>
          <p:nvPr>
            <p:ph type="ftr" sz="quarter" idx="10"/>
          </p:nvPr>
        </p:nvSpPr>
        <p:spPr/>
        <p:txBody>
          <a:bodyPr/>
          <a:lstStyle/>
          <a:p>
            <a:pPr>
              <a:defRPr/>
            </a:pPr>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40</a:t>
            </a:fld>
            <a:r>
              <a:rPr lang="en-US" smtClean="0"/>
              <a:t> ]</a:t>
            </a:r>
            <a:endParaRPr lang="en-US">
              <a:solidFill>
                <a:schemeClr val="tx1"/>
              </a:solidFill>
            </a:endParaRPr>
          </a:p>
        </p:txBody>
      </p:sp>
      <p:graphicFrame>
        <p:nvGraphicFramePr>
          <p:cNvPr id="14" name="Chart 13"/>
          <p:cNvGraphicFramePr/>
          <p:nvPr/>
        </p:nvGraphicFramePr>
        <p:xfrm>
          <a:off x="356616" y="1060703"/>
          <a:ext cx="8467344"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Placeholder 4"/>
          <p:cNvSpPr txBox="1">
            <a:spLocks/>
          </p:cNvSpPr>
          <p:nvPr/>
        </p:nvSpPr>
        <p:spPr bwMode="auto">
          <a:xfrm>
            <a:off x="457200" y="5624530"/>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2800" b="1" i="0" u="none" strike="noStrike" kern="0" cap="none" spc="0" normalizeH="0" baseline="0" noProof="0" dirty="0" err="1" smtClean="0">
                <a:ln>
                  <a:noFill/>
                </a:ln>
                <a:solidFill>
                  <a:srgbClr val="FF0000"/>
                </a:solidFill>
                <a:effectLst/>
                <a:uLnTx/>
                <a:uFillTx/>
                <a:latin typeface="Calibri" pitchFamily="34" charset="0"/>
                <a:ea typeface="+mn-ea"/>
              </a:rPr>
              <a:t>InvisiFence</a:t>
            </a: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 eliminates ordering stalls</a:t>
            </a:r>
            <a:r>
              <a:rPr lang="en-US" sz="2800" b="1" kern="0" dirty="0" smtClean="0">
                <a:solidFill>
                  <a:srgbClr val="FF0000"/>
                </a:solidFill>
                <a:latin typeface="Calibri" pitchFamily="34" charset="0"/>
                <a:ea typeface="+mn-ea"/>
              </a:rPr>
              <a:t>, </a:t>
            </a:r>
            <a:r>
              <a:rPr kumimoji="0" lang="en-US" sz="2800" b="1" i="0" u="none" strike="noStrike" kern="0" cap="none" spc="0" normalizeH="0" baseline="0" noProof="0" dirty="0" smtClean="0">
                <a:ln>
                  <a:noFill/>
                </a:ln>
                <a:solidFill>
                  <a:srgbClr val="FF0000"/>
                </a:solidFill>
                <a:effectLst/>
                <a:uLnTx/>
                <a:uFillTx/>
                <a:latin typeface="Calibri" pitchFamily="34" charset="0"/>
                <a:ea typeface="+mn-ea"/>
              </a:rPr>
              <a:t>improves</a:t>
            </a:r>
            <a:r>
              <a:rPr kumimoji="0" lang="en-US" sz="2800" b="1" i="0" u="none" strike="noStrike" kern="0" cap="none" spc="0" normalizeH="0" noProof="0" dirty="0" smtClean="0">
                <a:ln>
                  <a:noFill/>
                </a:ln>
                <a:solidFill>
                  <a:srgbClr val="FF0000"/>
                </a:solidFill>
                <a:effectLst/>
                <a:uLnTx/>
                <a:uFillTx/>
                <a:latin typeface="Calibri" pitchFamily="34" charset="0"/>
                <a:ea typeface="+mn-ea"/>
              </a:rPr>
              <a:t> MLP</a:t>
            </a:r>
            <a:endParaRPr kumimoji="0" lang="en-US" sz="2800" b="1" i="0" u="none" strike="noStrike" kern="0" cap="none" spc="0" normalizeH="0" baseline="0" noProof="0" dirty="0" smtClean="0">
              <a:ln>
                <a:noFill/>
              </a:ln>
              <a:solidFill>
                <a:srgbClr val="FF0000"/>
              </a:solidFill>
              <a:effectLst/>
              <a:uLnTx/>
              <a:uFillTx/>
              <a:latin typeface="Calibri" pitchFamily="34" charset="0"/>
              <a:ea typeface="+mn-ea"/>
            </a:endParaRPr>
          </a:p>
        </p:txBody>
      </p:sp>
      <p:sp>
        <p:nvSpPr>
          <p:cNvPr id="16" name="TextBox 15"/>
          <p:cNvSpPr txBox="1"/>
          <p:nvPr/>
        </p:nvSpPr>
        <p:spPr>
          <a:xfrm>
            <a:off x="1284267" y="5000592"/>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17" name="TextBox 16"/>
          <p:cNvSpPr txBox="1"/>
          <p:nvPr/>
        </p:nvSpPr>
        <p:spPr>
          <a:xfrm>
            <a:off x="2385648" y="5000592"/>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18" name="TextBox 17"/>
          <p:cNvSpPr txBox="1"/>
          <p:nvPr/>
        </p:nvSpPr>
        <p:spPr>
          <a:xfrm>
            <a:off x="3147993" y="5000592"/>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9" name="TextBox 18"/>
          <p:cNvSpPr txBox="1"/>
          <p:nvPr/>
        </p:nvSpPr>
        <p:spPr>
          <a:xfrm>
            <a:off x="3951497" y="5000592"/>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20" name="TextBox 19"/>
          <p:cNvSpPr txBox="1"/>
          <p:nvPr/>
        </p:nvSpPr>
        <p:spPr>
          <a:xfrm>
            <a:off x="4947679" y="5000592"/>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21" name="TextBox 20"/>
          <p:cNvSpPr txBox="1"/>
          <p:nvPr/>
        </p:nvSpPr>
        <p:spPr>
          <a:xfrm>
            <a:off x="5924980" y="5000592"/>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2" name="TextBox 21"/>
          <p:cNvSpPr txBox="1"/>
          <p:nvPr/>
        </p:nvSpPr>
        <p:spPr>
          <a:xfrm>
            <a:off x="6872319" y="5000592"/>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Generalizing </a:t>
            </a:r>
            <a:r>
              <a:rPr lang="en-US" dirty="0" err="1" smtClean="0"/>
              <a:t>InvisiFence</a:t>
            </a:r>
            <a:r>
              <a:rPr lang="en-US" dirty="0" smtClean="0"/>
              <a:t> for Strong Ordering</a:t>
            </a:r>
            <a:endParaRPr lang="en-US" dirty="0"/>
          </a:p>
        </p:txBody>
      </p:sp>
      <p:sp>
        <p:nvSpPr>
          <p:cNvPr id="3" name="Footer Placeholder 2"/>
          <p:cNvSpPr>
            <a:spLocks noGrp="1"/>
          </p:cNvSpPr>
          <p:nvPr>
            <p:ph type="ftr" sz="quarter" idx="10"/>
          </p:nvPr>
        </p:nvSpPr>
        <p:spPr/>
        <p:txBody>
          <a:bodyPr/>
          <a:lstStyle/>
          <a:p>
            <a:pPr>
              <a:defRPr/>
            </a:pPr>
            <a:r>
              <a:rPr lang="en-US" smtClean="0"/>
              <a:t>InvisiFence - Blundell - ISCA 2009</a:t>
            </a:r>
            <a:endParaRPr lang="en-US"/>
          </a:p>
        </p:txBody>
      </p:sp>
      <p:sp>
        <p:nvSpPr>
          <p:cNvPr id="4" name="Slide Number Placeholder 3"/>
          <p:cNvSpPr>
            <a:spLocks noGrp="1"/>
          </p:cNvSpPr>
          <p:nvPr>
            <p:ph type="sldNum" sz="quarter" idx="11"/>
          </p:nvPr>
        </p:nvSpPr>
        <p:spPr/>
        <p:txBody>
          <a:bodyPr/>
          <a:lstStyle/>
          <a:p>
            <a:pPr>
              <a:defRPr/>
            </a:pPr>
            <a:r>
              <a:rPr lang="en-US" smtClean="0"/>
              <a:t>[ </a:t>
            </a:r>
            <a:fld id="{3568A1DD-BF41-444C-A0EC-95CC143B0EAA}" type="slidenum">
              <a:rPr lang="en-US" smtClean="0"/>
              <a:pPr>
                <a:defRPr/>
              </a:pPr>
              <a:t>41</a:t>
            </a:fld>
            <a:r>
              <a:rPr lang="en-US" smtClean="0"/>
              <a:t> ]</a:t>
            </a:r>
            <a:endParaRPr lang="en-US">
              <a:solidFill>
                <a:schemeClr val="tx1"/>
              </a:solidFill>
            </a:endParaRPr>
          </a:p>
        </p:txBody>
      </p:sp>
      <p:sp>
        <p:nvSpPr>
          <p:cNvPr id="5" name="Text Placeholder 4"/>
          <p:cNvSpPr>
            <a:spLocks noGrp="1"/>
          </p:cNvSpPr>
          <p:nvPr>
            <p:ph type="body" idx="4294967295"/>
          </p:nvPr>
        </p:nvSpPr>
        <p:spPr>
          <a:xfrm>
            <a:off x="457200" y="990600"/>
            <a:ext cx="8686800" cy="1160445"/>
          </a:xfrm>
        </p:spPr>
        <p:txBody>
          <a:bodyPr/>
          <a:lstStyle/>
          <a:p>
            <a:pPr>
              <a:buFont typeface="Arial"/>
              <a:buChar char="•"/>
            </a:pPr>
            <a:r>
              <a:rPr lang="en-US" dirty="0" smtClean="0"/>
              <a:t>Strong models impose additional ordering constraints</a:t>
            </a:r>
          </a:p>
          <a:p>
            <a:r>
              <a:rPr lang="en-US" dirty="0" err="1" smtClean="0"/>
              <a:t>InvisiFence</a:t>
            </a:r>
            <a:r>
              <a:rPr lang="en-US" dirty="0" smtClean="0"/>
              <a:t> treats these constraints as “implicit fences”</a:t>
            </a:r>
            <a:endParaRPr lang="en-US" baseline="0" dirty="0" smtClean="0"/>
          </a:p>
          <a:p>
            <a:r>
              <a:rPr lang="en-US" dirty="0" smtClean="0"/>
              <a:t>Increases speculation frequency…</a:t>
            </a: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smtClean="0">
              <a:solidFill>
                <a:schemeClr val="tx2"/>
              </a:solidFill>
            </a:endParaRPr>
          </a:p>
          <a:p>
            <a:endParaRPr lang="en-US" b="1" dirty="0" smtClean="0">
              <a:solidFill>
                <a:schemeClr val="tx2"/>
              </a:solidFill>
            </a:endParaRPr>
          </a:p>
        </p:txBody>
      </p:sp>
      <p:graphicFrame>
        <p:nvGraphicFramePr>
          <p:cNvPr id="6" name="Chart 5"/>
          <p:cNvGraphicFramePr/>
          <p:nvPr/>
        </p:nvGraphicFramePr>
        <p:xfrm>
          <a:off x="500801" y="2657430"/>
          <a:ext cx="8142398" cy="328617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1687473" y="5286366"/>
            <a:ext cx="950901" cy="400110"/>
          </a:xfrm>
          <a:prstGeom prst="rect">
            <a:avLst/>
          </a:prstGeom>
          <a:noFill/>
        </p:spPr>
        <p:txBody>
          <a:bodyPr wrap="none" rtlCol="0">
            <a:spAutoFit/>
          </a:bodyPr>
          <a:lstStyle/>
          <a:p>
            <a:r>
              <a:rPr lang="en-US" sz="2000" b="1" dirty="0" smtClean="0">
                <a:latin typeface="Calibri" pitchFamily="34" charset="0"/>
              </a:rPr>
              <a:t>apache</a:t>
            </a:r>
            <a:endParaRPr lang="en-US" sz="2000" b="1" dirty="0">
              <a:latin typeface="Calibri" pitchFamily="34" charset="0"/>
            </a:endParaRPr>
          </a:p>
        </p:txBody>
      </p:sp>
      <p:sp>
        <p:nvSpPr>
          <p:cNvPr id="15" name="TextBox 14"/>
          <p:cNvSpPr txBox="1"/>
          <p:nvPr/>
        </p:nvSpPr>
        <p:spPr>
          <a:xfrm>
            <a:off x="2860317" y="5286366"/>
            <a:ext cx="652806" cy="400110"/>
          </a:xfrm>
          <a:prstGeom prst="rect">
            <a:avLst/>
          </a:prstGeom>
          <a:noFill/>
        </p:spPr>
        <p:txBody>
          <a:bodyPr wrap="none" rtlCol="0">
            <a:spAutoFit/>
          </a:bodyPr>
          <a:lstStyle/>
          <a:p>
            <a:r>
              <a:rPr lang="en-US" sz="2000" b="1" dirty="0" err="1" smtClean="0">
                <a:latin typeface="Calibri" pitchFamily="34" charset="0"/>
              </a:rPr>
              <a:t>zeus</a:t>
            </a:r>
            <a:endParaRPr lang="en-US" sz="2000" b="1" dirty="0">
              <a:latin typeface="Calibri" pitchFamily="34" charset="0"/>
            </a:endParaRPr>
          </a:p>
        </p:txBody>
      </p:sp>
      <p:sp>
        <p:nvSpPr>
          <p:cNvPr id="16" name="TextBox 15"/>
          <p:cNvSpPr txBox="1"/>
          <p:nvPr/>
        </p:nvSpPr>
        <p:spPr>
          <a:xfrm>
            <a:off x="3773862" y="5286366"/>
            <a:ext cx="834651" cy="400110"/>
          </a:xfrm>
          <a:prstGeom prst="rect">
            <a:avLst/>
          </a:prstGeom>
          <a:noFill/>
        </p:spPr>
        <p:txBody>
          <a:bodyPr wrap="none" rtlCol="0">
            <a:spAutoFit/>
          </a:bodyPr>
          <a:lstStyle/>
          <a:p>
            <a:r>
              <a:rPr lang="en-US" sz="2000" b="1" dirty="0" smtClean="0">
                <a:latin typeface="Calibri" pitchFamily="34" charset="0"/>
              </a:rPr>
              <a:t>oracle</a:t>
            </a:r>
            <a:endParaRPr lang="en-US" sz="2000" b="1" dirty="0">
              <a:latin typeface="Calibri" pitchFamily="34" charset="0"/>
            </a:endParaRPr>
          </a:p>
        </p:txBody>
      </p:sp>
      <p:sp>
        <p:nvSpPr>
          <p:cNvPr id="17" name="TextBox 16"/>
          <p:cNvSpPr txBox="1"/>
          <p:nvPr/>
        </p:nvSpPr>
        <p:spPr>
          <a:xfrm>
            <a:off x="4608731" y="5286366"/>
            <a:ext cx="1095172" cy="400110"/>
          </a:xfrm>
          <a:prstGeom prst="rect">
            <a:avLst/>
          </a:prstGeom>
          <a:noFill/>
        </p:spPr>
        <p:txBody>
          <a:bodyPr wrap="none" rtlCol="0">
            <a:spAutoFit/>
          </a:bodyPr>
          <a:lstStyle/>
          <a:p>
            <a:r>
              <a:rPr lang="en-US" sz="2000" b="1" dirty="0" smtClean="0">
                <a:latin typeface="Calibri" pitchFamily="34" charset="0"/>
              </a:rPr>
              <a:t>oltp-db2</a:t>
            </a:r>
            <a:endParaRPr lang="en-US" sz="2000" b="1" dirty="0">
              <a:latin typeface="Calibri" pitchFamily="34" charset="0"/>
            </a:endParaRPr>
          </a:p>
        </p:txBody>
      </p:sp>
      <p:sp>
        <p:nvSpPr>
          <p:cNvPr id="18" name="TextBox 17"/>
          <p:cNvSpPr txBox="1"/>
          <p:nvPr/>
        </p:nvSpPr>
        <p:spPr>
          <a:xfrm>
            <a:off x="5641426" y="5286366"/>
            <a:ext cx="1011815" cy="400110"/>
          </a:xfrm>
          <a:prstGeom prst="rect">
            <a:avLst/>
          </a:prstGeom>
          <a:noFill/>
        </p:spPr>
        <p:txBody>
          <a:bodyPr wrap="none" rtlCol="0">
            <a:spAutoFit/>
          </a:bodyPr>
          <a:lstStyle/>
          <a:p>
            <a:r>
              <a:rPr lang="en-US" sz="2000" b="1" dirty="0" smtClean="0">
                <a:latin typeface="Calibri" pitchFamily="34" charset="0"/>
              </a:rPr>
              <a:t>dss-db2</a:t>
            </a:r>
            <a:endParaRPr lang="en-US" sz="2000" b="1" dirty="0">
              <a:latin typeface="Calibri" pitchFamily="34" charset="0"/>
            </a:endParaRPr>
          </a:p>
        </p:txBody>
      </p:sp>
      <p:sp>
        <p:nvSpPr>
          <p:cNvPr id="19" name="TextBox 18"/>
          <p:cNvSpPr txBox="1"/>
          <p:nvPr/>
        </p:nvSpPr>
        <p:spPr>
          <a:xfrm>
            <a:off x="6689754" y="5286366"/>
            <a:ext cx="910826" cy="400110"/>
          </a:xfrm>
          <a:prstGeom prst="rect">
            <a:avLst/>
          </a:prstGeom>
          <a:noFill/>
        </p:spPr>
        <p:txBody>
          <a:bodyPr wrap="none" rtlCol="0">
            <a:spAutoFit/>
          </a:bodyPr>
          <a:lstStyle/>
          <a:p>
            <a:r>
              <a:rPr lang="en-US" sz="2000" b="1" dirty="0" err="1" smtClean="0">
                <a:latin typeface="Calibri" pitchFamily="34" charset="0"/>
              </a:rPr>
              <a:t>barnes</a:t>
            </a:r>
            <a:endParaRPr lang="en-US" sz="2000" b="1" dirty="0">
              <a:latin typeface="Calibri" pitchFamily="34" charset="0"/>
            </a:endParaRPr>
          </a:p>
        </p:txBody>
      </p:sp>
      <p:sp>
        <p:nvSpPr>
          <p:cNvPr id="20" name="TextBox 19"/>
          <p:cNvSpPr txBox="1"/>
          <p:nvPr/>
        </p:nvSpPr>
        <p:spPr>
          <a:xfrm>
            <a:off x="7727652" y="5286366"/>
            <a:ext cx="824265" cy="400110"/>
          </a:xfrm>
          <a:prstGeom prst="rect">
            <a:avLst/>
          </a:prstGeom>
          <a:noFill/>
        </p:spPr>
        <p:txBody>
          <a:bodyPr wrap="none" rtlCol="0">
            <a:spAutoFit/>
          </a:bodyPr>
          <a:lstStyle/>
          <a:p>
            <a:r>
              <a:rPr lang="en-US" sz="2000" b="1" dirty="0" smtClean="0">
                <a:latin typeface="Calibri" pitchFamily="34" charset="0"/>
              </a:rPr>
              <a:t>ocean</a:t>
            </a:r>
            <a:endParaRPr lang="en-US" sz="2000" b="1" dirty="0">
              <a:latin typeface="Calibri" pitchFamily="34" charset="0"/>
            </a:endParaRPr>
          </a:p>
        </p:txBody>
      </p:sp>
      <p:sp>
        <p:nvSpPr>
          <p:cNvPr id="21" name="Text Placeholder 4"/>
          <p:cNvSpPr txBox="1">
            <a:spLocks/>
          </p:cNvSpPr>
          <p:nvPr/>
        </p:nvSpPr>
        <p:spPr bwMode="auto">
          <a:xfrm>
            <a:off x="457200" y="5711802"/>
            <a:ext cx="8229600" cy="6889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27013" marR="0" lvl="0" indent="-227013" defTabSz="914400" rtl="0" eaLnBrk="0" fontAlgn="base" latinLnBrk="0" hangingPunct="0">
              <a:lnSpc>
                <a:spcPct val="100000"/>
              </a:lnSpc>
              <a:spcBef>
                <a:spcPct val="20000"/>
              </a:spcBef>
              <a:spcAft>
                <a:spcPct val="0"/>
              </a:spcAft>
              <a:buClrTx/>
              <a:buSzPct val="100000"/>
              <a:tabLst/>
              <a:defRPr/>
            </a:pPr>
            <a:r>
              <a:rPr kumimoji="0" lang="en-US" sz="3200" b="1" i="0" u="none" strike="noStrike" kern="0" cap="none" spc="0" normalizeH="0" baseline="0" noProof="0" dirty="0" smtClean="0">
                <a:ln>
                  <a:noFill/>
                </a:ln>
                <a:solidFill>
                  <a:srgbClr val="FF0000"/>
                </a:solidFill>
                <a:effectLst/>
                <a:uLnTx/>
                <a:uFillTx/>
                <a:latin typeface="Calibri" pitchFamily="34" charset="0"/>
                <a:ea typeface="+mn-ea"/>
              </a:rPr>
              <a:t>No other hardware</a:t>
            </a:r>
            <a:r>
              <a:rPr kumimoji="0" lang="en-US" sz="3200" b="1" i="0" u="none" strike="noStrike" kern="0" cap="none" spc="0" normalizeH="0" noProof="0" dirty="0" smtClean="0">
                <a:ln>
                  <a:noFill/>
                </a:ln>
                <a:solidFill>
                  <a:srgbClr val="FF0000"/>
                </a:solidFill>
                <a:effectLst/>
                <a:uLnTx/>
                <a:uFillTx/>
                <a:latin typeface="Calibri" pitchFamily="34" charset="0"/>
                <a:ea typeface="+mn-ea"/>
              </a:rPr>
              <a:t> changes</a:t>
            </a:r>
            <a:endParaRPr kumimoji="0" lang="en-US" sz="3200" b="1" i="0" u="none" strike="noStrike" kern="0" cap="none" spc="0" normalizeH="0" baseline="0" noProof="0" dirty="0" smtClean="0">
              <a:ln>
                <a:noFill/>
              </a:ln>
              <a:solidFill>
                <a:srgbClr val="FF0000"/>
              </a:solidFill>
              <a:effectLst/>
              <a:uLnTx/>
              <a:uFillTx/>
              <a:latin typeface="Calibri" pitchFamily="34" charset="0"/>
              <a:ea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Graphic spid="6" grpId="0">
        <p:bldAsOne/>
      </p:bldGraphic>
      <p:bldP spid="14" grpId="0"/>
      <p:bldP spid="15" grpId="0"/>
      <p:bldP spid="16" grpId="0"/>
      <p:bldP spid="17" grpId="0"/>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Speculative Memory Ordering</a:t>
            </a:r>
            <a:endParaRPr lang="en-US" dirty="0"/>
          </a:p>
        </p:txBody>
      </p:sp>
      <p:sp>
        <p:nvSpPr>
          <p:cNvPr id="5" name="Content Placeholder 4"/>
          <p:cNvSpPr>
            <a:spLocks noGrp="1"/>
          </p:cNvSpPr>
          <p:nvPr>
            <p:ph idx="1"/>
          </p:nvPr>
        </p:nvSpPr>
        <p:spPr/>
        <p:txBody>
          <a:bodyPr/>
          <a:lstStyle/>
          <a:p>
            <a:r>
              <a:rPr lang="en-US" dirty="0" smtClean="0"/>
              <a:t>Hide stalls with beyond-the-window speculation</a:t>
            </a:r>
            <a:endParaRPr lang="en-US" sz="2000" dirty="0" smtClean="0"/>
          </a:p>
          <a:p>
            <a:pPr lvl="1">
              <a:buFont typeface="Arial"/>
              <a:buChar char="•"/>
            </a:pPr>
            <a:r>
              <a:rPr lang="en-US" dirty="0" smtClean="0"/>
              <a:t>Races rare </a:t>
            </a:r>
            <a:r>
              <a:rPr lang="en-US" dirty="0" smtClean="0">
                <a:sym typeface="Wingdings" pitchFamily="2" charset="2"/>
              </a:rPr>
              <a:t></a:t>
            </a:r>
            <a:r>
              <a:rPr lang="en-US" dirty="0" smtClean="0"/>
              <a:t> ordering stalls usually unnecessary </a:t>
            </a:r>
            <a:r>
              <a:rPr lang="en-US" sz="1800" dirty="0" smtClean="0"/>
              <a:t>[Gniady’99]</a:t>
            </a:r>
            <a:endParaRPr lang="en-US" dirty="0" smtClean="0"/>
          </a:p>
          <a:p>
            <a:pPr>
              <a:spcBef>
                <a:spcPts val="1200"/>
              </a:spcBef>
            </a:pPr>
            <a:r>
              <a:rPr lang="en-US" dirty="0" smtClean="0"/>
              <a:t>Past work focused on </a:t>
            </a:r>
            <a:r>
              <a:rPr lang="en-US" dirty="0" smtClean="0">
                <a:solidFill>
                  <a:schemeClr val="tx2"/>
                </a:solidFill>
              </a:rPr>
              <a:t>programmability</a:t>
            </a:r>
          </a:p>
          <a:p>
            <a:pPr lvl="1"/>
            <a:r>
              <a:rPr lang="en-US" dirty="0" smtClean="0"/>
              <a:t>Thus, focused on strong ordering (SC/PC)</a:t>
            </a:r>
          </a:p>
          <a:p>
            <a:pPr>
              <a:spcBef>
                <a:spcPts val="1200"/>
              </a:spcBef>
              <a:buFont typeface="Calibri" pitchFamily="34" charset="0"/>
              <a:buChar char="+"/>
            </a:pPr>
            <a:r>
              <a:rPr lang="en-US" dirty="0" smtClean="0"/>
              <a:t>Effectively eliminate stalling</a:t>
            </a:r>
          </a:p>
          <a:p>
            <a:pPr>
              <a:spcBef>
                <a:spcPts val="1200"/>
              </a:spcBef>
              <a:buFont typeface="Calibri" pitchFamily="34" charset="0"/>
              <a:buChar char="–"/>
            </a:pPr>
            <a:r>
              <a:rPr lang="en-US" dirty="0" smtClean="0"/>
              <a:t>Complex mechanisms:</a:t>
            </a:r>
          </a:p>
          <a:p>
            <a:pPr lvl="1">
              <a:tabLst>
                <a:tab pos="7891463" algn="r"/>
              </a:tabLst>
            </a:pPr>
            <a:r>
              <a:rPr lang="en-US" dirty="0" smtClean="0"/>
              <a:t>Fine-grained (per-store) tracking 	</a:t>
            </a:r>
            <a:r>
              <a:rPr lang="en-US" sz="1800" dirty="0" smtClean="0"/>
              <a:t>[Wenisch’07]</a:t>
            </a:r>
          </a:p>
          <a:p>
            <a:pPr lvl="1">
              <a:tabLst>
                <a:tab pos="7891463" algn="r"/>
              </a:tabLst>
            </a:pPr>
            <a:r>
              <a:rPr lang="en-US" dirty="0" smtClean="0"/>
              <a:t>Expensive commit 	</a:t>
            </a:r>
            <a:r>
              <a:rPr lang="en-US" sz="1800" dirty="0" smtClean="0"/>
              <a:t>[Ceze’07, Wenisch’07]</a:t>
            </a:r>
          </a:p>
          <a:p>
            <a:pPr lvl="1">
              <a:tabLst>
                <a:tab pos="7891463" algn="r"/>
              </a:tabLst>
            </a:pPr>
            <a:r>
              <a:rPr lang="en-US" dirty="0" smtClean="0"/>
              <a:t>Unconventional memory system 	</a:t>
            </a:r>
            <a:r>
              <a:rPr lang="en-US" sz="1800" dirty="0" smtClean="0"/>
              <a:t>[Ceze’07]</a:t>
            </a:r>
          </a:p>
          <a:p>
            <a:pPr algn="ctr">
              <a:spcBef>
                <a:spcPts val="1200"/>
              </a:spcBef>
              <a:buNone/>
            </a:pPr>
            <a:r>
              <a:rPr lang="en-US" dirty="0" smtClean="0">
                <a:solidFill>
                  <a:schemeClr val="tx2"/>
                </a:solidFill>
              </a:rPr>
              <a:t> </a:t>
            </a:r>
          </a:p>
        </p:txBody>
      </p:sp>
      <p:sp>
        <p:nvSpPr>
          <p:cNvPr id="3" name="Footer Placeholder 2"/>
          <p:cNvSpPr>
            <a:spLocks noGrp="1"/>
          </p:cNvSpPr>
          <p:nvPr>
            <p:ph type="ftr" sz="quarter" idx="10"/>
          </p:nvPr>
        </p:nvSpPr>
        <p:spPr/>
        <p:txBody>
          <a:bodyPr/>
          <a:lstStyle/>
          <a:p>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r>
              <a:rPr lang="en-US" smtClean="0"/>
              <a:t>[ </a:t>
            </a:r>
            <a:fld id="{3568A1DD-BF41-444C-A0EC-95CC143B0EAA}" type="slidenum">
              <a:rPr lang="en-US" smtClean="0"/>
              <a:pPr/>
              <a:t>5</a:t>
            </a:fld>
            <a:r>
              <a:rPr lang="en-US" smtClean="0"/>
              <a:t>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Our Approach: InvisiFence</a:t>
            </a:r>
            <a:endParaRPr lang="en-US" dirty="0"/>
          </a:p>
        </p:txBody>
      </p:sp>
      <p:sp>
        <p:nvSpPr>
          <p:cNvPr id="5" name="Content Placeholder 4"/>
          <p:cNvSpPr>
            <a:spLocks noGrp="1"/>
          </p:cNvSpPr>
          <p:nvPr>
            <p:ph idx="1"/>
          </p:nvPr>
        </p:nvSpPr>
        <p:spPr>
          <a:xfrm>
            <a:off x="457200" y="990600"/>
            <a:ext cx="8686800" cy="5257800"/>
          </a:xfrm>
        </p:spPr>
        <p:txBody>
          <a:bodyPr/>
          <a:lstStyle/>
          <a:p>
            <a:r>
              <a:rPr lang="en-US" dirty="0" smtClean="0"/>
              <a:t>Key departure: apply to weakly-ordered system</a:t>
            </a:r>
          </a:p>
          <a:p>
            <a:pPr lvl="1"/>
            <a:r>
              <a:rPr lang="en-US" dirty="0" smtClean="0"/>
              <a:t>Straightforward hardware; fewest stalls to address</a:t>
            </a:r>
          </a:p>
          <a:p>
            <a:pPr>
              <a:spcBef>
                <a:spcPts val="1000"/>
              </a:spcBef>
            </a:pPr>
            <a:r>
              <a:rPr lang="en-US" dirty="0" smtClean="0"/>
              <a:t>Augment with familiar deep speculation mechanisms</a:t>
            </a:r>
          </a:p>
          <a:p>
            <a:pPr lvl="1"/>
            <a:r>
              <a:rPr lang="en-US" dirty="0" smtClean="0"/>
              <a:t>Violation detection: read/write bits in cache</a:t>
            </a:r>
          </a:p>
          <a:p>
            <a:pPr lvl="1"/>
            <a:r>
              <a:rPr lang="en-US" dirty="0" smtClean="0"/>
              <a:t>Version management: clean to L2 before 1</a:t>
            </a:r>
            <a:r>
              <a:rPr lang="en-US" baseline="30000" dirty="0" smtClean="0"/>
              <a:t>st</a:t>
            </a:r>
            <a:r>
              <a:rPr lang="en-US" dirty="0" smtClean="0"/>
              <a:t> write</a:t>
            </a:r>
            <a:endParaRPr lang="en-US" sz="1200" dirty="0" smtClean="0"/>
          </a:p>
          <a:p>
            <a:r>
              <a:rPr lang="en-US" dirty="0" smtClean="0"/>
              <a:t>Result: eliminate fence stalls (up to 13% speedup)</a:t>
            </a:r>
          </a:p>
          <a:p>
            <a:pPr lvl="1"/>
            <a:r>
              <a:rPr lang="en-US" dirty="0" smtClean="0"/>
              <a:t>No fine-grained (per-store) tracking </a:t>
            </a:r>
          </a:p>
          <a:p>
            <a:pPr lvl="1"/>
            <a:r>
              <a:rPr lang="en-US" dirty="0" smtClean="0"/>
              <a:t>Fast &amp; simple commit and rollback</a:t>
            </a:r>
          </a:p>
          <a:p>
            <a:pPr lvl="1"/>
            <a:r>
              <a:rPr lang="en-US" dirty="0" smtClean="0"/>
              <a:t>Conventional memory system</a:t>
            </a:r>
          </a:p>
          <a:p>
            <a:r>
              <a:rPr lang="en-US" dirty="0" smtClean="0"/>
              <a:t>For strong ordering: speculate more (“implicit fences”)</a:t>
            </a:r>
          </a:p>
          <a:p>
            <a:pPr lvl="1"/>
            <a:r>
              <a:rPr lang="en-US" dirty="0" smtClean="0">
                <a:sym typeface="Wingdings" pitchFamily="2" charset="2"/>
              </a:rPr>
              <a:t>Bonus: can even eliminate LSQ snooping! </a:t>
            </a:r>
            <a:r>
              <a:rPr lang="en-US" dirty="0" smtClean="0"/>
              <a:t>(a la </a:t>
            </a:r>
            <a:r>
              <a:rPr lang="en-US" sz="2000" dirty="0" smtClean="0"/>
              <a:t>[Ceze’07]</a:t>
            </a:r>
            <a:r>
              <a:rPr lang="en-US" dirty="0" smtClean="0"/>
              <a:t>)</a:t>
            </a:r>
          </a:p>
        </p:txBody>
      </p:sp>
      <p:sp>
        <p:nvSpPr>
          <p:cNvPr id="3" name="Footer Placeholder 2"/>
          <p:cNvSpPr>
            <a:spLocks noGrp="1"/>
          </p:cNvSpPr>
          <p:nvPr>
            <p:ph type="ftr" sz="quarter" idx="10"/>
          </p:nvPr>
        </p:nvSpPr>
        <p:spPr/>
        <p:txBody>
          <a:bodyPr/>
          <a:lstStyle/>
          <a:p>
            <a:r>
              <a:rPr lang="en-US" smtClean="0"/>
              <a:t>InvisiFence - Blundell - ISCA 2009</a:t>
            </a:r>
            <a:endParaRPr lang="en-US"/>
          </a:p>
        </p:txBody>
      </p:sp>
      <p:sp>
        <p:nvSpPr>
          <p:cNvPr id="4" name="Slide Number Placeholder 3"/>
          <p:cNvSpPr>
            <a:spLocks noGrp="1"/>
          </p:cNvSpPr>
          <p:nvPr>
            <p:ph type="sldNum" sz="quarter" idx="11"/>
          </p:nvPr>
        </p:nvSpPr>
        <p:spPr/>
        <p:txBody>
          <a:bodyPr/>
          <a:lstStyle/>
          <a:p>
            <a:r>
              <a:rPr lang="en-US" smtClean="0"/>
              <a:t>[ </a:t>
            </a:r>
            <a:fld id="{3568A1DD-BF41-444C-A0EC-95CC143B0EAA}" type="slidenum">
              <a:rPr lang="en-US" smtClean="0"/>
              <a:pPr/>
              <a:t>6</a:t>
            </a:fld>
            <a:r>
              <a:rPr lang="en-US" smtClean="0"/>
              <a:t>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Roadmap</a:t>
            </a:r>
            <a:endParaRPr lang="en-US" dirty="0"/>
          </a:p>
        </p:txBody>
      </p:sp>
      <p:sp>
        <p:nvSpPr>
          <p:cNvPr id="9" name="Content Placeholder 8"/>
          <p:cNvSpPr>
            <a:spLocks noGrp="1"/>
          </p:cNvSpPr>
          <p:nvPr>
            <p:ph idx="1"/>
          </p:nvPr>
        </p:nvSpPr>
        <p:spPr/>
        <p:txBody>
          <a:bodyPr/>
          <a:lstStyle/>
          <a:p>
            <a:pPr>
              <a:buNone/>
            </a:pPr>
            <a:endParaRPr lang="en-US" dirty="0" smtClean="0"/>
          </a:p>
          <a:p>
            <a:r>
              <a:rPr lang="en-US" dirty="0" err="1" smtClean="0"/>
              <a:t>InvisiFence</a:t>
            </a:r>
            <a:r>
              <a:rPr lang="en-US" dirty="0" smtClean="0"/>
              <a:t> for weak ordering</a:t>
            </a:r>
          </a:p>
          <a:p>
            <a:r>
              <a:rPr lang="en-US" dirty="0" smtClean="0"/>
              <a:t>Generalizing </a:t>
            </a:r>
            <a:r>
              <a:rPr lang="en-US" dirty="0" err="1" smtClean="0"/>
              <a:t>InvisiFence</a:t>
            </a:r>
            <a:r>
              <a:rPr lang="en-US" dirty="0" smtClean="0"/>
              <a:t> to stronger models</a:t>
            </a:r>
          </a:p>
          <a:p>
            <a:r>
              <a:rPr lang="en-US" dirty="0" smtClean="0"/>
              <a:t>Subsuming in-window speculation</a:t>
            </a:r>
          </a:p>
          <a:p>
            <a:r>
              <a:rPr lang="en-US" dirty="0" smtClean="0"/>
              <a:t>Conclusions</a:t>
            </a:r>
          </a:p>
          <a:p>
            <a:endParaRPr lang="en-US" dirty="0"/>
          </a:p>
        </p:txBody>
      </p:sp>
      <p:sp>
        <p:nvSpPr>
          <p:cNvPr id="3" name="Footer Placeholder 2"/>
          <p:cNvSpPr>
            <a:spLocks noGrp="1"/>
          </p:cNvSpPr>
          <p:nvPr>
            <p:ph type="ftr" sz="quarter" idx="10"/>
          </p:nvPr>
        </p:nvSpPr>
        <p:spPr/>
        <p:txBody>
          <a:bodyPr/>
          <a:lstStyle/>
          <a:p>
            <a:r>
              <a:rPr lang="en-US" smtClean="0"/>
              <a:t>InvisiFence - Blundell - ISCA 2009</a:t>
            </a:r>
            <a:endParaRPr lang="en-US"/>
          </a:p>
        </p:txBody>
      </p:sp>
      <p:sp>
        <p:nvSpPr>
          <p:cNvPr id="4" name="Slide Number Placeholder 3"/>
          <p:cNvSpPr>
            <a:spLocks noGrp="1"/>
          </p:cNvSpPr>
          <p:nvPr>
            <p:ph type="sldNum" sz="quarter" idx="11"/>
          </p:nvPr>
        </p:nvSpPr>
        <p:spPr/>
        <p:txBody>
          <a:bodyPr/>
          <a:lstStyle/>
          <a:p>
            <a:r>
              <a:rPr lang="en-US" smtClean="0"/>
              <a:t>[ </a:t>
            </a:r>
            <a:fld id="{3568A1DD-BF41-444C-A0EC-95CC143B0EAA}" type="slidenum">
              <a:rPr lang="en-US" smtClean="0"/>
              <a:pPr/>
              <a:t>7</a:t>
            </a:fld>
            <a:r>
              <a:rPr lang="en-US" smtClean="0"/>
              <a:t> ]</a:t>
            </a:r>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Weak Ordering</a:t>
            </a:r>
            <a:endParaRPr lang="en-US" dirty="0"/>
          </a:p>
        </p:txBody>
      </p:sp>
      <p:sp>
        <p:nvSpPr>
          <p:cNvPr id="5" name="Text Placeholder 4"/>
          <p:cNvSpPr>
            <a:spLocks noGrp="1"/>
          </p:cNvSpPr>
          <p:nvPr>
            <p:ph idx="1"/>
          </p:nvPr>
        </p:nvSpPr>
        <p:spPr>
          <a:xfrm>
            <a:off x="457200" y="990600"/>
            <a:ext cx="8686800" cy="5257800"/>
          </a:xfrm>
        </p:spPr>
        <p:txBody>
          <a:bodyPr/>
          <a:lstStyle/>
          <a:p>
            <a:r>
              <a:rPr lang="en-US" dirty="0" smtClean="0"/>
              <a:t>Relaxes ordering except at programmer-inserted fences</a:t>
            </a:r>
          </a:p>
          <a:p>
            <a:pPr lvl="1"/>
            <a:r>
              <a:rPr lang="en-US" dirty="0" smtClean="0"/>
              <a:t>Allows unordered store buffer to hide store misses</a:t>
            </a:r>
          </a:p>
          <a:p>
            <a:r>
              <a:rPr lang="en-US" dirty="0" smtClean="0"/>
              <a:t>Unordered, coalescing store buffers </a:t>
            </a:r>
            <a:r>
              <a:rPr lang="en-US" dirty="0" smtClean="0">
                <a:sym typeface="Wingdings" pitchFamily="2" charset="2"/>
              </a:rPr>
              <a:t> </a:t>
            </a:r>
            <a:r>
              <a:rPr lang="en-US" dirty="0" smtClean="0"/>
              <a:t>simple, scalable</a:t>
            </a:r>
          </a:p>
          <a:p>
            <a:pPr lvl="1"/>
            <a:r>
              <a:rPr lang="en-US" dirty="0" smtClean="0"/>
              <a:t>Cache-like organization</a:t>
            </a:r>
            <a:endParaRPr lang="en-US" strike="sngStrike" dirty="0" smtClean="0"/>
          </a:p>
          <a:p>
            <a:pPr lvl="1"/>
            <a:r>
              <a:rPr lang="en-US" dirty="0" smtClean="0"/>
              <a:t>Store hits skip store buffer; only one entry per miss</a:t>
            </a:r>
          </a:p>
          <a:p>
            <a:pPr lvl="1"/>
            <a:r>
              <a:rPr lang="en-US" dirty="0" smtClean="0"/>
              <a:t>Result: largely eliminate capacity stalls of FIFO store buffers</a:t>
            </a:r>
          </a:p>
          <a:p>
            <a:r>
              <a:rPr lang="en-US" dirty="0" smtClean="0"/>
              <a:t>However, still incur consistency-induced stalls </a:t>
            </a:r>
          </a:p>
          <a:p>
            <a:pPr lvl="1">
              <a:buNone/>
            </a:pPr>
            <a:r>
              <a:rPr lang="en-US" sz="2800" dirty="0" smtClean="0"/>
              <a:t>…even with in-window speculation (LSQ snooping)</a:t>
            </a:r>
            <a:endParaRPr lang="en-US" dirty="0" smtClean="0"/>
          </a:p>
          <a:p>
            <a:pPr lvl="1"/>
            <a:r>
              <a:rPr lang="en-US" dirty="0" smtClean="0"/>
              <a:t>Fences: drain store buffer (stall until empty)</a:t>
            </a:r>
          </a:p>
          <a:p>
            <a:pPr lvl="1"/>
            <a:r>
              <a:rPr lang="en-US" dirty="0" smtClean="0"/>
              <a:t>Atomic ops: stall until has write permission</a:t>
            </a:r>
          </a:p>
          <a:p>
            <a:endParaRPr lang="en-US" dirty="0" smtClean="0"/>
          </a:p>
        </p:txBody>
      </p:sp>
      <p:sp>
        <p:nvSpPr>
          <p:cNvPr id="3" name="Footer Placeholder 2"/>
          <p:cNvSpPr>
            <a:spLocks noGrp="1"/>
          </p:cNvSpPr>
          <p:nvPr>
            <p:ph type="ftr" sz="quarter" idx="10"/>
          </p:nvPr>
        </p:nvSpPr>
        <p:spPr/>
        <p:txBody>
          <a:bodyPr/>
          <a:lstStyle/>
          <a:p>
            <a:r>
              <a:rPr lang="en-US" dirty="0" err="1" smtClean="0"/>
              <a:t>InvisiFence</a:t>
            </a:r>
            <a:r>
              <a:rPr lang="en-US" dirty="0" smtClean="0"/>
              <a:t> - Blundell - ISCA 2009</a:t>
            </a:r>
            <a:endParaRPr lang="en-US" dirty="0"/>
          </a:p>
        </p:txBody>
      </p:sp>
      <p:sp>
        <p:nvSpPr>
          <p:cNvPr id="4" name="Slide Number Placeholder 3"/>
          <p:cNvSpPr>
            <a:spLocks noGrp="1"/>
          </p:cNvSpPr>
          <p:nvPr>
            <p:ph type="sldNum" sz="quarter" idx="11"/>
          </p:nvPr>
        </p:nvSpPr>
        <p:spPr/>
        <p:txBody>
          <a:bodyPr/>
          <a:lstStyle/>
          <a:p>
            <a:r>
              <a:rPr lang="en-US" smtClean="0"/>
              <a:t>[ </a:t>
            </a:r>
            <a:fld id="{3568A1DD-BF41-444C-A0EC-95CC143B0EAA}" type="slidenum">
              <a:rPr lang="en-US" smtClean="0"/>
              <a:pPr/>
              <a:t>8</a:t>
            </a:fld>
            <a:r>
              <a:rPr lang="en-US" smtClean="0"/>
              <a:t> ]</a:t>
            </a:r>
            <a:endParaRPr lang="en-US"/>
          </a:p>
        </p:txBody>
      </p:sp>
      <p:sp>
        <p:nvSpPr>
          <p:cNvPr id="6" name="Rectangle 5"/>
          <p:cNvSpPr/>
          <p:nvPr/>
        </p:nvSpPr>
        <p:spPr bwMode="auto">
          <a:xfrm>
            <a:off x="914400" y="4816494"/>
            <a:ext cx="5921406" cy="838200"/>
          </a:xfrm>
          <a:prstGeom prst="rect">
            <a:avLst/>
          </a:prstGeom>
          <a:noFill/>
          <a:ln w="38100" cap="flat" cmpd="sng" algn="ctr">
            <a:solidFill>
              <a:schemeClr val="tx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9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InvisiFence</a:t>
            </a:r>
            <a:r>
              <a:rPr lang="en-US" dirty="0" smtClean="0"/>
              <a:t> For Weak Ordering</a:t>
            </a:r>
            <a:endParaRPr lang="en-US" dirty="0"/>
          </a:p>
        </p:txBody>
      </p:sp>
      <p:sp>
        <p:nvSpPr>
          <p:cNvPr id="5" name="Text Placeholder 4"/>
          <p:cNvSpPr>
            <a:spLocks noGrp="1"/>
          </p:cNvSpPr>
          <p:nvPr>
            <p:ph idx="1"/>
          </p:nvPr>
        </p:nvSpPr>
        <p:spPr>
          <a:xfrm>
            <a:off x="457200" y="990600"/>
            <a:ext cx="8686800" cy="5257800"/>
          </a:xfrm>
        </p:spPr>
        <p:txBody>
          <a:bodyPr/>
          <a:lstStyle/>
          <a:p>
            <a:pPr>
              <a:buFont typeface="Arial"/>
              <a:buChar char="•"/>
            </a:pPr>
            <a:r>
              <a:rPr lang="en-US" dirty="0" smtClean="0"/>
              <a:t>Add deep speculation to eliminate stalling on fences</a:t>
            </a:r>
          </a:p>
          <a:p>
            <a:pPr>
              <a:spcBef>
                <a:spcPts val="200"/>
              </a:spcBef>
            </a:pPr>
            <a:endParaRPr lang="en-US" dirty="0" smtClean="0"/>
          </a:p>
          <a:p>
            <a:pPr>
              <a:spcBef>
                <a:spcPts val="200"/>
              </a:spcBef>
            </a:pPr>
            <a:r>
              <a:rPr lang="en-US" dirty="0" smtClean="0"/>
              <a:t>Mechanism: register </a:t>
            </a:r>
            <a:r>
              <a:rPr lang="en-US" dirty="0" err="1" smtClean="0"/>
              <a:t>ckpt</a:t>
            </a:r>
            <a:r>
              <a:rPr lang="en-US" dirty="0" smtClean="0"/>
              <a:t> + 2 bits per L1 cache line</a:t>
            </a:r>
          </a:p>
          <a:p>
            <a:pPr lvl="1"/>
            <a:r>
              <a:rPr lang="en-US" dirty="0" smtClean="0"/>
              <a:t>Similar HW to other deep speculation (TLS, TM, Cherry…)</a:t>
            </a:r>
          </a:p>
          <a:p>
            <a:pPr>
              <a:spcBef>
                <a:spcPts val="200"/>
              </a:spcBef>
            </a:pPr>
            <a:endParaRPr lang="en-US" dirty="0" smtClean="0"/>
          </a:p>
          <a:p>
            <a:pPr>
              <a:spcBef>
                <a:spcPts val="200"/>
              </a:spcBef>
            </a:pPr>
            <a:r>
              <a:rPr lang="en-US" dirty="0" smtClean="0"/>
              <a:t>Initiate speculation at fence instructions</a:t>
            </a:r>
          </a:p>
          <a:p>
            <a:pPr lvl="1"/>
            <a:r>
              <a:rPr lang="en-US" dirty="0" smtClean="0"/>
              <a:t>Detect violations via cache coherence protocol</a:t>
            </a:r>
          </a:p>
          <a:p>
            <a:pPr lvl="1"/>
            <a:r>
              <a:rPr lang="en-US" dirty="0" smtClean="0"/>
              <a:t>Preserve non-speculative data in L2 (facilitates rollback)</a:t>
            </a:r>
          </a:p>
          <a:p>
            <a:pPr>
              <a:spcBef>
                <a:spcPts val="200"/>
              </a:spcBef>
            </a:pPr>
            <a:endParaRPr lang="en-US" dirty="0" smtClean="0"/>
          </a:p>
          <a:p>
            <a:pPr>
              <a:spcBef>
                <a:spcPts val="200"/>
              </a:spcBef>
            </a:pPr>
            <a:r>
              <a:rPr lang="en-US" dirty="0" smtClean="0"/>
              <a:t>Speculation ends when store buffer becomes empty</a:t>
            </a:r>
          </a:p>
          <a:p>
            <a:pPr lvl="1"/>
            <a:r>
              <a:rPr lang="en-US" dirty="0" smtClean="0"/>
              <a:t>Commit by flash-clearing read/write bits</a:t>
            </a:r>
            <a:endParaRPr lang="en-US" b="1" dirty="0" smtClean="0">
              <a:solidFill>
                <a:schemeClr val="tx2"/>
              </a:solidFill>
            </a:endParaRPr>
          </a:p>
        </p:txBody>
      </p:sp>
      <p:sp>
        <p:nvSpPr>
          <p:cNvPr id="3" name="Footer Placeholder 2"/>
          <p:cNvSpPr>
            <a:spLocks noGrp="1"/>
          </p:cNvSpPr>
          <p:nvPr>
            <p:ph type="ftr" sz="quarter" idx="10"/>
          </p:nvPr>
        </p:nvSpPr>
        <p:spPr/>
        <p:txBody>
          <a:bodyPr/>
          <a:lstStyle/>
          <a:p>
            <a:r>
              <a:rPr lang="en-US" smtClean="0"/>
              <a:t>InvisiFence - Blundell - ISCA 2009</a:t>
            </a:r>
            <a:endParaRPr lang="en-US"/>
          </a:p>
        </p:txBody>
      </p:sp>
      <p:sp>
        <p:nvSpPr>
          <p:cNvPr id="4" name="Slide Number Placeholder 3"/>
          <p:cNvSpPr>
            <a:spLocks noGrp="1"/>
          </p:cNvSpPr>
          <p:nvPr>
            <p:ph type="sldNum" sz="quarter" idx="11"/>
          </p:nvPr>
        </p:nvSpPr>
        <p:spPr/>
        <p:txBody>
          <a:bodyPr/>
          <a:lstStyle/>
          <a:p>
            <a:r>
              <a:rPr lang="en-US" smtClean="0"/>
              <a:t>[ </a:t>
            </a:r>
            <a:fld id="{3568A1DD-BF41-444C-A0EC-95CC143B0EAA}" type="slidenum">
              <a:rPr lang="en-US" smtClean="0"/>
              <a:pPr/>
              <a:t>9</a:t>
            </a:fld>
            <a:r>
              <a:rPr lang="en-US" smtClean="0"/>
              <a:t>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9" end="9"/>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acg-template">
  <a:themeElements>
    <a:clrScheme name="acg-template 13">
      <a:dk1>
        <a:srgbClr val="000000"/>
      </a:dk1>
      <a:lt1>
        <a:srgbClr val="FFFFFF"/>
      </a:lt1>
      <a:dk2>
        <a:srgbClr val="780000"/>
      </a:dk2>
      <a:lt2>
        <a:srgbClr val="808080"/>
      </a:lt2>
      <a:accent1>
        <a:srgbClr val="9AD7FF"/>
      </a:accent1>
      <a:accent2>
        <a:srgbClr val="0069B9"/>
      </a:accent2>
      <a:accent3>
        <a:srgbClr val="FFFFFF"/>
      </a:accent3>
      <a:accent4>
        <a:srgbClr val="000000"/>
      </a:accent4>
      <a:accent5>
        <a:srgbClr val="CAE8FF"/>
      </a:accent5>
      <a:accent6>
        <a:srgbClr val="005EA7"/>
      </a:accent6>
      <a:hlink>
        <a:srgbClr val="00A5F6"/>
      </a:hlink>
      <a:folHlink>
        <a:srgbClr val="780000"/>
      </a:folHlink>
    </a:clrScheme>
    <a:fontScheme name="acg-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acg-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g-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g-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g-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g-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g-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g-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g-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g-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g-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g-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g-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cg-template 13">
        <a:dk1>
          <a:srgbClr val="000000"/>
        </a:dk1>
        <a:lt1>
          <a:srgbClr val="FFFFFF"/>
        </a:lt1>
        <a:dk2>
          <a:srgbClr val="780000"/>
        </a:dk2>
        <a:lt2>
          <a:srgbClr val="808080"/>
        </a:lt2>
        <a:accent1>
          <a:srgbClr val="9AD7FF"/>
        </a:accent1>
        <a:accent2>
          <a:srgbClr val="0069B9"/>
        </a:accent2>
        <a:accent3>
          <a:srgbClr val="FFFFFF"/>
        </a:accent3>
        <a:accent4>
          <a:srgbClr val="000000"/>
        </a:accent4>
        <a:accent5>
          <a:srgbClr val="CAE8FF"/>
        </a:accent5>
        <a:accent6>
          <a:srgbClr val="005EA7"/>
        </a:accent6>
        <a:hlink>
          <a:srgbClr val="00A5F6"/>
        </a:hlink>
        <a:folHlink>
          <a:srgbClr val="78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HD:Users:milom:lvn606pc1:work:talks:acg-template.ppt</Template>
  <TotalTime>11174</TotalTime>
  <Words>2543</Words>
  <Application>Microsoft PowerPoint</Application>
  <PresentationFormat>On-screen Show (4:3)</PresentationFormat>
  <Paragraphs>880</Paragraphs>
  <Slides>41</Slides>
  <Notes>24</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acg-template</vt:lpstr>
      <vt:lpstr>InvisiFence:  Performance-Transparent Memory Ordering  in Conventional Multiprocessors</vt:lpstr>
      <vt:lpstr>This work licensed under the Creative Commons  Attribution-Share Alike 3.0 United StatesLicense</vt:lpstr>
      <vt:lpstr>Performance Impact of Memory Ordering</vt:lpstr>
      <vt:lpstr>Performance Impact of Memory Ordering</vt:lpstr>
      <vt:lpstr>Speculative Memory Ordering</vt:lpstr>
      <vt:lpstr>Our Approach: InvisiFence</vt:lpstr>
      <vt:lpstr>Roadmap</vt:lpstr>
      <vt:lpstr>Background: Weak Ordering</vt:lpstr>
      <vt:lpstr>InvisiFence For Weak Ordering</vt:lpstr>
      <vt:lpstr>InvisiFence Hardware</vt:lpstr>
      <vt:lpstr>InvisiFence: Example</vt:lpstr>
      <vt:lpstr>InvisiFence: Violation Detection</vt:lpstr>
      <vt:lpstr>InvisiFence: Violation Detection</vt:lpstr>
      <vt:lpstr>InvisiFence: Violation Detection</vt:lpstr>
      <vt:lpstr>InvisiFence: Version Management</vt:lpstr>
      <vt:lpstr>InvisiFence: Version Management</vt:lpstr>
      <vt:lpstr>InvisiFence: Version Management</vt:lpstr>
      <vt:lpstr>InvisiFence: Rollback</vt:lpstr>
      <vt:lpstr>InvisiFence: Rollback</vt:lpstr>
      <vt:lpstr>InvisiFence: Rollback</vt:lpstr>
      <vt:lpstr>InvisiFence: When to Commit?</vt:lpstr>
      <vt:lpstr>InvisiFence: When to Commit?</vt:lpstr>
      <vt:lpstr>InvisiFence: When to Commit?</vt:lpstr>
      <vt:lpstr>InvisiFence: Commit</vt:lpstr>
      <vt:lpstr>InvisiFence: Commit</vt:lpstr>
      <vt:lpstr>InvisiFence Performance</vt:lpstr>
      <vt:lpstr>InvisiFence Performance</vt:lpstr>
      <vt:lpstr>Generalizing InvisiFence for Strong Ordering</vt:lpstr>
      <vt:lpstr>Strong Ordering Performance (SC)</vt:lpstr>
      <vt:lpstr>Strong Ordering Performance (SC)</vt:lpstr>
      <vt:lpstr>  ASO &amp; InvisiFence: Design Comparison</vt:lpstr>
      <vt:lpstr>Roadmap</vt:lpstr>
      <vt:lpstr>Key Idea: Continuous Speculation  [Hammond’04, Ceze’07] </vt:lpstr>
      <vt:lpstr>Continuous Speculation Performance</vt:lpstr>
      <vt:lpstr>Continuous Speculation Performance</vt:lpstr>
      <vt:lpstr>Continuous Speculation Performance</vt:lpstr>
      <vt:lpstr>Conclusions</vt:lpstr>
      <vt:lpstr>Slide 38</vt:lpstr>
      <vt:lpstr>InvisiFenceNormalized Runtime Results</vt:lpstr>
      <vt:lpstr>TSO Performance</vt:lpstr>
      <vt:lpstr>Generalizing InvisiFence for Strong Ordering</vt:lpstr>
    </vt:vector>
  </TitlesOfParts>
  <Manager/>
  <Company>University of Pennsylvania</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ACG</dc:creator>
  <cp:keywords/>
  <dc:description/>
  <cp:lastModifiedBy>Colin Blundell</cp:lastModifiedBy>
  <cp:revision>1945</cp:revision>
  <dcterms:created xsi:type="dcterms:W3CDTF">2009-06-20T23:10:34Z</dcterms:created>
  <dcterms:modified xsi:type="dcterms:W3CDTF">2009-06-29T06:13:53Z</dcterms:modified>
  <cp:category/>
</cp:coreProperties>
</file>