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9" r:id="rId3"/>
    <p:sldId id="300" r:id="rId4"/>
    <p:sldId id="260" r:id="rId5"/>
    <p:sldId id="261" r:id="rId6"/>
    <p:sldId id="309" r:id="rId7"/>
    <p:sldId id="278" r:id="rId8"/>
    <p:sldId id="310" r:id="rId9"/>
    <p:sldId id="311" r:id="rId10"/>
    <p:sldId id="262" r:id="rId11"/>
    <p:sldId id="301" r:id="rId12"/>
    <p:sldId id="280" r:id="rId13"/>
    <p:sldId id="282" r:id="rId14"/>
    <p:sldId id="284" r:id="rId15"/>
    <p:sldId id="285" r:id="rId16"/>
    <p:sldId id="286" r:id="rId17"/>
    <p:sldId id="287" r:id="rId18"/>
    <p:sldId id="302" r:id="rId19"/>
    <p:sldId id="312" r:id="rId20"/>
    <p:sldId id="313" r:id="rId21"/>
    <p:sldId id="305" r:id="rId22"/>
    <p:sldId id="306" r:id="rId23"/>
    <p:sldId id="268" r:id="rId24"/>
    <p:sldId id="269" r:id="rId25"/>
    <p:sldId id="308" r:id="rId26"/>
    <p:sldId id="296" r:id="rId27"/>
    <p:sldId id="276" r:id="rId28"/>
    <p:sldId id="297" r:id="rId29"/>
    <p:sldId id="314" r:id="rId30"/>
    <p:sldId id="316" r:id="rId31"/>
    <p:sldId id="317" r:id="rId32"/>
    <p:sldId id="271" r:id="rId33"/>
    <p:sldId id="273" r:id="rId34"/>
    <p:sldId id="315" r:id="rId35"/>
    <p:sldId id="318" r:id="rId36"/>
    <p:sldId id="319" r:id="rId37"/>
    <p:sldId id="275" r:id="rId38"/>
    <p:sldId id="320" r:id="rId39"/>
  </p:sldIdLst>
  <p:sldSz cx="9144000" cy="6858000" type="letter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Decade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Decade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Decade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Decade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Decade" pitchFamily="2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Decade" pitchFamily="2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Decade" pitchFamily="2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Decade" pitchFamily="2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Decade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CCFF"/>
    <a:srgbClr val="CC66FF"/>
    <a:srgbClr val="33CCFF"/>
    <a:srgbClr val="FFFF00"/>
    <a:srgbClr val="FFFFFF"/>
    <a:srgbClr val="000000"/>
    <a:srgbClr val="FF0000"/>
    <a:srgbClr val="79551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591" autoAdjust="0"/>
    <p:restoredTop sz="86027" autoAdjust="0"/>
  </p:normalViewPr>
  <p:slideViewPr>
    <p:cSldViewPr snapToGrid="0">
      <p:cViewPr varScale="1">
        <p:scale>
          <a:sx n="115" d="100"/>
          <a:sy n="115" d="100"/>
        </p:scale>
        <p:origin x="-5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27" d="100"/>
          <a:sy n="127" d="100"/>
        </p:scale>
        <p:origin x="-1908" y="-90"/>
      </p:cViewPr>
      <p:guideLst>
        <p:guide orient="horz" pos="2304"/>
        <p:guide pos="3024"/>
      </p:guideLst>
    </p:cSldViewPr>
  </p:notesViewPr>
  <p:gridSpacing cx="77716063" cy="777160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>
              <a:latin typeface="AUdimat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3A6685E-5DBC-4C15-B765-1D977B5447C7}" type="datetimeFigureOut">
              <a:rPr lang="en-US" smtClean="0">
                <a:latin typeface="AUdimat" pitchFamily="2" charset="0"/>
              </a:rPr>
              <a:pPr/>
              <a:t>6/19/2009</a:t>
            </a:fld>
            <a:endParaRPr lang="en-US" dirty="0">
              <a:latin typeface="AUdimat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>
              <a:latin typeface="AUdima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35FA867-9D2B-4E59-B0ED-EAB12674C729}" type="slidenum">
              <a:rPr lang="en-US" smtClean="0">
                <a:latin typeface="AUdimat" pitchFamily="2" charset="0"/>
              </a:rPr>
              <a:pPr/>
              <a:t>‹#›</a:t>
            </a:fld>
            <a:endParaRPr lang="en-US" dirty="0">
              <a:latin typeface="AUdimat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458" y="0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120" y="3474720"/>
            <a:ext cx="7680960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171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458" y="6948171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</a:defRPr>
            </a:lvl1pPr>
          </a:lstStyle>
          <a:p>
            <a:fld id="{C162EA30-AFFA-4F10-AC68-502BAA9D53DA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24932B-82EF-4339-87DC-D0F6D1BE13F1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endParaRPr lang="en-US" dirty="0" smtClean="0"/>
          </a:p>
          <a:p>
            <a:r>
              <a:rPr lang="en-US" smtClean="0"/>
              <a:t>Slide number bigger.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2EA30-AFFA-4F10-AC68-502BAA9D53DA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Remove</a:t>
            </a:r>
            <a:r>
              <a:rPr lang="en-US" baseline="0" smtClean="0"/>
              <a:t> brace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2EA30-AFFA-4F10-AC68-502BAA9D53DA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2EA30-AFFA-4F10-AC68-502BAA9D53DA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2EA30-AFFA-4F10-AC68-502BAA9D53DA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2EA30-AFFA-4F10-AC68-502BAA9D53DA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2EA30-AFFA-4F10-AC68-502BAA9D53DA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2EA30-AFFA-4F10-AC68-502BAA9D53DA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2EA30-AFFA-4F10-AC68-502BAA9D53DA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Intuition instead of “explanation”.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2EA30-AFFA-4F10-AC68-502BAA9D53DA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Potentially</a:t>
            </a:r>
            <a:r>
              <a:rPr lang="en-US" baseline="0" dirty="0" smtClean="0"/>
              <a:t> useful.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2EA30-AFFA-4F10-AC68-502BAA9D53DA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2EA30-AFFA-4F10-AC68-502BAA9D53D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2EA30-AFFA-4F10-AC68-502BAA9D53DA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2EA30-AFFA-4F10-AC68-502BAA9D53DA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2EA30-AFFA-4F10-AC68-502BAA9D53DA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</a:t>
            </a:r>
            <a:r>
              <a:rPr lang="en-US" baseline="0" dirty="0" smtClean="0"/>
              <a:t> SPEC, 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2EA30-AFFA-4F10-AC68-502BAA9D53DA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Promotion by only 1 position, does not keep the line in the</a:t>
            </a:r>
            <a:r>
              <a:rPr lang="en-US" baseline="0" dirty="0" smtClean="0"/>
              <a:t> cache for long enough to provide a hit on the next reuse.</a:t>
            </a:r>
          </a:p>
          <a:p>
            <a:r>
              <a:rPr lang="en-US" dirty="0" smtClean="0"/>
              <a:t>One example,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tadip</a:t>
            </a:r>
            <a:r>
              <a:rPr lang="en-US" baseline="0" dirty="0" smtClean="0"/>
              <a:t> does better.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2EA30-AFFA-4F10-AC68-502BAA9D53DA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baseline="0" dirty="0" smtClean="0"/>
              <a:t> the paper, we have fair speedup, </a:t>
            </a:r>
            <a:r>
              <a:rPr lang="en-US" baseline="0" dirty="0" err="1" smtClean="0"/>
              <a:t>ipc</a:t>
            </a:r>
            <a:r>
              <a:rPr lang="en-US" baseline="0" dirty="0" smtClean="0"/>
              <a:t> throughput. (in backup slides)</a:t>
            </a:r>
          </a:p>
          <a:p>
            <a:r>
              <a:rPr lang="en-US" baseline="0" dirty="0" smtClean="0"/>
              <a:t>Don’t read the numbers.</a:t>
            </a:r>
          </a:p>
          <a:p>
            <a:r>
              <a:rPr lang="en-US" baseline="0" dirty="0" smtClean="0"/>
              <a:t>Positive. Similar.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2EA30-AFFA-4F10-AC68-502BAA9D53DA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2EA30-AFFA-4F10-AC68-502BAA9D53DA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2EA30-AFFA-4F10-AC68-502BAA9D53DA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2EA30-AFFA-4F10-AC68-502BAA9D53DA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2EA30-AFFA-4F10-AC68-502BAA9D53DA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2EA30-AFFA-4F10-AC68-502BAA9D53D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2EA30-AFFA-4F10-AC68-502BAA9D53DA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2EA30-AFFA-4F10-AC68-502BAA9D53DA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2EA30-AFFA-4F10-AC68-502BAA9D53DA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2EA30-AFFA-4F10-AC68-502BAA9D53DA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2EA30-AFFA-4F10-AC68-502BAA9D53DA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2EA30-AFFA-4F10-AC68-502BAA9D53DA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2EA30-AFFA-4F10-AC68-502BAA9D53D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2EA30-AFFA-4F10-AC68-502BAA9D53DA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2EA30-AFFA-4F10-AC68-502BAA9D53DA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Thread</a:t>
            </a:r>
            <a:r>
              <a:rPr lang="en-US" baseline="0" dirty="0" smtClean="0"/>
              <a:t> Aware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2EA30-AFFA-4F10-AC68-502BAA9D53DA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2EA30-AFFA-4F10-AC68-502BAA9D53DA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2EA30-AFFA-4F10-AC68-502BAA9D53DA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87514" y="3635376"/>
            <a:ext cx="7227887" cy="631825"/>
          </a:xfrm>
        </p:spPr>
        <p:txBody>
          <a:bodyPr/>
          <a:lstStyle>
            <a:lvl1pPr>
              <a:defRPr sz="32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7514" y="4260850"/>
            <a:ext cx="6084887" cy="609600"/>
          </a:xfrm>
        </p:spPr>
        <p:txBody>
          <a:bodyPr/>
          <a:lstStyle>
            <a:lvl1pPr marL="0" indent="0">
              <a:buFontTx/>
              <a:buNone/>
              <a:defRPr sz="18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Lecture 1: Introduction</a:t>
            </a:r>
            <a:r>
              <a:rPr lang="en-US" sz="1400" dirty="0">
                <a:solidFill>
                  <a:schemeClr val="tx1"/>
                </a:solidFill>
                <a:latin typeface="Franklin Gothic Demi" pitchFamily="34" charset="0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CFBF8B-BF31-4282-A890-473418C37DB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4" y="427038"/>
            <a:ext cx="2105025" cy="5886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2263" y="427038"/>
            <a:ext cx="6165851" cy="5886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Lecture 1: Introduction</a:t>
            </a:r>
            <a:r>
              <a:rPr lang="en-US" sz="1400" dirty="0">
                <a:solidFill>
                  <a:schemeClr val="tx1"/>
                </a:solidFill>
                <a:latin typeface="Franklin Gothic Demi" pitchFamily="34" charset="0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9070D2-0DCC-460C-B859-FD899310E0C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63" y="427039"/>
            <a:ext cx="82296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8465" y="1303338"/>
            <a:ext cx="4097337" cy="5010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303338"/>
            <a:ext cx="4097339" cy="50101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687513" y="6616701"/>
            <a:ext cx="4024312" cy="1651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Lecture 1: Introduction</a:t>
            </a:r>
            <a:r>
              <a:rPr lang="en-US" sz="1400" dirty="0">
                <a:solidFill>
                  <a:schemeClr val="tx1"/>
                </a:solidFill>
                <a:latin typeface="Franklin Gothic Demi" pitchFamily="34" charset="0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91514" y="6616700"/>
            <a:ext cx="606425" cy="152400"/>
          </a:xfrm>
        </p:spPr>
        <p:txBody>
          <a:bodyPr/>
          <a:lstStyle>
            <a:lvl1pPr>
              <a:defRPr/>
            </a:lvl1pPr>
          </a:lstStyle>
          <a:p>
            <a:fld id="{DC30670A-B637-43C7-A102-A883E1EE7A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38100" h="38100"/>
              <a:contourClr>
                <a:schemeClr val="accent6">
                  <a:shade val="73000"/>
                </a:schemeClr>
              </a:contourClr>
            </a:sp3d>
          </a:bodyPr>
          <a:lstStyle>
            <a:lvl1pPr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sz="1400" dirty="0">
              <a:solidFill>
                <a:schemeClr val="tx1"/>
              </a:solidFill>
              <a:latin typeface="Franklin Gothic Dem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 baseline="0">
                <a:solidFill>
                  <a:schemeClr val="tx1"/>
                </a:solidFill>
              </a:defRPr>
            </a:lvl1pPr>
          </a:lstStyle>
          <a:p>
            <a:fld id="{F490C52A-A9BC-4611-ADA4-FBA094D6B9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Lecture 1: Introduction</a:t>
            </a:r>
            <a:r>
              <a:rPr lang="en-US" sz="1400" dirty="0">
                <a:solidFill>
                  <a:schemeClr val="tx1"/>
                </a:solidFill>
                <a:latin typeface="Franklin Gothic Demi" pitchFamily="34" charset="0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7D418F-40F3-405E-A794-1D039F8F4D6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465" y="1303338"/>
            <a:ext cx="4097337" cy="5010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03338"/>
            <a:ext cx="4097339" cy="5010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Lecture 1: Introduction</a:t>
            </a:r>
            <a:r>
              <a:rPr lang="en-US" sz="1400" dirty="0">
                <a:solidFill>
                  <a:schemeClr val="tx1"/>
                </a:solidFill>
                <a:latin typeface="Franklin Gothic Demi" pitchFamily="34" charset="0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B4D5B7-DFDA-45EE-B552-274F741253A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Lecture 1: Introduction</a:t>
            </a:r>
            <a:r>
              <a:rPr lang="en-US" sz="1400" dirty="0">
                <a:solidFill>
                  <a:schemeClr val="tx1"/>
                </a:solidFill>
                <a:latin typeface="Franklin Gothic Demi" pitchFamily="34" charset="0"/>
              </a:rPr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C44419-FE04-415C-829D-611B866BACA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Lecture 1: Introduction</a:t>
            </a:r>
            <a:r>
              <a:rPr lang="en-US" sz="1400" dirty="0">
                <a:solidFill>
                  <a:schemeClr val="tx1"/>
                </a:solidFill>
                <a:latin typeface="Franklin Gothic Demi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31020B-1F47-4BF3-9742-759EAACCA9A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Lecture 1: Introduction</a:t>
            </a:r>
            <a:r>
              <a:rPr lang="en-US" sz="1400" dirty="0">
                <a:solidFill>
                  <a:schemeClr val="tx1"/>
                </a:solidFill>
                <a:latin typeface="Franklin Gothic Demi" pitchFamily="34" charset="0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062BD9-70F4-4CDB-90F5-3A9ACDB6F55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Lecture 1: Introduction</a:t>
            </a:r>
            <a:r>
              <a:rPr lang="en-US" sz="1400" dirty="0">
                <a:solidFill>
                  <a:schemeClr val="tx1"/>
                </a:solidFill>
                <a:latin typeface="Franklin Gothic Demi" pitchFamily="34" charset="0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6FEB20-C6D3-452B-B306-1D8647D2B5D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Lecture 1: Introduction</a:t>
            </a:r>
            <a:r>
              <a:rPr lang="en-US" sz="1400" dirty="0">
                <a:solidFill>
                  <a:schemeClr val="tx1"/>
                </a:solidFill>
                <a:latin typeface="Franklin Gothic Demi" pitchFamily="34" charset="0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E39169-2306-4500-AD78-4B35230B43C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2263" y="427039"/>
            <a:ext cx="82296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8464" y="1303338"/>
            <a:ext cx="8347075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87513" y="6616701"/>
            <a:ext cx="4024312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2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Lecture 1: Introduction</a:t>
            </a:r>
            <a:r>
              <a:rPr lang="en-US" sz="1400" dirty="0">
                <a:latin typeface="Franklin Gothic Demi" pitchFamily="34" charset="0"/>
              </a:rPr>
              <a:t> </a:t>
            </a:r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1514" y="6616700"/>
            <a:ext cx="606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2"/>
                </a:solidFill>
                <a:latin typeface="Franklin Gothic Book" pitchFamily="34" charset="0"/>
              </a:defRPr>
            </a:lvl1pPr>
          </a:lstStyle>
          <a:p>
            <a:fld id="{5F39DB8F-D058-475B-8E3F-7CAA6E5D814D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 cap="none" spc="0">
          <a:ln w="11430"/>
          <a:gradFill>
            <a:gsLst>
              <a:gs pos="0">
                <a:schemeClr val="accent6">
                  <a:tint val="90000"/>
                  <a:satMod val="120000"/>
                </a:schemeClr>
              </a:gs>
              <a:gs pos="25000">
                <a:schemeClr val="accent6">
                  <a:tint val="93000"/>
                  <a:satMod val="120000"/>
                </a:schemeClr>
              </a:gs>
              <a:gs pos="50000">
                <a:schemeClr val="accent6">
                  <a:shade val="89000"/>
                  <a:satMod val="110000"/>
                </a:schemeClr>
              </a:gs>
              <a:gs pos="75000">
                <a:schemeClr val="accent6">
                  <a:tint val="93000"/>
                  <a:satMod val="120000"/>
                </a:schemeClr>
              </a:gs>
              <a:gs pos="100000">
                <a:schemeClr val="accent6">
                  <a:tint val="90000"/>
                  <a:satMod val="120000"/>
                </a:schemeClr>
              </a:gs>
            </a:gsLst>
            <a:lin ang="5400000"/>
          </a:gradFill>
          <a:effectLst>
            <a:outerShdw blurRad="80000" dist="40000" dir="5040000" algn="tl">
              <a:srgbClr val="000000">
                <a:alpha val="30000"/>
              </a:srgbClr>
            </a:outerShdw>
          </a:effectLst>
          <a:latin typeface="Tahoma" pitchFamily="34" charset="0"/>
          <a:ea typeface="+mj-ea"/>
          <a:cs typeface="Tahoma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Udimat" pitchFamily="2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Udimat" pitchFamily="2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Udimat" pitchFamily="2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Udimat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Udimat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Udimat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Udimat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Udimat" pitchFamily="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effectLst/>
          <a:latin typeface="Tahoma" pitchFamily="34" charset="0"/>
          <a:ea typeface="+mn-ea"/>
          <a:cs typeface="Tahoma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effectLst/>
          <a:latin typeface="Tahoma" pitchFamily="34" charset="0"/>
          <a:cs typeface="Tahoma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/>
          <a:latin typeface="Tahoma" pitchFamily="34" charset="0"/>
          <a:cs typeface="Tahoma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effectLst/>
          <a:latin typeface="Tahoma" pitchFamily="34" charset="0"/>
          <a:cs typeface="Tahoma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effectLst/>
          <a:latin typeface="Tahoma" pitchFamily="34" charset="0"/>
          <a:cs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3635376"/>
            <a:ext cx="7620000" cy="63182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8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PIPP: Promotion/Insertion Pseudo-Partitioning of Multi-Core Shared Caches</a:t>
            </a:r>
            <a:endParaRPr lang="en-US" sz="28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7514" y="4495800"/>
            <a:ext cx="6084887" cy="609600"/>
          </a:xfrm>
        </p:spPr>
        <p:txBody>
          <a:bodyPr/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Yuejian Xie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Gabriel H. Loh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228600" y="2590800"/>
            <a:ext cx="8750508" cy="3124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 anchorCtr="1"/>
          <a:lstStyle/>
          <a:p>
            <a:pPr algn="ctr"/>
            <a:r>
              <a:rPr lang="en-US" sz="2600" b="1" dirty="0" smtClean="0">
                <a:ln w="1905"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PIPP: Novel scheme for Promotion and Insertion</a:t>
            </a:r>
            <a:endParaRPr lang="en-US" sz="2600" b="1" dirty="0">
              <a:ln w="1905"/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Break “Replacement” Into Three Pieces</a:t>
            </a:r>
            <a:endParaRPr lang="en-US" sz="2800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398464" y="1295400"/>
            <a:ext cx="8347075" cy="4114800"/>
          </a:xfrm>
        </p:spPr>
        <p:txBody>
          <a:bodyPr/>
          <a:lstStyle/>
          <a:p>
            <a:r>
              <a:rPr lang="en-US" dirty="0" smtClean="0"/>
              <a:t>Eviction</a:t>
            </a:r>
          </a:p>
          <a:p>
            <a:pPr lvl="1"/>
            <a:r>
              <a:rPr lang="en-US" dirty="0" smtClean="0"/>
              <a:t>When replacing a block in a set, which should be evicted?</a:t>
            </a:r>
          </a:p>
          <a:p>
            <a:r>
              <a:rPr lang="en-US" dirty="0" smtClean="0"/>
              <a:t>Insertion</a:t>
            </a:r>
          </a:p>
          <a:p>
            <a:pPr lvl="1"/>
            <a:r>
              <a:rPr lang="en-US" dirty="0" smtClean="0"/>
              <a:t>For new blocks, where to insert the new block?</a:t>
            </a:r>
          </a:p>
          <a:p>
            <a:r>
              <a:rPr lang="en-US" dirty="0" smtClean="0"/>
              <a:t>Promotion</a:t>
            </a:r>
          </a:p>
          <a:p>
            <a:pPr lvl="1"/>
            <a:r>
              <a:rPr lang="en-US" dirty="0" smtClean="0"/>
              <a:t>When there is a hit in the cache, how to adjust the block’s position/priority?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90C52A-A9BC-4611-ADA4-FBA094D6B926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Scheme: PIPP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398464" y="1295401"/>
            <a:ext cx="8347075" cy="3657600"/>
          </a:xfrm>
        </p:spPr>
        <p:txBody>
          <a:bodyPr/>
          <a:lstStyle/>
          <a:p>
            <a:r>
              <a:rPr lang="en-US" sz="2400" dirty="0" smtClean="0"/>
              <a:t>What’s PIPP?</a:t>
            </a:r>
          </a:p>
          <a:p>
            <a:pPr lvl="1"/>
            <a:r>
              <a:rPr lang="en-US" sz="2000" b="1" dirty="0" smtClean="0"/>
              <a:t>P</a:t>
            </a:r>
            <a:r>
              <a:rPr lang="en-US" sz="2000" dirty="0" smtClean="0"/>
              <a:t>romotion/</a:t>
            </a:r>
            <a:r>
              <a:rPr lang="en-US" sz="2000" b="1" dirty="0" smtClean="0"/>
              <a:t>I</a:t>
            </a:r>
            <a:r>
              <a:rPr lang="en-US" sz="2000" dirty="0" smtClean="0"/>
              <a:t>nsertion </a:t>
            </a:r>
            <a:r>
              <a:rPr lang="en-US" sz="2000" b="1" dirty="0" smtClean="0"/>
              <a:t>P</a:t>
            </a:r>
            <a:r>
              <a:rPr lang="en-US" sz="2000" dirty="0" smtClean="0"/>
              <a:t>seudo </a:t>
            </a:r>
            <a:r>
              <a:rPr lang="en-US" sz="2000" b="1" dirty="0" smtClean="0"/>
              <a:t>P</a:t>
            </a:r>
            <a:r>
              <a:rPr lang="en-US" sz="2000" dirty="0" smtClean="0"/>
              <a:t>artitioning</a:t>
            </a:r>
          </a:p>
          <a:p>
            <a:pPr lvl="1"/>
            <a:r>
              <a:rPr lang="en-US" sz="2000" dirty="0" smtClean="0"/>
              <a:t>Achieving both capacity and dead-time management.</a:t>
            </a:r>
          </a:p>
          <a:p>
            <a:r>
              <a:rPr lang="en-US" sz="2400" dirty="0" smtClean="0"/>
              <a:t>Eviction</a:t>
            </a:r>
          </a:p>
          <a:p>
            <a:pPr lvl="1"/>
            <a:r>
              <a:rPr lang="en-US" sz="2000" dirty="0" smtClean="0"/>
              <a:t>LRU block as the victim</a:t>
            </a:r>
          </a:p>
          <a:p>
            <a:r>
              <a:rPr lang="en-US" sz="2400" dirty="0" smtClean="0"/>
              <a:t>Insertion</a:t>
            </a:r>
          </a:p>
          <a:p>
            <a:pPr lvl="1"/>
            <a:r>
              <a:rPr lang="en-US" sz="2000" dirty="0" smtClean="0"/>
              <a:t>The core’s quota worth of blocks away from LRU</a:t>
            </a:r>
          </a:p>
          <a:p>
            <a:r>
              <a:rPr lang="en-US" sz="2400" dirty="0" smtClean="0"/>
              <a:t>Promotion</a:t>
            </a:r>
          </a:p>
          <a:p>
            <a:pPr lvl="1"/>
            <a:r>
              <a:rPr lang="en-US" sz="2000" dirty="0" smtClean="0"/>
              <a:t>To MRU by only one.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62000" y="5867400"/>
            <a:ext cx="914400" cy="3810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MRU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676400" y="5867400"/>
            <a:ext cx="914400" cy="3810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590800" y="5867400"/>
            <a:ext cx="914400" cy="3810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419600" y="5867400"/>
            <a:ext cx="914400" cy="3810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248400" y="5867400"/>
            <a:ext cx="914400" cy="3810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7162800" y="5867400"/>
            <a:ext cx="914400" cy="3810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LRU</a:t>
            </a:r>
            <a:endParaRPr lang="en-US" dirty="0"/>
          </a:p>
        </p:txBody>
      </p:sp>
      <p:grpSp>
        <p:nvGrpSpPr>
          <p:cNvPr id="3" name="Group 22"/>
          <p:cNvGrpSpPr/>
          <p:nvPr/>
        </p:nvGrpSpPr>
        <p:grpSpPr>
          <a:xfrm>
            <a:off x="8001000" y="5257800"/>
            <a:ext cx="914400" cy="685800"/>
            <a:chOff x="8001000" y="5257800"/>
            <a:chExt cx="914400" cy="685800"/>
          </a:xfrm>
        </p:grpSpPr>
        <p:sp>
          <p:nvSpPr>
            <p:cNvPr id="15" name="Curved Down Arrow 14"/>
            <p:cNvSpPr/>
            <p:nvPr/>
          </p:nvSpPr>
          <p:spPr>
            <a:xfrm>
              <a:off x="8077200" y="5638800"/>
              <a:ext cx="838200" cy="30480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01000" y="5257800"/>
              <a:ext cx="914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To Evict</a:t>
              </a:r>
              <a:endParaRPr lang="en-US" sz="1600" dirty="0">
                <a:latin typeface="+mn-lt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3505200" y="5867400"/>
            <a:ext cx="914400" cy="3810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5334000" y="5867400"/>
            <a:ext cx="914400" cy="3810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20"/>
          <p:cNvGrpSpPr/>
          <p:nvPr/>
        </p:nvGrpSpPr>
        <p:grpSpPr>
          <a:xfrm>
            <a:off x="3040380" y="5105400"/>
            <a:ext cx="1371600" cy="1143000"/>
            <a:chOff x="3048000" y="5105400"/>
            <a:chExt cx="1371600" cy="1143000"/>
          </a:xfrm>
        </p:grpSpPr>
        <p:sp>
          <p:nvSpPr>
            <p:cNvPr id="16" name="Curved Up Arrow 15"/>
            <p:cNvSpPr/>
            <p:nvPr/>
          </p:nvSpPr>
          <p:spPr>
            <a:xfrm rot="10800000">
              <a:off x="3048000" y="5486400"/>
              <a:ext cx="1219200" cy="38100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00400" y="5105400"/>
              <a:ext cx="1143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Promote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505200" y="5867400"/>
              <a:ext cx="914400" cy="3810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Hit</a:t>
              </a:r>
              <a:endParaRPr lang="en-US" dirty="0"/>
            </a:p>
          </p:txBody>
        </p:sp>
      </p:grpSp>
      <p:grpSp>
        <p:nvGrpSpPr>
          <p:cNvPr id="21" name="Group 27"/>
          <p:cNvGrpSpPr/>
          <p:nvPr/>
        </p:nvGrpSpPr>
        <p:grpSpPr>
          <a:xfrm>
            <a:off x="4868488" y="4941916"/>
            <a:ext cx="3078479" cy="951807"/>
            <a:chOff x="4868488" y="4941916"/>
            <a:chExt cx="3078479" cy="951807"/>
          </a:xfrm>
        </p:grpSpPr>
        <p:sp>
          <p:nvSpPr>
            <p:cNvPr id="14" name="TextBox 13"/>
            <p:cNvSpPr txBox="1"/>
            <p:nvPr/>
          </p:nvSpPr>
          <p:spPr>
            <a:xfrm>
              <a:off x="5877098" y="4941916"/>
              <a:ext cx="20698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Insert Position = 3 (Target Allocation) 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868488" y="4994563"/>
              <a:ext cx="914400" cy="3810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New</a:t>
              </a:r>
              <a:endParaRPr lang="en-US" dirty="0"/>
            </a:p>
          </p:txBody>
        </p:sp>
        <p:cxnSp>
          <p:nvCxnSpPr>
            <p:cNvPr id="27" name="Straight Arrow Connector 26"/>
            <p:cNvCxnSpPr>
              <a:stCxn id="9" idx="2"/>
            </p:cNvCxnSpPr>
            <p:nvPr/>
          </p:nvCxnSpPr>
          <p:spPr>
            <a:xfrm rot="16200000" flipH="1">
              <a:off x="5067993" y="5633257"/>
              <a:ext cx="518160" cy="277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90C52A-A9BC-4611-ADA4-FBA094D6B926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PIPP Example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1295400"/>
            <a:ext cx="27432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Core0 quota: 5 blocks</a:t>
            </a:r>
          </a:p>
          <a:p>
            <a:pPr algn="ctr"/>
            <a:r>
              <a:rPr lang="en-US" dirty="0" smtClean="0"/>
              <a:t>Core1 quota: 3 blocks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914400" y="4953000"/>
            <a:ext cx="838200" cy="381000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752600" y="4953000"/>
            <a:ext cx="838200" cy="38100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590800" y="4953000"/>
            <a:ext cx="838200" cy="381000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29000" y="4953000"/>
            <a:ext cx="838200" cy="381000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267200" y="4953000"/>
            <a:ext cx="838200" cy="381000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105400" y="4953000"/>
            <a:ext cx="1676400" cy="381000"/>
            <a:chOff x="5105400" y="4953000"/>
            <a:chExt cx="1676400" cy="381000"/>
          </a:xfrm>
        </p:grpSpPr>
        <p:sp>
          <p:nvSpPr>
            <p:cNvPr id="12" name="Rounded Rectangle 11"/>
            <p:cNvSpPr/>
            <p:nvPr/>
          </p:nvSpPr>
          <p:spPr>
            <a:xfrm>
              <a:off x="5943600" y="4953000"/>
              <a:ext cx="838200" cy="381000"/>
            </a:xfrm>
            <a:prstGeom prst="round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5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105400" y="4953000"/>
              <a:ext cx="838200" cy="381000"/>
            </a:xfrm>
            <a:prstGeom prst="ellipse">
              <a:avLst/>
            </a:prstGeom>
            <a:solidFill>
              <a:srgbClr val="FFC000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</p:grpSp>
      <p:sp>
        <p:nvSpPr>
          <p:cNvPr id="14" name="Oval 13"/>
          <p:cNvSpPr/>
          <p:nvPr/>
        </p:nvSpPr>
        <p:spPr>
          <a:xfrm>
            <a:off x="6781800" y="4953000"/>
            <a:ext cx="838200" cy="38100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334000" y="1219200"/>
            <a:ext cx="1676400" cy="838200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Core0’s Block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162800" y="1219200"/>
            <a:ext cx="1676400" cy="91440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Core1’s Block</a:t>
            </a:r>
            <a:endParaRPr lang="en-US" dirty="0"/>
          </a:p>
        </p:txBody>
      </p:sp>
      <p:sp>
        <p:nvSpPr>
          <p:cNvPr id="19" name="10-Point Star 18"/>
          <p:cNvSpPr/>
          <p:nvPr/>
        </p:nvSpPr>
        <p:spPr>
          <a:xfrm>
            <a:off x="3352800" y="2133600"/>
            <a:ext cx="2209800" cy="190500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Request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304800" y="5638800"/>
            <a:ext cx="1066800" cy="685800"/>
          </a:xfrm>
          <a:prstGeom prst="wedgeEllipseCallout">
            <a:avLst>
              <a:gd name="adj1" fmla="val 43227"/>
              <a:gd name="adj2" fmla="val -815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MRU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Oval Callout 24"/>
          <p:cNvSpPr/>
          <p:nvPr/>
        </p:nvSpPr>
        <p:spPr>
          <a:xfrm>
            <a:off x="7086600" y="5638800"/>
            <a:ext cx="1066800" cy="685800"/>
          </a:xfrm>
          <a:prstGeom prst="wedgeEllipseCallout">
            <a:avLst>
              <a:gd name="adj1" fmla="val -32563"/>
              <a:gd name="adj2" fmla="val -8290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LRU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>
            <a:stCxn id="20" idx="4"/>
            <a:endCxn id="13" idx="0"/>
          </p:cNvCxnSpPr>
          <p:nvPr/>
        </p:nvCxnSpPr>
        <p:spPr>
          <a:xfrm rot="16200000" flipH="1">
            <a:off x="4305300" y="3733800"/>
            <a:ext cx="1371600" cy="1066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562600" y="426720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Core1’s quota=3</a:t>
            </a:r>
            <a:endParaRPr lang="en-US" sz="1600" dirty="0">
              <a:latin typeface="+mn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038600" y="3200400"/>
            <a:ext cx="838200" cy="38100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90C52A-A9BC-4611-ADA4-FBA094D6B926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5.3469E-6 L 0.09115 -5.3469E-6 " pathEditMode="relative" ptsTypes="AA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0.11632 0.25463 " pathEditMode="relative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PIPP Example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1295400"/>
            <a:ext cx="27432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Core0 quota: 5 blocks</a:t>
            </a:r>
          </a:p>
          <a:p>
            <a:pPr algn="ctr"/>
            <a:r>
              <a:rPr lang="en-US" dirty="0" smtClean="0"/>
              <a:t>Core1 quota: 3 blocks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914400" y="4953000"/>
            <a:ext cx="838200" cy="381000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752600" y="4953000"/>
            <a:ext cx="838200" cy="38100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590800" y="4953000"/>
            <a:ext cx="838200" cy="381000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781800" y="4953000"/>
            <a:ext cx="838200" cy="381000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429000" y="4953000"/>
            <a:ext cx="3352800" cy="381000"/>
            <a:chOff x="3429000" y="4953000"/>
            <a:chExt cx="3352800" cy="381000"/>
          </a:xfrm>
        </p:grpSpPr>
        <p:sp>
          <p:nvSpPr>
            <p:cNvPr id="10" name="Rounded Rectangle 9"/>
            <p:cNvSpPr/>
            <p:nvPr/>
          </p:nvSpPr>
          <p:spPr>
            <a:xfrm>
              <a:off x="3429000" y="4953000"/>
              <a:ext cx="838200" cy="381000"/>
            </a:xfrm>
            <a:prstGeom prst="round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267200" y="4953000"/>
              <a:ext cx="838200" cy="381000"/>
            </a:xfrm>
            <a:prstGeom prst="round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105400" y="4953000"/>
              <a:ext cx="838200" cy="381000"/>
            </a:xfrm>
            <a:prstGeom prst="ellipse">
              <a:avLst/>
            </a:prstGeom>
            <a:solidFill>
              <a:srgbClr val="FFC000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5943600" y="4953000"/>
              <a:ext cx="838200" cy="381000"/>
            </a:xfrm>
            <a:prstGeom prst="ellipse">
              <a:avLst/>
            </a:prstGeom>
            <a:solidFill>
              <a:srgbClr val="FFC000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5334000" y="1219200"/>
            <a:ext cx="1676400" cy="838200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Core0’s Block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162800" y="1219200"/>
            <a:ext cx="1676400" cy="91440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Core1’s Block</a:t>
            </a:r>
            <a:endParaRPr lang="en-US" dirty="0"/>
          </a:p>
        </p:txBody>
      </p:sp>
      <p:sp>
        <p:nvSpPr>
          <p:cNvPr id="19" name="10-Point Star 18"/>
          <p:cNvSpPr/>
          <p:nvPr/>
        </p:nvSpPr>
        <p:spPr>
          <a:xfrm>
            <a:off x="3352800" y="2133600"/>
            <a:ext cx="2209800" cy="190500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Request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3467100" y="4000500"/>
            <a:ext cx="13716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Oval Callout 22"/>
          <p:cNvSpPr/>
          <p:nvPr/>
        </p:nvSpPr>
        <p:spPr>
          <a:xfrm>
            <a:off x="304800" y="5638800"/>
            <a:ext cx="1066800" cy="685800"/>
          </a:xfrm>
          <a:prstGeom prst="wedgeEllipseCallout">
            <a:avLst>
              <a:gd name="adj1" fmla="val 43227"/>
              <a:gd name="adj2" fmla="val -815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MRU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Oval Callout 24"/>
          <p:cNvSpPr/>
          <p:nvPr/>
        </p:nvSpPr>
        <p:spPr>
          <a:xfrm>
            <a:off x="7086600" y="5638800"/>
            <a:ext cx="1066800" cy="685800"/>
          </a:xfrm>
          <a:prstGeom prst="wedgeEllipseCallout">
            <a:avLst>
              <a:gd name="adj1" fmla="val -32563"/>
              <a:gd name="adj2" fmla="val -8290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LRU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038600" y="3124200"/>
            <a:ext cx="838200" cy="381000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00600" y="426720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Core0’s quota=5</a:t>
            </a:r>
            <a:endParaRPr lang="en-US" sz="1600" dirty="0">
              <a:latin typeface="+mn-lt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90C52A-A9BC-4611-ADA4-FBA094D6B926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51434E-6 L 0.09132 -4.51434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06684 0.266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PIPP Example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1295400"/>
            <a:ext cx="27432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Core0 quota: 5 blocks</a:t>
            </a:r>
          </a:p>
          <a:p>
            <a:pPr algn="ctr"/>
            <a:r>
              <a:rPr lang="en-US" dirty="0" smtClean="0"/>
              <a:t>Core1 quota: 3 blocks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914400" y="4953000"/>
            <a:ext cx="838200" cy="381000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752600" y="4953000"/>
            <a:ext cx="838200" cy="38100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590800" y="4953000"/>
            <a:ext cx="838200" cy="381000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429000" y="4953000"/>
            <a:ext cx="3352800" cy="381000"/>
            <a:chOff x="3429000" y="4953000"/>
            <a:chExt cx="3352800" cy="381000"/>
          </a:xfrm>
        </p:grpSpPr>
        <p:sp>
          <p:nvSpPr>
            <p:cNvPr id="10" name="Rounded Rectangle 9"/>
            <p:cNvSpPr/>
            <p:nvPr/>
          </p:nvSpPr>
          <p:spPr>
            <a:xfrm>
              <a:off x="3429000" y="4953000"/>
              <a:ext cx="838200" cy="381000"/>
            </a:xfrm>
            <a:prstGeom prst="round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6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267200" y="4953000"/>
              <a:ext cx="838200" cy="381000"/>
            </a:xfrm>
            <a:prstGeom prst="round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103471" y="4953000"/>
              <a:ext cx="838200" cy="381000"/>
            </a:xfrm>
            <a:prstGeom prst="round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943600" y="4953000"/>
              <a:ext cx="838200" cy="381000"/>
            </a:xfrm>
            <a:prstGeom prst="ellipse">
              <a:avLst/>
            </a:prstGeom>
            <a:solidFill>
              <a:srgbClr val="FFC000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</p:grpSp>
      <p:sp>
        <p:nvSpPr>
          <p:cNvPr id="14" name="Oval 13"/>
          <p:cNvSpPr/>
          <p:nvPr/>
        </p:nvSpPr>
        <p:spPr>
          <a:xfrm>
            <a:off x="6781800" y="4953000"/>
            <a:ext cx="838200" cy="38100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334000" y="1219200"/>
            <a:ext cx="1676400" cy="838200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Core0’s Block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162800" y="1219200"/>
            <a:ext cx="1676400" cy="91440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Core1’s Block</a:t>
            </a:r>
            <a:endParaRPr lang="en-US" dirty="0"/>
          </a:p>
        </p:txBody>
      </p:sp>
      <p:sp>
        <p:nvSpPr>
          <p:cNvPr id="19" name="10-Point Star 18"/>
          <p:cNvSpPr/>
          <p:nvPr/>
        </p:nvSpPr>
        <p:spPr>
          <a:xfrm>
            <a:off x="3352800" y="2133600"/>
            <a:ext cx="2209800" cy="190500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Request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3467100" y="4000500"/>
            <a:ext cx="13716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Oval Callout 22"/>
          <p:cNvSpPr/>
          <p:nvPr/>
        </p:nvSpPr>
        <p:spPr>
          <a:xfrm>
            <a:off x="304800" y="5638800"/>
            <a:ext cx="1066800" cy="685800"/>
          </a:xfrm>
          <a:prstGeom prst="wedgeEllipseCallout">
            <a:avLst>
              <a:gd name="adj1" fmla="val 43227"/>
              <a:gd name="adj2" fmla="val -815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MRU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Oval Callout 24"/>
          <p:cNvSpPr/>
          <p:nvPr/>
        </p:nvSpPr>
        <p:spPr>
          <a:xfrm>
            <a:off x="7086600" y="5638800"/>
            <a:ext cx="1066800" cy="685800"/>
          </a:xfrm>
          <a:prstGeom prst="wedgeEllipseCallout">
            <a:avLst>
              <a:gd name="adj1" fmla="val -32563"/>
              <a:gd name="adj2" fmla="val -8290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LRU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00600" y="426720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Core0’s quota=5</a:t>
            </a:r>
            <a:endParaRPr lang="en-US" sz="1600" dirty="0">
              <a:latin typeface="+mn-lt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038600" y="3124200"/>
            <a:ext cx="838200" cy="381000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90C52A-A9BC-4611-ADA4-FBA094D6B926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6.33673E-6 L 0.09375 -6.33673E-6 " pathEditMode="relative" ptsTypes="AA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4302E-6 L -0.0658 0.2680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PIPP Example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1295400"/>
            <a:ext cx="27432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Core0 quota: 5 blocks</a:t>
            </a:r>
          </a:p>
          <a:p>
            <a:pPr algn="ctr"/>
            <a:r>
              <a:rPr lang="en-US" dirty="0" smtClean="0"/>
              <a:t>Core1 quota: 3 blocks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914400" y="4953000"/>
            <a:ext cx="838200" cy="381000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752600" y="4953000"/>
            <a:ext cx="838200" cy="38100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590800" y="4953000"/>
            <a:ext cx="838200" cy="381000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67200" y="4953000"/>
            <a:ext cx="838200" cy="381000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105400" y="4953000"/>
            <a:ext cx="838200" cy="381000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941671" y="4953000"/>
            <a:ext cx="838200" cy="381000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781800" y="4953000"/>
            <a:ext cx="838200" cy="38100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334000" y="1219200"/>
            <a:ext cx="1676400" cy="838200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Core0’s Block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162800" y="1219200"/>
            <a:ext cx="1676400" cy="91440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Core1’s Block</a:t>
            </a:r>
            <a:endParaRPr lang="en-US" dirty="0"/>
          </a:p>
        </p:txBody>
      </p:sp>
      <p:sp>
        <p:nvSpPr>
          <p:cNvPr id="19" name="10-Point Star 18"/>
          <p:cNvSpPr/>
          <p:nvPr/>
        </p:nvSpPr>
        <p:spPr>
          <a:xfrm>
            <a:off x="3352800" y="2133600"/>
            <a:ext cx="2209800" cy="190500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Request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304800" y="5638800"/>
            <a:ext cx="1066800" cy="685800"/>
          </a:xfrm>
          <a:prstGeom prst="wedgeEllipseCallout">
            <a:avLst>
              <a:gd name="adj1" fmla="val 43227"/>
              <a:gd name="adj2" fmla="val -815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MRU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Oval Callout 24"/>
          <p:cNvSpPr/>
          <p:nvPr/>
        </p:nvSpPr>
        <p:spPr>
          <a:xfrm>
            <a:off x="7086600" y="5638800"/>
            <a:ext cx="1066800" cy="685800"/>
          </a:xfrm>
          <a:prstGeom prst="wedgeEllipseCallout">
            <a:avLst>
              <a:gd name="adj1" fmla="val -32563"/>
              <a:gd name="adj2" fmla="val -8290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LRU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55445" y="3122596"/>
            <a:ext cx="838200" cy="38100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3429000" y="4953000"/>
            <a:ext cx="838200" cy="381000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Curved Up Arrow 26"/>
          <p:cNvSpPr/>
          <p:nvPr/>
        </p:nvSpPr>
        <p:spPr>
          <a:xfrm rot="10800000">
            <a:off x="6248400" y="4571999"/>
            <a:ext cx="990600" cy="380998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90C52A-A9BC-4611-ADA4-FBA094D6B926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296E-6 C -0.00191 -0.01621 -0.00365 -0.03241 -0.01146 -0.04167 C -0.01927 -0.05093 -0.03385 -0.05486 -0.04688 -0.05602 C -0.0599 -0.05695 -0.08142 -0.05394 -0.08993 -0.04815 C -0.09844 -0.04213 -0.0974 -0.0294 -0.09757 -0.02084 C -0.09774 -0.01227 -0.09236 -0.0007 -0.09115 0.00347 " pathEditMode="relative" rAng="0" ptsTypes="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" y="-2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0347 L 0.09566 0.003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4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PIPP Example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1295400"/>
            <a:ext cx="27432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Core0 quota: 5 blocks</a:t>
            </a:r>
          </a:p>
          <a:p>
            <a:pPr algn="ctr"/>
            <a:r>
              <a:rPr lang="en-US" dirty="0" smtClean="0"/>
              <a:t>Core1 quota: 3 blocks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914400" y="4953000"/>
            <a:ext cx="838200" cy="381000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752600" y="4953000"/>
            <a:ext cx="838200" cy="38100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590800" y="4953000"/>
            <a:ext cx="838200" cy="381000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29000" y="4953000"/>
            <a:ext cx="838200" cy="381000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267200" y="4953000"/>
            <a:ext cx="838200" cy="381000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781800" y="4953000"/>
            <a:ext cx="838200" cy="381000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334000" y="1219200"/>
            <a:ext cx="1676400" cy="838200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Core0’s Block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162800" y="1219200"/>
            <a:ext cx="1676400" cy="91440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Core1’s Block</a:t>
            </a:r>
            <a:endParaRPr lang="en-US" dirty="0"/>
          </a:p>
        </p:txBody>
      </p:sp>
      <p:sp>
        <p:nvSpPr>
          <p:cNvPr id="19" name="10-Point Star 18"/>
          <p:cNvSpPr/>
          <p:nvPr/>
        </p:nvSpPr>
        <p:spPr>
          <a:xfrm>
            <a:off x="3352800" y="2133600"/>
            <a:ext cx="2209800" cy="190500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Request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6200000" flipH="1">
            <a:off x="4457700" y="3848100"/>
            <a:ext cx="12192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Oval Callout 22"/>
          <p:cNvSpPr/>
          <p:nvPr/>
        </p:nvSpPr>
        <p:spPr>
          <a:xfrm>
            <a:off x="304800" y="5638800"/>
            <a:ext cx="1066800" cy="685800"/>
          </a:xfrm>
          <a:prstGeom prst="wedgeEllipseCallout">
            <a:avLst>
              <a:gd name="adj1" fmla="val 43227"/>
              <a:gd name="adj2" fmla="val -815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MRU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Oval Callout 24"/>
          <p:cNvSpPr/>
          <p:nvPr/>
        </p:nvSpPr>
        <p:spPr>
          <a:xfrm>
            <a:off x="7086600" y="5638800"/>
            <a:ext cx="1066800" cy="685800"/>
          </a:xfrm>
          <a:prstGeom prst="wedgeEllipseCallout">
            <a:avLst>
              <a:gd name="adj1" fmla="val -32563"/>
              <a:gd name="adj2" fmla="val -8290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LRU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62600" y="426720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Core1’s quota=3</a:t>
            </a:r>
            <a:endParaRPr lang="en-US" sz="1600" dirty="0">
              <a:latin typeface="+mn-lt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112619" y="4951396"/>
            <a:ext cx="1669181" cy="382604"/>
            <a:chOff x="5112619" y="4951396"/>
            <a:chExt cx="1669181" cy="382604"/>
          </a:xfrm>
        </p:grpSpPr>
        <p:sp>
          <p:nvSpPr>
            <p:cNvPr id="13" name="Oval 12"/>
            <p:cNvSpPr/>
            <p:nvPr/>
          </p:nvSpPr>
          <p:spPr>
            <a:xfrm>
              <a:off x="5943600" y="4953000"/>
              <a:ext cx="838200" cy="381000"/>
            </a:xfrm>
            <a:prstGeom prst="ellipse">
              <a:avLst/>
            </a:prstGeom>
            <a:solidFill>
              <a:srgbClr val="FFC000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112619" y="4951396"/>
              <a:ext cx="838200" cy="381000"/>
            </a:xfrm>
            <a:prstGeom prst="round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4038600" y="3124200"/>
            <a:ext cx="838200" cy="38100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90C52A-A9BC-4611-ADA4-FBA094D6B926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486 L 0.11753 0.26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13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79274E-6 L 0.09184 0.0011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8" grpId="0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PIPP Example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1295400"/>
            <a:ext cx="27432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Core0 quota: 5 blocks</a:t>
            </a:r>
          </a:p>
          <a:p>
            <a:pPr algn="ctr"/>
            <a:r>
              <a:rPr lang="en-US" dirty="0" smtClean="0"/>
              <a:t>Core1 quota: 3 blocks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914400" y="4953000"/>
            <a:ext cx="838200" cy="381000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752600" y="4953000"/>
            <a:ext cx="838200" cy="38100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590800" y="4953000"/>
            <a:ext cx="838200" cy="381000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29000" y="4953000"/>
            <a:ext cx="838200" cy="381000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267200" y="4953000"/>
            <a:ext cx="838200" cy="381000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781800" y="4953000"/>
            <a:ext cx="838200" cy="38100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334000" y="1219200"/>
            <a:ext cx="1676400" cy="838200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Core0’s Block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162800" y="1219200"/>
            <a:ext cx="1676400" cy="91440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Core1’s Block</a:t>
            </a:r>
            <a:endParaRPr lang="en-US" dirty="0"/>
          </a:p>
        </p:txBody>
      </p:sp>
      <p:sp>
        <p:nvSpPr>
          <p:cNvPr id="19" name="10-Point Star 18"/>
          <p:cNvSpPr/>
          <p:nvPr/>
        </p:nvSpPr>
        <p:spPr>
          <a:xfrm>
            <a:off x="3352800" y="2133600"/>
            <a:ext cx="2209800" cy="190500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Request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304800" y="5638800"/>
            <a:ext cx="1066800" cy="685800"/>
          </a:xfrm>
          <a:prstGeom prst="wedgeEllipseCallout">
            <a:avLst>
              <a:gd name="adj1" fmla="val 43227"/>
              <a:gd name="adj2" fmla="val -815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MRU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Oval Callout 24"/>
          <p:cNvSpPr/>
          <p:nvPr/>
        </p:nvSpPr>
        <p:spPr>
          <a:xfrm>
            <a:off x="7086600" y="5638800"/>
            <a:ext cx="1066800" cy="685800"/>
          </a:xfrm>
          <a:prstGeom prst="wedgeEllipseCallout">
            <a:avLst>
              <a:gd name="adj1" fmla="val -32563"/>
              <a:gd name="adj2" fmla="val -8290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LRU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943600" y="4953000"/>
            <a:ext cx="838200" cy="381000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105400" y="4953000"/>
            <a:ext cx="838200" cy="38100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4038600" y="3124200"/>
            <a:ext cx="838200" cy="381000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Curved Up Arrow 17"/>
          <p:cNvSpPr/>
          <p:nvPr/>
        </p:nvSpPr>
        <p:spPr>
          <a:xfrm rot="10800000">
            <a:off x="2133601" y="4571999"/>
            <a:ext cx="990600" cy="380998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90C52A-A9BC-4611-ADA4-FBA094D6B926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4.71895E-7 L 0.09288 0.000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093 L -0.02518 -0.06199 C -0.03004 -0.07634 -0.0375 -0.0849 -0.04566 -0.0849 C -0.05452 -0.0849 -0.06164 -0.07634 -0.0665 -0.06199 L -0.0915 -0.00093 " pathEditMode="relative" rAng="-10800000" ptsTypes="FffFF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-4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6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How PIPP Does Both Managements</a:t>
            </a:r>
            <a:endParaRPr lang="en-US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400" y="1600200"/>
          <a:ext cx="8077200" cy="990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15440"/>
                <a:gridCol w="1615440"/>
                <a:gridCol w="1615440"/>
                <a:gridCol w="1615440"/>
                <a:gridCol w="1615440"/>
              </a:tblGrid>
              <a:tr h="495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Core0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Core1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Core2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Core3</a:t>
                      </a:r>
                      <a:endParaRPr lang="en-US" dirty="0"/>
                    </a:p>
                  </a:txBody>
                  <a:tcPr anchor="ctr"/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Quota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762000" y="4343400"/>
            <a:ext cx="457200" cy="3048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219200" y="4343400"/>
            <a:ext cx="457200" cy="3048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676400" y="4343400"/>
            <a:ext cx="457200" cy="3048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133600" y="4343400"/>
            <a:ext cx="457200" cy="3048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590800" y="4343400"/>
            <a:ext cx="457200" cy="3048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048000" y="4343400"/>
            <a:ext cx="457200" cy="3048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505200" y="4343400"/>
            <a:ext cx="457200" cy="3048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962400" y="4343400"/>
            <a:ext cx="457200" cy="3048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419600" y="4343400"/>
            <a:ext cx="457200" cy="3048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876800" y="4343400"/>
            <a:ext cx="457200" cy="3048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334000" y="4343400"/>
            <a:ext cx="457200" cy="3048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791200" y="4343400"/>
            <a:ext cx="457200" cy="3048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248400" y="4343400"/>
            <a:ext cx="457200" cy="3048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705600" y="4343400"/>
            <a:ext cx="457200" cy="3048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7162800" y="4343400"/>
            <a:ext cx="457200" cy="3048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7620000" y="4343400"/>
            <a:ext cx="457200" cy="3048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6666706" y="3086100"/>
            <a:ext cx="1677194" cy="6865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H="1">
            <a:off x="5448300" y="3390900"/>
            <a:ext cx="16764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H="1">
            <a:off x="4571206" y="2591594"/>
            <a:ext cx="1676400" cy="16748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971800" y="2590800"/>
            <a:ext cx="2362200" cy="1752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Oval Callout 33"/>
          <p:cNvSpPr/>
          <p:nvPr/>
        </p:nvSpPr>
        <p:spPr>
          <a:xfrm>
            <a:off x="609600" y="5029200"/>
            <a:ext cx="1066800" cy="685800"/>
          </a:xfrm>
          <a:prstGeom prst="wedgeEllipseCallout">
            <a:avLst>
              <a:gd name="adj1" fmla="val -22472"/>
              <a:gd name="adj2" fmla="val -8293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MRU</a:t>
            </a:r>
            <a:endParaRPr lang="en-US" dirty="0"/>
          </a:p>
        </p:txBody>
      </p:sp>
      <p:sp>
        <p:nvSpPr>
          <p:cNvPr id="35" name="Oval Callout 34"/>
          <p:cNvSpPr/>
          <p:nvPr/>
        </p:nvSpPr>
        <p:spPr>
          <a:xfrm>
            <a:off x="7620000" y="5029200"/>
            <a:ext cx="1066800" cy="685800"/>
          </a:xfrm>
          <a:prstGeom prst="wedgeEllipseCallout">
            <a:avLst>
              <a:gd name="adj1" fmla="val -22472"/>
              <a:gd name="adj2" fmla="val -8293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LRU</a:t>
            </a:r>
            <a:endParaRPr lang="en-US" dirty="0"/>
          </a:p>
        </p:txBody>
      </p:sp>
      <p:pic>
        <p:nvPicPr>
          <p:cNvPr id="2051" name="Picture 3" descr="Z:\work\smi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4775" y="2689225"/>
            <a:ext cx="511175" cy="511175"/>
          </a:xfrm>
          <a:prstGeom prst="rect">
            <a:avLst/>
          </a:prstGeom>
          <a:noFill/>
        </p:spPr>
      </p:pic>
      <p:pic>
        <p:nvPicPr>
          <p:cNvPr id="2052" name="Picture 4" descr="Z:\work\sad-fac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69773" y="2611755"/>
            <a:ext cx="641985" cy="641985"/>
          </a:xfrm>
          <a:prstGeom prst="rect">
            <a:avLst/>
          </a:prstGeom>
          <a:noFill/>
        </p:spPr>
      </p:pic>
      <p:grpSp>
        <p:nvGrpSpPr>
          <p:cNvPr id="47" name="Group 46"/>
          <p:cNvGrpSpPr/>
          <p:nvPr/>
        </p:nvGrpSpPr>
        <p:grpSpPr>
          <a:xfrm>
            <a:off x="4084956" y="2682241"/>
            <a:ext cx="2042159" cy="601979"/>
            <a:chOff x="4260216" y="2651761"/>
            <a:chExt cx="2042159" cy="601979"/>
          </a:xfrm>
        </p:grpSpPr>
        <p:pic>
          <p:nvPicPr>
            <p:cNvPr id="2053" name="Picture 5" descr="Z:\work\embarrassed-face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60216" y="2651761"/>
              <a:ext cx="601979" cy="601979"/>
            </a:xfrm>
            <a:prstGeom prst="rect">
              <a:avLst/>
            </a:prstGeom>
            <a:noFill/>
          </p:spPr>
        </p:pic>
        <p:pic>
          <p:nvPicPr>
            <p:cNvPr id="45" name="Picture 5" descr="Z:\work\embarrassed-face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00396" y="2651761"/>
              <a:ext cx="601979" cy="601979"/>
            </a:xfrm>
            <a:prstGeom prst="rect">
              <a:avLst/>
            </a:prstGeom>
            <a:noFill/>
          </p:spPr>
        </p:pic>
      </p:grpSp>
      <p:sp>
        <p:nvSpPr>
          <p:cNvPr id="46" name="Oval Callout 45"/>
          <p:cNvSpPr/>
          <p:nvPr/>
        </p:nvSpPr>
        <p:spPr>
          <a:xfrm>
            <a:off x="2895600" y="5448300"/>
            <a:ext cx="2948940" cy="990600"/>
          </a:xfrm>
          <a:prstGeom prst="wedgeEllipseCallout">
            <a:avLst>
              <a:gd name="adj1" fmla="val 75000"/>
              <a:gd name="adj2" fmla="val -9980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Insert closer to LRU position</a:t>
            </a:r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90C52A-A9BC-4611-ADA4-FBA094D6B926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Pseudo-Partition Benefit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90C52A-A9BC-4611-ADA4-FBA094D6B92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137426" y="4871222"/>
            <a:ext cx="838200" cy="381000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981200" y="4876800"/>
            <a:ext cx="838200" cy="381000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819400" y="4876800"/>
            <a:ext cx="838200" cy="381000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5334000" y="4876800"/>
            <a:ext cx="1676400" cy="381000"/>
            <a:chOff x="5334000" y="4876800"/>
            <a:chExt cx="1676400" cy="381000"/>
          </a:xfrm>
        </p:grpSpPr>
        <p:sp>
          <p:nvSpPr>
            <p:cNvPr id="6" name="Oval 5"/>
            <p:cNvSpPr/>
            <p:nvPr/>
          </p:nvSpPr>
          <p:spPr>
            <a:xfrm>
              <a:off x="5334000" y="4876800"/>
              <a:ext cx="838200" cy="381000"/>
            </a:xfrm>
            <a:prstGeom prst="ellipse">
              <a:avLst/>
            </a:prstGeom>
            <a:solidFill>
              <a:srgbClr val="FFC000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6172200" y="4876800"/>
              <a:ext cx="838200" cy="381000"/>
            </a:xfrm>
            <a:prstGeom prst="ellipse">
              <a:avLst/>
            </a:prstGeom>
            <a:solidFill>
              <a:srgbClr val="FFC000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Oval Callout 10"/>
          <p:cNvSpPr/>
          <p:nvPr/>
        </p:nvSpPr>
        <p:spPr>
          <a:xfrm>
            <a:off x="527826" y="5557022"/>
            <a:ext cx="1066800" cy="685800"/>
          </a:xfrm>
          <a:prstGeom prst="wedgeEllipseCallout">
            <a:avLst>
              <a:gd name="adj1" fmla="val 43227"/>
              <a:gd name="adj2" fmla="val -81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MRU</a:t>
            </a:r>
            <a:r>
              <a:rPr lang="en-US" sz="1600" baseline="-25000" dirty="0" smtClean="0">
                <a:solidFill>
                  <a:schemeClr val="tx1"/>
                </a:solidFill>
              </a:rPr>
              <a:t>0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" y="1295400"/>
            <a:ext cx="27432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Core0 quota: 5 blocks</a:t>
            </a:r>
          </a:p>
          <a:p>
            <a:pPr algn="ctr"/>
            <a:r>
              <a:rPr lang="en-US" dirty="0" smtClean="0"/>
              <a:t>Core1 quota: 3 blocks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334000" y="1219200"/>
            <a:ext cx="1676400" cy="838200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Core0’s Block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7162800" y="1219200"/>
            <a:ext cx="1676400" cy="91440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Core1’s Block</a:t>
            </a:r>
            <a:endParaRPr lang="en-US" dirty="0"/>
          </a:p>
        </p:txBody>
      </p:sp>
      <p:sp>
        <p:nvSpPr>
          <p:cNvPr id="19" name="10-Point Star 18"/>
          <p:cNvSpPr/>
          <p:nvPr/>
        </p:nvSpPr>
        <p:spPr>
          <a:xfrm>
            <a:off x="3352800" y="2133600"/>
            <a:ext cx="2209800" cy="190500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Request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657600" y="4876800"/>
            <a:ext cx="838200" cy="381000"/>
            <a:chOff x="6166626" y="4871222"/>
            <a:chExt cx="838200" cy="381000"/>
          </a:xfrm>
        </p:grpSpPr>
        <p:sp>
          <p:nvSpPr>
            <p:cNvPr id="13" name="Rounded Rectangle 12"/>
            <p:cNvSpPr/>
            <p:nvPr/>
          </p:nvSpPr>
          <p:spPr>
            <a:xfrm>
              <a:off x="6166626" y="4871222"/>
              <a:ext cx="838200" cy="381000"/>
            </a:xfrm>
            <a:prstGeom prst="roundRect">
              <a:avLst/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7" descr="C:\Users\corvarx\AppData\Local\Microsoft\Windows\Temporary Internet Files\Content.IE5\E4EYMAMH\MCj03291600000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57693" y="4882376"/>
              <a:ext cx="696645" cy="328802"/>
            </a:xfrm>
            <a:prstGeom prst="rect">
              <a:avLst/>
            </a:prstGeom>
            <a:noFill/>
          </p:spPr>
        </p:pic>
      </p:grpSp>
      <p:grpSp>
        <p:nvGrpSpPr>
          <p:cNvPr id="24" name="Group 23"/>
          <p:cNvGrpSpPr/>
          <p:nvPr/>
        </p:nvGrpSpPr>
        <p:grpSpPr>
          <a:xfrm>
            <a:off x="4495800" y="4876800"/>
            <a:ext cx="838200" cy="384715"/>
            <a:chOff x="4490226" y="4867507"/>
            <a:chExt cx="838200" cy="384715"/>
          </a:xfrm>
        </p:grpSpPr>
        <p:sp>
          <p:nvSpPr>
            <p:cNvPr id="9" name="Rounded Rectangle 8"/>
            <p:cNvSpPr/>
            <p:nvPr/>
          </p:nvSpPr>
          <p:spPr>
            <a:xfrm>
              <a:off x="4490226" y="4871222"/>
              <a:ext cx="838200" cy="381000"/>
            </a:xfrm>
            <a:prstGeom prst="roundRect">
              <a:avLst/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" name="Picture 7" descr="C:\Users\corvarx\AppData\Local\Microsoft\Windows\Temporary Internet Files\Content.IE5\E4EYMAMH\MCj03291600000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0142" y="4867507"/>
              <a:ext cx="696645" cy="328802"/>
            </a:xfrm>
            <a:prstGeom prst="rect">
              <a:avLst/>
            </a:prstGeom>
            <a:noFill/>
          </p:spPr>
        </p:pic>
      </p:grpSp>
      <p:sp>
        <p:nvSpPr>
          <p:cNvPr id="25" name="Flowchart: Process 24"/>
          <p:cNvSpPr/>
          <p:nvPr/>
        </p:nvSpPr>
        <p:spPr>
          <a:xfrm>
            <a:off x="457200" y="3581400"/>
            <a:ext cx="1676400" cy="7620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Strict Partition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7010400" y="4876800"/>
            <a:ext cx="838200" cy="381000"/>
            <a:chOff x="5328426" y="4871222"/>
            <a:chExt cx="838200" cy="381000"/>
          </a:xfrm>
        </p:grpSpPr>
        <p:sp>
          <p:nvSpPr>
            <p:cNvPr id="14" name="Oval 13"/>
            <p:cNvSpPr/>
            <p:nvPr/>
          </p:nvSpPr>
          <p:spPr>
            <a:xfrm>
              <a:off x="5328426" y="4871222"/>
              <a:ext cx="838200" cy="381000"/>
            </a:xfrm>
            <a:prstGeom prst="ellipse">
              <a:avLst/>
            </a:prstGeom>
            <a:solidFill>
              <a:srgbClr val="FFC000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7" name="Picture 2" descr="Z:\work\fish.gif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37614" y="4884376"/>
              <a:ext cx="613780" cy="367586"/>
            </a:xfrm>
            <a:prstGeom prst="rect">
              <a:avLst/>
            </a:prstGeom>
            <a:noFill/>
          </p:spPr>
        </p:pic>
      </p:grpSp>
      <p:cxnSp>
        <p:nvCxnSpPr>
          <p:cNvPr id="30" name="Straight Connector 29"/>
          <p:cNvCxnSpPr/>
          <p:nvPr/>
        </p:nvCxnSpPr>
        <p:spPr>
          <a:xfrm rot="5400000">
            <a:off x="4405154" y="5135086"/>
            <a:ext cx="1905000" cy="1588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Oval Callout 31"/>
          <p:cNvSpPr/>
          <p:nvPr/>
        </p:nvSpPr>
        <p:spPr>
          <a:xfrm>
            <a:off x="5457966" y="5534162"/>
            <a:ext cx="1066800" cy="685800"/>
          </a:xfrm>
          <a:prstGeom prst="wedgeEllipseCallout">
            <a:avLst>
              <a:gd name="adj1" fmla="val -21059"/>
              <a:gd name="adj2" fmla="val -848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MRU</a:t>
            </a:r>
            <a:r>
              <a:rPr lang="en-US" sz="1600" baseline="-25000" dirty="0" smtClean="0">
                <a:solidFill>
                  <a:schemeClr val="tx1"/>
                </a:solidFill>
              </a:rPr>
              <a:t>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3" name="Oval Callout 32"/>
          <p:cNvSpPr/>
          <p:nvPr/>
        </p:nvSpPr>
        <p:spPr>
          <a:xfrm>
            <a:off x="7279146" y="5564642"/>
            <a:ext cx="1066800" cy="685800"/>
          </a:xfrm>
          <a:prstGeom prst="wedgeEllipseCallout">
            <a:avLst>
              <a:gd name="adj1" fmla="val -18202"/>
              <a:gd name="adj2" fmla="val -90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LRU</a:t>
            </a:r>
            <a:r>
              <a:rPr lang="en-US" sz="1600" baseline="-25000" dirty="0" smtClean="0">
                <a:solidFill>
                  <a:schemeClr val="tx1"/>
                </a:solidFill>
              </a:rPr>
              <a:t>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4" name="Oval Callout 33"/>
          <p:cNvSpPr/>
          <p:nvPr/>
        </p:nvSpPr>
        <p:spPr>
          <a:xfrm>
            <a:off x="4093986" y="5564642"/>
            <a:ext cx="1066800" cy="685800"/>
          </a:xfrm>
          <a:prstGeom prst="wedgeEllipseCallout">
            <a:avLst>
              <a:gd name="adj1" fmla="val 26084"/>
              <a:gd name="adj2" fmla="val -91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LRU</a:t>
            </a:r>
            <a:r>
              <a:rPr lang="en-US" sz="1600" baseline="-25000" dirty="0" smtClean="0">
                <a:solidFill>
                  <a:schemeClr val="tx1"/>
                </a:solidFill>
              </a:rPr>
              <a:t>0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038600" y="3200400"/>
            <a:ext cx="838200" cy="38100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New</a:t>
            </a:r>
            <a:endParaRPr lang="en-US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14306 0.245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" y="1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7 L 0.09219 -0.0007 " pathEditMode="relative" ptsTypes="AA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Level Cache In Multi-Core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33600" y="1524000"/>
            <a:ext cx="1676400" cy="6858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Core0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133600" y="2209800"/>
            <a:ext cx="838200" cy="6858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IL1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971800" y="2209800"/>
            <a:ext cx="838200" cy="6858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DL1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105400" y="1524000"/>
            <a:ext cx="1676400" cy="6858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Core1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105400" y="2209800"/>
            <a:ext cx="838200" cy="6858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IL1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943600" y="2209800"/>
            <a:ext cx="838200" cy="6858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DL1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057400" y="3657600"/>
            <a:ext cx="4724400" cy="1371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Last Level Cache (LLC)</a:t>
            </a:r>
            <a:endParaRPr lang="en-US" dirty="0"/>
          </a:p>
        </p:txBody>
      </p:sp>
      <p:sp>
        <p:nvSpPr>
          <p:cNvPr id="19" name="Up-Down Arrow 18"/>
          <p:cNvSpPr/>
          <p:nvPr/>
        </p:nvSpPr>
        <p:spPr>
          <a:xfrm>
            <a:off x="2819400" y="2895600"/>
            <a:ext cx="304800" cy="762000"/>
          </a:xfrm>
          <a:prstGeom prst="up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Up-Down Arrow 19"/>
          <p:cNvSpPr/>
          <p:nvPr/>
        </p:nvSpPr>
        <p:spPr>
          <a:xfrm>
            <a:off x="5791200" y="2895600"/>
            <a:ext cx="304800" cy="762000"/>
          </a:xfrm>
          <a:prstGeom prst="up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Wave 28"/>
          <p:cNvSpPr/>
          <p:nvPr/>
        </p:nvSpPr>
        <p:spPr>
          <a:xfrm>
            <a:off x="4419600" y="3124200"/>
            <a:ext cx="4267200" cy="2286000"/>
          </a:xfrm>
          <a:prstGeom prst="wave">
            <a:avLst/>
          </a:prstGeom>
          <a:solidFill>
            <a:srgbClr val="FFC0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Core1’s 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90C52A-A9BC-4611-ADA4-FBA094D6B92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7" name="Wave 26"/>
          <p:cNvSpPr/>
          <p:nvPr/>
        </p:nvSpPr>
        <p:spPr>
          <a:xfrm>
            <a:off x="533400" y="3124200"/>
            <a:ext cx="4267200" cy="2286000"/>
          </a:xfrm>
          <a:prstGeom prst="wave">
            <a:avLst/>
          </a:prstGeom>
          <a:solidFill>
            <a:srgbClr val="00B0F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Core0’s Data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Pseudo-Partition Benefit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90C52A-A9BC-4611-ADA4-FBA094D6B92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137426" y="4871222"/>
            <a:ext cx="838200" cy="381000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975626" y="4871222"/>
            <a:ext cx="838200" cy="38100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813826" y="4871222"/>
            <a:ext cx="838200" cy="381000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495800" y="4876800"/>
            <a:ext cx="838200" cy="381000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657600" y="4876800"/>
            <a:ext cx="838200" cy="38100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Callout 10"/>
          <p:cNvSpPr/>
          <p:nvPr/>
        </p:nvSpPr>
        <p:spPr>
          <a:xfrm>
            <a:off x="527826" y="5557022"/>
            <a:ext cx="1066800" cy="685800"/>
          </a:xfrm>
          <a:prstGeom prst="wedgeEllipseCallout">
            <a:avLst>
              <a:gd name="adj1" fmla="val 43227"/>
              <a:gd name="adj2" fmla="val -81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MRU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7309626" y="5557022"/>
            <a:ext cx="1066800" cy="685800"/>
          </a:xfrm>
          <a:prstGeom prst="wedgeEllipseCallout">
            <a:avLst>
              <a:gd name="adj1" fmla="val -32563"/>
              <a:gd name="adj2" fmla="val -829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LRU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" y="1295400"/>
            <a:ext cx="27432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Core0 quota: 5 blocks</a:t>
            </a:r>
          </a:p>
          <a:p>
            <a:pPr algn="ctr"/>
            <a:r>
              <a:rPr lang="en-US" dirty="0" smtClean="0"/>
              <a:t>Core1 quota: 3 blocks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334000" y="1219200"/>
            <a:ext cx="1676400" cy="838200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Core0’s Block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7162800" y="1219200"/>
            <a:ext cx="1676400" cy="91440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Core1’s Block</a:t>
            </a:r>
            <a:endParaRPr lang="en-US" dirty="0"/>
          </a:p>
        </p:txBody>
      </p:sp>
      <p:sp>
        <p:nvSpPr>
          <p:cNvPr id="19" name="10-Point Star 18"/>
          <p:cNvSpPr/>
          <p:nvPr/>
        </p:nvSpPr>
        <p:spPr>
          <a:xfrm>
            <a:off x="3352800" y="2133600"/>
            <a:ext cx="2209800" cy="190500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Request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038600" y="3200400"/>
            <a:ext cx="838200" cy="38100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New</a:t>
            </a:r>
            <a:endParaRPr lang="en-US" sz="1600" dirty="0"/>
          </a:p>
        </p:txBody>
      </p:sp>
      <p:grpSp>
        <p:nvGrpSpPr>
          <p:cNvPr id="23" name="Group 23"/>
          <p:cNvGrpSpPr/>
          <p:nvPr/>
        </p:nvGrpSpPr>
        <p:grpSpPr>
          <a:xfrm>
            <a:off x="7010400" y="4876800"/>
            <a:ext cx="838200" cy="384715"/>
            <a:chOff x="4490226" y="4867507"/>
            <a:chExt cx="838200" cy="384715"/>
          </a:xfrm>
        </p:grpSpPr>
        <p:sp>
          <p:nvSpPr>
            <p:cNvPr id="9" name="Rounded Rectangle 8"/>
            <p:cNvSpPr/>
            <p:nvPr/>
          </p:nvSpPr>
          <p:spPr>
            <a:xfrm>
              <a:off x="4490226" y="4871222"/>
              <a:ext cx="838200" cy="381000"/>
            </a:xfrm>
            <a:prstGeom prst="roundRect">
              <a:avLst/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" name="Picture 7" descr="C:\Users\corvarx\AppData\Local\Microsoft\Windows\Temporary Internet Files\Content.IE5\E4EYMAMH\MCj03291600000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0142" y="4867507"/>
              <a:ext cx="696645" cy="328802"/>
            </a:xfrm>
            <a:prstGeom prst="rect">
              <a:avLst/>
            </a:prstGeom>
            <a:noFill/>
          </p:spPr>
        </p:pic>
      </p:grpSp>
      <p:sp>
        <p:nvSpPr>
          <p:cNvPr id="25" name="Flowchart: Process 24"/>
          <p:cNvSpPr/>
          <p:nvPr/>
        </p:nvSpPr>
        <p:spPr>
          <a:xfrm>
            <a:off x="457200" y="3581400"/>
            <a:ext cx="1676400" cy="7620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Pseudo Partition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5328426" y="4871222"/>
            <a:ext cx="1676400" cy="395609"/>
            <a:chOff x="5328426" y="4871222"/>
            <a:chExt cx="1676400" cy="395609"/>
          </a:xfrm>
        </p:grpSpPr>
        <p:grpSp>
          <p:nvGrpSpPr>
            <p:cNvPr id="15" name="Group 22"/>
            <p:cNvGrpSpPr/>
            <p:nvPr/>
          </p:nvGrpSpPr>
          <p:grpSpPr>
            <a:xfrm>
              <a:off x="6166626" y="4871222"/>
              <a:ext cx="838200" cy="381000"/>
              <a:chOff x="6166626" y="4871222"/>
              <a:chExt cx="838200" cy="381000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6166626" y="4871222"/>
                <a:ext cx="838200" cy="381000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1" name="Picture 7" descr="C:\Users\corvarx\AppData\Local\Microsoft\Windows\Temporary Internet Files\Content.IE5\E4EYMAMH\MCj03291600000[1].wm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257693" y="4882376"/>
                <a:ext cx="696645" cy="328802"/>
              </a:xfrm>
              <a:prstGeom prst="rect">
                <a:avLst/>
              </a:prstGeom>
              <a:noFill/>
            </p:spPr>
          </p:pic>
        </p:grpSp>
        <p:grpSp>
          <p:nvGrpSpPr>
            <p:cNvPr id="28" name="Group 27"/>
            <p:cNvGrpSpPr/>
            <p:nvPr/>
          </p:nvGrpSpPr>
          <p:grpSpPr>
            <a:xfrm>
              <a:off x="5328426" y="4871222"/>
              <a:ext cx="838200" cy="395609"/>
              <a:chOff x="5328426" y="4871222"/>
              <a:chExt cx="838200" cy="395609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5328426" y="4871222"/>
                <a:ext cx="838200" cy="3810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7" name="Picture 2" descr="Z:\work\fish.gif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437615" y="4899245"/>
                <a:ext cx="613780" cy="367586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50255E-6 L 0.09271 0.00116 " pathEditMode="relative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35909E-6 L 0.14253 0.2447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381000" y="1295400"/>
            <a:ext cx="8534400" cy="2438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t" anchorCtr="0"/>
          <a:lstStyle/>
          <a:p>
            <a:pPr algn="ctr"/>
            <a:r>
              <a:rPr lang="en-US" dirty="0" smtClean="0"/>
              <a:t>Directly to MRU</a:t>
            </a:r>
          </a:p>
          <a:p>
            <a:pPr algn="ctr"/>
            <a:r>
              <a:rPr lang="en-US" dirty="0" smtClean="0"/>
              <a:t>(TADIP)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Reuse Block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90C52A-A9BC-4611-ADA4-FBA094D6B92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133600" y="1600200"/>
            <a:ext cx="838200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971800" y="1600200"/>
            <a:ext cx="838200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810000" y="1600200"/>
            <a:ext cx="838200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648200" y="1600200"/>
            <a:ext cx="838200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486400" y="1600200"/>
            <a:ext cx="838200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324600" y="1600200"/>
            <a:ext cx="838200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162800" y="1600200"/>
            <a:ext cx="838200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8001000" y="1600200"/>
            <a:ext cx="838200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143000" y="1905000"/>
            <a:ext cx="838200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New</a:t>
            </a:r>
            <a:endParaRPr lang="en-US" sz="1600" dirty="0"/>
          </a:p>
        </p:txBody>
      </p:sp>
      <p:sp>
        <p:nvSpPr>
          <p:cNvPr id="20" name="Rounded Rectangle 19"/>
          <p:cNvSpPr/>
          <p:nvPr/>
        </p:nvSpPr>
        <p:spPr>
          <a:xfrm>
            <a:off x="2133600" y="2209800"/>
            <a:ext cx="838200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971800" y="2209800"/>
            <a:ext cx="838200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810000" y="2209800"/>
            <a:ext cx="838200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648200" y="2209800"/>
            <a:ext cx="838200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486400" y="2209800"/>
            <a:ext cx="838200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6324600" y="2209800"/>
            <a:ext cx="838200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7162800" y="2209800"/>
            <a:ext cx="838200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8001000" y="2209800"/>
            <a:ext cx="838200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971800" y="2819400"/>
            <a:ext cx="838200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810000" y="2819400"/>
            <a:ext cx="838200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4648200" y="2819400"/>
            <a:ext cx="838200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486400" y="2819400"/>
            <a:ext cx="838200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6324600" y="2819400"/>
            <a:ext cx="838200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7162800" y="2819400"/>
            <a:ext cx="838200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8001000" y="2819400"/>
            <a:ext cx="838200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2133600" y="2819400"/>
            <a:ext cx="838200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ular Callout 64"/>
          <p:cNvSpPr/>
          <p:nvPr/>
        </p:nvSpPr>
        <p:spPr>
          <a:xfrm>
            <a:off x="1524000" y="3211551"/>
            <a:ext cx="676507" cy="453483"/>
          </a:xfrm>
          <a:prstGeom prst="wedgeRoundRectCallout">
            <a:avLst>
              <a:gd name="adj1" fmla="val 91255"/>
              <a:gd name="adj2" fmla="val -7192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MRU</a:t>
            </a:r>
            <a:endParaRPr lang="en-US" sz="1600" dirty="0"/>
          </a:p>
        </p:txBody>
      </p:sp>
      <p:sp>
        <p:nvSpPr>
          <p:cNvPr id="67" name="Rounded Rectangular Callout 66"/>
          <p:cNvSpPr/>
          <p:nvPr/>
        </p:nvSpPr>
        <p:spPr>
          <a:xfrm>
            <a:off x="7504770" y="3215268"/>
            <a:ext cx="676507" cy="453483"/>
          </a:xfrm>
          <a:prstGeom prst="wedgeRoundRectCallout">
            <a:avLst>
              <a:gd name="adj1" fmla="val 91255"/>
              <a:gd name="adj2" fmla="val -7192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LRU</a:t>
            </a:r>
            <a:endParaRPr lang="en-US" sz="1600" dirty="0"/>
          </a:p>
        </p:txBody>
      </p:sp>
      <p:pic>
        <p:nvPicPr>
          <p:cNvPr id="66" name="Picture 2" descr="Z:\work\fish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35095" y="2224625"/>
            <a:ext cx="528845" cy="230012"/>
          </a:xfrm>
          <a:prstGeom prst="rect">
            <a:avLst/>
          </a:prstGeom>
          <a:noFill/>
        </p:spPr>
      </p:pic>
      <p:pic>
        <p:nvPicPr>
          <p:cNvPr id="72" name="Picture 7" descr="C:\Users\corvarx\AppData\Local\Microsoft\Windows\Temporary Internet Files\Content.IE5\E4EYMAMH\MCj0329160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27816" y="2811780"/>
            <a:ext cx="516633" cy="243840"/>
          </a:xfrm>
          <a:prstGeom prst="rect">
            <a:avLst/>
          </a:prstGeom>
          <a:noFill/>
        </p:spPr>
      </p:pic>
      <p:grpSp>
        <p:nvGrpSpPr>
          <p:cNvPr id="75" name="Group 74"/>
          <p:cNvGrpSpPr/>
          <p:nvPr/>
        </p:nvGrpSpPr>
        <p:grpSpPr>
          <a:xfrm>
            <a:off x="381000" y="3962400"/>
            <a:ext cx="8534400" cy="2438400"/>
            <a:chOff x="381000" y="3962400"/>
            <a:chExt cx="8534400" cy="2438400"/>
          </a:xfrm>
        </p:grpSpPr>
        <p:sp>
          <p:nvSpPr>
            <p:cNvPr id="64" name="Rectangle 63"/>
            <p:cNvSpPr/>
            <p:nvPr/>
          </p:nvSpPr>
          <p:spPr>
            <a:xfrm>
              <a:off x="381000" y="3962400"/>
              <a:ext cx="8534400" cy="2438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vert270" rtlCol="0" anchor="t" anchorCtr="0"/>
            <a:lstStyle/>
            <a:p>
              <a:pPr algn="ctr"/>
              <a:r>
                <a:rPr lang="en-US" dirty="0" smtClean="0"/>
                <a:t>Promote By One</a:t>
              </a:r>
            </a:p>
            <a:p>
              <a:pPr algn="ctr"/>
              <a:r>
                <a:rPr lang="en-US" dirty="0" smtClean="0"/>
                <a:t>(PIPP)</a:t>
              </a:r>
              <a:endParaRPr lang="en-US" dirty="0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2133600" y="4114800"/>
              <a:ext cx="838200" cy="228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2971800" y="4114800"/>
              <a:ext cx="838200" cy="228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810000" y="4114800"/>
              <a:ext cx="838200" cy="228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4648200" y="4114800"/>
              <a:ext cx="838200" cy="228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5486400" y="4114800"/>
              <a:ext cx="838200" cy="228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324600" y="4114800"/>
              <a:ext cx="838200" cy="228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7162800" y="4114800"/>
              <a:ext cx="838200" cy="228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8001000" y="4114800"/>
              <a:ext cx="838200" cy="228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2133600" y="4724400"/>
              <a:ext cx="838200" cy="228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971800" y="4724400"/>
              <a:ext cx="838200" cy="228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810000" y="4724400"/>
              <a:ext cx="838200" cy="228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4648200" y="4724400"/>
              <a:ext cx="838200" cy="228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5486400" y="4724400"/>
              <a:ext cx="838200" cy="228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6324600" y="4724400"/>
              <a:ext cx="838200" cy="228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7162800" y="4724400"/>
              <a:ext cx="838200" cy="228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8001000" y="4724400"/>
              <a:ext cx="838200" cy="228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2971800" y="5334000"/>
              <a:ext cx="838200" cy="228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3810000" y="5334000"/>
              <a:ext cx="838200" cy="228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4648200" y="5334000"/>
              <a:ext cx="838200" cy="228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5486400" y="5334000"/>
              <a:ext cx="838200" cy="228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6324600" y="5334000"/>
              <a:ext cx="838200" cy="228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2133600" y="5334000"/>
              <a:ext cx="838200" cy="228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8001000" y="5334000"/>
              <a:ext cx="838200" cy="228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7162800" y="5334000"/>
              <a:ext cx="838200" cy="228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ounded Rectangular Callout 67"/>
            <p:cNvSpPr/>
            <p:nvPr/>
          </p:nvSpPr>
          <p:spPr>
            <a:xfrm>
              <a:off x="1475678" y="5705707"/>
              <a:ext cx="676507" cy="453483"/>
            </a:xfrm>
            <a:prstGeom prst="wedgeRoundRectCallout">
              <a:avLst>
                <a:gd name="adj1" fmla="val 91255"/>
                <a:gd name="adj2" fmla="val -71926"/>
                <a:gd name="adj3" fmla="val 1666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MRU</a:t>
              </a:r>
              <a:endParaRPr lang="en-US" sz="1600" dirty="0"/>
            </a:p>
          </p:txBody>
        </p:sp>
        <p:sp>
          <p:nvSpPr>
            <p:cNvPr id="69" name="Rounded Rectangular Callout 68"/>
            <p:cNvSpPr/>
            <p:nvPr/>
          </p:nvSpPr>
          <p:spPr>
            <a:xfrm>
              <a:off x="7456448" y="5709424"/>
              <a:ext cx="676507" cy="453483"/>
            </a:xfrm>
            <a:prstGeom prst="wedgeRoundRectCallout">
              <a:avLst>
                <a:gd name="adj1" fmla="val 91255"/>
                <a:gd name="adj2" fmla="val -71926"/>
                <a:gd name="adj3" fmla="val 1666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LRU</a:t>
              </a:r>
              <a:endParaRPr lang="en-US" sz="1600" dirty="0"/>
            </a:p>
          </p:txBody>
        </p:sp>
        <p:pic>
          <p:nvPicPr>
            <p:cNvPr id="71" name="Picture 2" descr="Z:\work\fish.gif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22295" y="4751925"/>
              <a:ext cx="528845" cy="230012"/>
            </a:xfrm>
            <a:prstGeom prst="rect">
              <a:avLst/>
            </a:prstGeom>
            <a:noFill/>
          </p:spPr>
        </p:pic>
        <p:pic>
          <p:nvPicPr>
            <p:cNvPr id="73" name="Picture 7" descr="C:\Users\corvarx\AppData\Local\Microsoft\Windows\Temporary Internet Files\Content.IE5\E4EYMAMH\MCj03291600000[1]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83256" y="5346700"/>
              <a:ext cx="516633" cy="243840"/>
            </a:xfrm>
            <a:prstGeom prst="rect">
              <a:avLst/>
            </a:prstGeom>
            <a:noFill/>
          </p:spPr>
        </p:pic>
        <p:sp>
          <p:nvSpPr>
            <p:cNvPr id="74" name="Rounded Rectangle 73"/>
            <p:cNvSpPr/>
            <p:nvPr/>
          </p:nvSpPr>
          <p:spPr>
            <a:xfrm>
              <a:off x="1211580" y="4457700"/>
              <a:ext cx="838200" cy="228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New</a:t>
              </a:r>
              <a:endParaRPr lang="en-US" sz="16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Comparison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90C52A-A9BC-4611-ADA4-FBA094D6B926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25780" y="1600200"/>
          <a:ext cx="8199120" cy="4526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70660"/>
                <a:gridCol w="1828800"/>
                <a:gridCol w="1828800"/>
                <a:gridCol w="3070860"/>
              </a:tblGrid>
              <a:tr h="710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Algorithm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Capacity Management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Dead-time Management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Note</a:t>
                      </a:r>
                      <a:endParaRPr lang="en-US" dirty="0"/>
                    </a:p>
                  </a:txBody>
                  <a:tcPr anchor="ctr"/>
                </a:tc>
              </a:tr>
              <a:tr h="9539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LRU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Baseline,</a:t>
                      </a:r>
                      <a:r>
                        <a:rPr lang="en-US" baseline="0" dirty="0" smtClean="0"/>
                        <a:t> no explicit management</a:t>
                      </a:r>
                      <a:endParaRPr lang="en-US" dirty="0" smtClean="0"/>
                    </a:p>
                  </a:txBody>
                  <a:tcPr anchor="ctr"/>
                </a:tc>
              </a:tr>
              <a:tr h="9539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UCP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Strict</a:t>
                      </a:r>
                      <a:r>
                        <a:rPr lang="en-US" baseline="0" dirty="0" smtClean="0"/>
                        <a:t> partitioning</a:t>
                      </a:r>
                      <a:endParaRPr lang="en-US" dirty="0" smtClean="0"/>
                    </a:p>
                  </a:txBody>
                  <a:tcPr anchor="ctr"/>
                </a:tc>
              </a:tr>
              <a:tr h="9539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TADIP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Insert at</a:t>
                      </a:r>
                      <a:r>
                        <a:rPr lang="en-US" baseline="0" dirty="0" smtClean="0"/>
                        <a:t> LRU and promote to MRU on hit</a:t>
                      </a:r>
                      <a:endParaRPr lang="en-US" dirty="0" smtClean="0"/>
                    </a:p>
                  </a:txBody>
                  <a:tcPr anchor="ctr"/>
                </a:tc>
              </a:tr>
              <a:tr h="9539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PIPP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Pseudo-partitioning</a:t>
                      </a:r>
                      <a:r>
                        <a:rPr lang="en-US" baseline="0" dirty="0" smtClean="0"/>
                        <a:t> and  incremental promotion</a:t>
                      </a:r>
                      <a:endParaRPr lang="en-US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5-Point Star 13"/>
          <p:cNvSpPr/>
          <p:nvPr/>
        </p:nvSpPr>
        <p:spPr>
          <a:xfrm>
            <a:off x="2667000" y="3581400"/>
            <a:ext cx="449580" cy="3429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4495800" y="4572000"/>
            <a:ext cx="449580" cy="3429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2438400" y="5486400"/>
            <a:ext cx="449580" cy="3429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2971800" y="5486400"/>
            <a:ext cx="449580" cy="3429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4191000" y="5486400"/>
            <a:ext cx="449580" cy="3429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4724400" y="5486400"/>
            <a:ext cx="449580" cy="3429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Methodology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8464" y="1295400"/>
            <a:ext cx="8347075" cy="5105400"/>
          </a:xfrm>
        </p:spPr>
        <p:txBody>
          <a:bodyPr/>
          <a:lstStyle/>
          <a:p>
            <a:r>
              <a:rPr lang="en-US" dirty="0" smtClean="0"/>
              <a:t>Simulation environment</a:t>
            </a:r>
          </a:p>
          <a:p>
            <a:pPr lvl="1"/>
            <a:r>
              <a:rPr lang="en-US" dirty="0" err="1" smtClean="0"/>
              <a:t>SimpleScalar-Zesto</a:t>
            </a:r>
            <a:r>
              <a:rPr lang="en-US" dirty="0" smtClean="0"/>
              <a:t>, Out-Of-Order, Intel Core2-like</a:t>
            </a:r>
          </a:p>
          <a:p>
            <a:pPr lvl="1"/>
            <a:r>
              <a:rPr lang="en-US" dirty="0" smtClean="0"/>
              <a:t>32KB, 8way DL1 IL1, 4MB 16way LLC, 1.6GHz DDR2</a:t>
            </a:r>
          </a:p>
          <a:p>
            <a:r>
              <a:rPr lang="en-US" dirty="0" smtClean="0"/>
              <a:t>Workloads Classification</a:t>
            </a:r>
          </a:p>
          <a:p>
            <a:pPr lvl="1"/>
            <a:r>
              <a:rPr lang="en-US" dirty="0" smtClean="0"/>
              <a:t>“UCP2-5”</a:t>
            </a:r>
          </a:p>
          <a:p>
            <a:pPr lvl="2"/>
            <a:r>
              <a:rPr lang="en-US" dirty="0" smtClean="0"/>
              <a:t>UCP-friendly, 2-core, 5</a:t>
            </a:r>
            <a:r>
              <a:rPr lang="en-US" baseline="30000" dirty="0" smtClean="0"/>
              <a:t>th</a:t>
            </a:r>
            <a:r>
              <a:rPr lang="en-US" dirty="0" smtClean="0"/>
              <a:t> workload</a:t>
            </a:r>
          </a:p>
          <a:p>
            <a:pPr lvl="1"/>
            <a:r>
              <a:rPr lang="en-US" dirty="0" smtClean="0"/>
              <a:t>“DIP4-3”</a:t>
            </a:r>
          </a:p>
          <a:p>
            <a:pPr lvl="2"/>
            <a:r>
              <a:rPr lang="en-US" dirty="0" smtClean="0"/>
              <a:t>TADIP-friendly, 4-core, 3</a:t>
            </a:r>
            <a:r>
              <a:rPr lang="en-US" baseline="30000" dirty="0" smtClean="0"/>
              <a:t>th</a:t>
            </a:r>
            <a:r>
              <a:rPr lang="en-US" dirty="0" smtClean="0"/>
              <a:t> workload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90C52A-A9BC-4611-ADA4-FBA094D6B926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800100" y="5033963"/>
          <a:ext cx="3976688" cy="719137"/>
        </p:xfrm>
        <a:graphic>
          <a:graphicData uri="http://schemas.openxmlformats.org/presentationml/2006/ole">
            <p:oleObj spid="_x0000_s17412" name="Equation" r:id="rId4" imgW="2387520" imgH="431640" progId="Equation.3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4274820" y="3741420"/>
            <a:ext cx="32004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TADIP Friendly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74420" y="3741420"/>
            <a:ext cx="32004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UCP Friendly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Dual-Core Weighted Speedup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86" r="1724"/>
          <a:stretch>
            <a:fillRect/>
          </a:stretch>
        </p:blipFill>
        <p:spPr bwMode="auto">
          <a:xfrm>
            <a:off x="312420" y="1760220"/>
            <a:ext cx="8458200" cy="265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Callout 7"/>
          <p:cNvSpPr/>
          <p:nvPr/>
        </p:nvSpPr>
        <p:spPr>
          <a:xfrm>
            <a:off x="1150620" y="5113020"/>
            <a:ext cx="7467600" cy="1295400"/>
          </a:xfrm>
          <a:prstGeom prst="wedgeEllipseCallout">
            <a:avLst>
              <a:gd name="adj1" fmla="val 47968"/>
              <a:gd name="adj2" fmla="val -1576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PIPP outperforms LRU, 19.0%, UCP 10.6%, TADIP 10.1%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5658913" y="2111240"/>
            <a:ext cx="1993692" cy="869429"/>
          </a:xfrm>
          <a:prstGeom prst="wedgeRoundRectCallout">
            <a:avLst>
              <a:gd name="adj1" fmla="val 3228"/>
              <a:gd name="adj2" fmla="val 10301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PIPP is too cautious here.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90C52A-A9BC-4611-ADA4-FBA094D6B926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6" grpId="0" animBg="1"/>
      <p:bldP spid="6" grpId="1" animBg="1"/>
      <p:bldP spid="8" grpId="0" animBg="1"/>
      <p:bldP spid="8" grpId="1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74820" y="3383280"/>
            <a:ext cx="32004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TADIP Friendly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74420" y="3383280"/>
            <a:ext cx="32004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UCP Friendly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Quad-Core Weighted Speedup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1143000" y="4800600"/>
            <a:ext cx="7467600" cy="1295400"/>
          </a:xfrm>
          <a:prstGeom prst="wedgeEllipseCallout">
            <a:avLst>
              <a:gd name="adj1" fmla="val 36824"/>
              <a:gd name="adj2" fmla="val -16149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PIPP outperforms LRU 21.9%, UCP 12.1%, TADIP 17.5%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1752600"/>
            <a:ext cx="7619999" cy="241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90C52A-A9BC-4611-ADA4-FBA094D6B926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PIPP Behavior Analysis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36245" y="1158239"/>
          <a:ext cx="8229600" cy="5061586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2575560"/>
                <a:gridCol w="5654040"/>
              </a:tblGrid>
              <a:tr h="203696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Occupancy</a:t>
                      </a:r>
                      <a:r>
                        <a:rPr lang="en-US" baseline="0" dirty="0" smtClean="0"/>
                        <a:t> Control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/>
                </a:tc>
              </a:tr>
              <a:tr h="108494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Insertion Behavior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TADIP inserts no</a:t>
                      </a:r>
                      <a:r>
                        <a:rPr lang="en-US" baseline="0" dirty="0" smtClean="0"/>
                        <a:t>-reuse lines at 1.7 while PIPP inserts those at 1.3. (LRU position equals to 0.)</a:t>
                      </a:r>
                      <a:endParaRPr lang="en-US" dirty="0"/>
                    </a:p>
                  </a:txBody>
                  <a:tcPr anchor="ctr"/>
                </a:tc>
              </a:tr>
              <a:tr h="193967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Pseudo</a:t>
                      </a:r>
                      <a:r>
                        <a:rPr lang="en-US" baseline="0" dirty="0" smtClean="0"/>
                        <a:t>-Partition Benefit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90C52A-A9BC-4611-ADA4-FBA094D6B926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1" y="4267200"/>
            <a:ext cx="4800599" cy="198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057452" y="1424235"/>
            <a:ext cx="4343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295400"/>
            <a:ext cx="5257800" cy="171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398464" y="1295400"/>
            <a:ext cx="8347075" cy="5105400"/>
          </a:xfrm>
        </p:spPr>
        <p:txBody>
          <a:bodyPr/>
          <a:lstStyle/>
          <a:p>
            <a:r>
              <a:rPr lang="en-US" dirty="0" smtClean="0"/>
              <a:t>Novel proposal on Insertion and Promotion</a:t>
            </a:r>
          </a:p>
          <a:p>
            <a:r>
              <a:rPr lang="en-US" dirty="0" smtClean="0"/>
              <a:t>A single unified mechanism provides both capacity and dead time management</a:t>
            </a:r>
          </a:p>
          <a:p>
            <a:r>
              <a:rPr lang="en-US" dirty="0" smtClean="0"/>
              <a:t>Outperforms prior UCP and TADIP</a:t>
            </a:r>
          </a:p>
          <a:p>
            <a:endParaRPr lang="en-US" dirty="0" smtClean="0"/>
          </a:p>
          <a:p>
            <a:r>
              <a:rPr lang="en-US" dirty="0" smtClean="0"/>
              <a:t>In the full paper:</a:t>
            </a:r>
          </a:p>
          <a:p>
            <a:pPr lvl="1"/>
            <a:r>
              <a:rPr lang="en-US" dirty="0" smtClean="0"/>
              <a:t>Special version of PIPP for streaming application</a:t>
            </a:r>
          </a:p>
          <a:p>
            <a:pPr lvl="1"/>
            <a:r>
              <a:rPr lang="en-US" dirty="0" smtClean="0"/>
              <a:t>Reducing hardware overhead</a:t>
            </a:r>
          </a:p>
          <a:p>
            <a:pPr lvl="1"/>
            <a:r>
              <a:rPr lang="en-US" dirty="0" smtClean="0"/>
              <a:t>Sensitivity analysis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90C52A-A9BC-4611-ADA4-FBA094D6B926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90C52A-A9BC-4611-ADA4-FBA094D6B926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Cost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90C52A-A9BC-4611-ADA4-FBA094D6B926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254" y="1602193"/>
            <a:ext cx="8653549" cy="4284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Work and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64" y="1303338"/>
            <a:ext cx="8347075" cy="3268662"/>
          </a:xfrm>
        </p:spPr>
        <p:txBody>
          <a:bodyPr/>
          <a:lstStyle/>
          <a:p>
            <a:r>
              <a:rPr lang="en-US" sz="2400" dirty="0" smtClean="0"/>
              <a:t>Capacity Management</a:t>
            </a:r>
          </a:p>
          <a:p>
            <a:pPr lvl="1"/>
            <a:r>
              <a:rPr lang="en-US" sz="2200" dirty="0" smtClean="0"/>
              <a:t>Considering different cache space need, allocate proper space to each core.</a:t>
            </a:r>
          </a:p>
          <a:p>
            <a:pPr lvl="1"/>
            <a:r>
              <a:rPr lang="en-US" sz="2200" dirty="0" smtClean="0"/>
              <a:t>Guo-MICRO07, Kim-PACT04, Srikantaiah-ASPLOS09, </a:t>
            </a:r>
            <a:r>
              <a:rPr lang="en-US" sz="2200" u="sng" dirty="0" smtClean="0"/>
              <a:t>Qureshi-MICRO06 (UCP)</a:t>
            </a:r>
            <a:r>
              <a:rPr lang="en-US" sz="2200" dirty="0" smtClean="0"/>
              <a:t>, …</a:t>
            </a:r>
          </a:p>
          <a:p>
            <a:r>
              <a:rPr lang="en-US" sz="2400" dirty="0" smtClean="0"/>
              <a:t>Dead Time Management</a:t>
            </a:r>
          </a:p>
          <a:p>
            <a:pPr lvl="1"/>
            <a:r>
              <a:rPr lang="en-US" sz="2200" dirty="0" smtClean="0"/>
              <a:t>Evict dead lines (blocks with no reuse) sooner.</a:t>
            </a:r>
          </a:p>
          <a:p>
            <a:pPr lvl="1"/>
            <a:r>
              <a:rPr lang="en-US" sz="2200" dirty="0" smtClean="0"/>
              <a:t>Kaxiras-ISCA01, Qureshi-ISCA07, </a:t>
            </a:r>
            <a:r>
              <a:rPr lang="en-US" sz="2200" u="sng" dirty="0" smtClean="0"/>
              <a:t>Jaleel-PACT07 (TADIP)</a:t>
            </a:r>
            <a:r>
              <a:rPr lang="en-US" sz="2200" dirty="0" smtClean="0"/>
              <a:t>, 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90C52A-A9BC-4611-ADA4-FBA094D6B926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88340" y="4931764"/>
            <a:ext cx="8347075" cy="1299104"/>
            <a:chOff x="588340" y="4931764"/>
            <a:chExt cx="8347075" cy="1299104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 bwMode="auto">
            <a:xfrm>
              <a:off x="588340" y="4931764"/>
              <a:ext cx="8347075" cy="1281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742950" marR="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23087" y="4994776"/>
              <a:ext cx="7938287" cy="1236092"/>
            </a:xfrm>
            <a:prstGeom prst="rect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PIPP:</a:t>
              </a:r>
              <a:r>
                <a:rPr lang="en-US" sz="2800" dirty="0" smtClean="0">
                  <a:solidFill>
                    <a:schemeClr val="tx1"/>
                  </a:solidFill>
                </a:rPr>
                <a:t> Do both </a:t>
              </a:r>
              <a:r>
                <a:rPr lang="en-US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capacity</a:t>
              </a:r>
              <a:r>
                <a:rPr lang="en-US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 </a:t>
              </a:r>
              <a:r>
                <a:rPr lang="en-US" sz="2800" dirty="0" smtClean="0">
                  <a:solidFill>
                    <a:schemeClr val="tx1"/>
                  </a:solidFill>
                </a:rPr>
                <a:t>and </a:t>
              </a:r>
              <a:r>
                <a:rPr lang="en-US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dead time</a:t>
              </a:r>
              <a:r>
                <a:rPr lang="en-US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   </a:t>
              </a:r>
              <a:r>
                <a:rPr lang="en-US" sz="2800" dirty="0" smtClean="0">
                  <a:solidFill>
                    <a:schemeClr val="tx1"/>
                  </a:solidFill>
                </a:rPr>
                <a:t>management</a:t>
              </a:r>
              <a:r>
                <a:rPr lang="en-US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 </a:t>
              </a:r>
              <a:r>
                <a:rPr lang="en-US" sz="2800" dirty="0" smtClean="0">
                  <a:solidFill>
                    <a:schemeClr val="tx1"/>
                  </a:solidFill>
                </a:rPr>
                <a:t>better </a:t>
              </a:r>
              <a:r>
                <a:rPr lang="en-US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at the same time !</a:t>
              </a:r>
              <a:endParaRPr lang="en-US" sz="2800" dirty="0">
                <a:ln w="63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IPC Throughput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90C52A-A9BC-4611-ADA4-FBA094D6B926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674" y="1177914"/>
            <a:ext cx="7804992" cy="511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 Speedup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90C52A-A9BC-4611-ADA4-FBA094D6B926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7100" y="1346200"/>
            <a:ext cx="7175500" cy="466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Occupancy </a:t>
            </a:r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6815" y="1179022"/>
            <a:ext cx="7487587" cy="7345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E.g. Target Partition {5,3} – Actual Occupancy {6,2} =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90C52A-A9BC-4611-ADA4-FBA094D6B926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29936" y="1984664"/>
            <a:ext cx="6741933" cy="434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Stealing </a:t>
            </a:r>
            <a:r>
              <a:rPr lang="en-US" dirty="0" err="1" smtClean="0"/>
              <a:t>Benifit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295400"/>
            <a:ext cx="6172200" cy="497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90C52A-A9BC-4611-ADA4-FBA094D6B926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Streaming-Sensitive PIPP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Streaming Application Detection</a:t>
            </a:r>
          </a:p>
          <a:p>
            <a:pPr lvl="1"/>
            <a:r>
              <a:rPr lang="en-US" dirty="0" smtClean="0"/>
              <a:t>#Accesses, #Misses, </a:t>
            </a:r>
            <a:r>
              <a:rPr lang="en-US" dirty="0" err="1" smtClean="0"/>
              <a:t>MissRate</a:t>
            </a:r>
            <a:r>
              <a:rPr lang="en-US" dirty="0" smtClean="0"/>
              <a:t> &gt; threshold</a:t>
            </a:r>
          </a:p>
          <a:p>
            <a:r>
              <a:rPr lang="en-US" dirty="0" smtClean="0"/>
              <a:t>Insertion</a:t>
            </a:r>
          </a:p>
          <a:p>
            <a:pPr lvl="1"/>
            <a:r>
              <a:rPr lang="en-US" dirty="0" smtClean="0"/>
              <a:t>At a fixed position (independent of quota)</a:t>
            </a:r>
          </a:p>
          <a:p>
            <a:pPr lvl="1"/>
            <a:r>
              <a:rPr lang="en-US" dirty="0" smtClean="0"/>
              <a:t>#Streaming Apps blocks away from LRU position</a:t>
            </a:r>
          </a:p>
          <a:p>
            <a:r>
              <a:rPr lang="en-US" dirty="0" smtClean="0"/>
              <a:t>Promotion</a:t>
            </a:r>
          </a:p>
          <a:p>
            <a:pPr lvl="1"/>
            <a:r>
              <a:rPr lang="en-US" dirty="0" smtClean="0"/>
              <a:t>Promote by 1 with probability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stream</a:t>
            </a:r>
            <a:endParaRPr lang="en-US" baseline="-25000" dirty="0" smtClean="0"/>
          </a:p>
          <a:p>
            <a:pPr lvl="1"/>
            <a:r>
              <a:rPr lang="en-US" dirty="0" err="1" smtClean="0"/>
              <a:t>p</a:t>
            </a:r>
            <a:r>
              <a:rPr lang="en-US" baseline="-25000" dirty="0" err="1" smtClean="0"/>
              <a:t>stream</a:t>
            </a:r>
            <a:r>
              <a:rPr lang="en-US" dirty="0" smtClean="0"/>
              <a:t> « 1</a:t>
            </a:r>
            <a:r>
              <a:rPr lang="en-US" dirty="0" smtClean="0">
                <a:sym typeface="Symbol"/>
              </a:rPr>
              <a:t>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90C52A-A9BC-4611-ADA4-FBA094D6B926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90C52A-A9BC-4611-ADA4-FBA094D6B926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1302" y="1173967"/>
            <a:ext cx="4602648" cy="44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083" y="4135614"/>
            <a:ext cx="5318379" cy="177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of Promotion </a:t>
            </a:r>
            <a:r>
              <a:rPr lang="en-US" dirty="0" err="1" smtClean="0"/>
              <a:t>Prob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90C52A-A9BC-4611-ADA4-FBA094D6B926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33538"/>
            <a:ext cx="8844618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88967" y="5561215"/>
            <a:ext cx="3092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Promotion </a:t>
            </a:r>
            <a:r>
              <a:rPr lang="en-US" sz="1600" dirty="0" err="1" smtClean="0">
                <a:latin typeface="+mn-lt"/>
              </a:rPr>
              <a:t>Prob</a:t>
            </a:r>
            <a:r>
              <a:rPr lang="en-US" sz="1600" dirty="0" smtClean="0">
                <a:latin typeface="+mn-lt"/>
              </a:rPr>
              <a:t> for General App</a:t>
            </a:r>
            <a:endParaRPr lang="en-US" sz="16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3768" y="5597237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Promotion </a:t>
            </a:r>
            <a:r>
              <a:rPr lang="en-US" sz="1600" dirty="0" err="1" smtClean="0">
                <a:latin typeface="+mn-lt"/>
              </a:rPr>
              <a:t>Prob</a:t>
            </a:r>
            <a:r>
              <a:rPr lang="en-US" sz="1600" dirty="0" smtClean="0">
                <a:latin typeface="+mn-lt"/>
              </a:rPr>
              <a:t> for </a:t>
            </a:r>
            <a:r>
              <a:rPr lang="en-US" sz="1600" dirty="0" smtClean="0">
                <a:latin typeface="+mn-lt"/>
              </a:rPr>
              <a:t>Streaming </a:t>
            </a:r>
            <a:r>
              <a:rPr lang="en-US" sz="1600" dirty="0" smtClean="0">
                <a:latin typeface="+mn-lt"/>
              </a:rPr>
              <a:t>App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In-Cache UMON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00200"/>
            <a:ext cx="810677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90C52A-A9BC-4611-ADA4-FBA094D6B926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In-Cache UMON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90C52A-A9BC-4611-ADA4-FBA094D6B926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2386" y="1164014"/>
            <a:ext cx="8255000" cy="533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UCP Technique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1668" t="1290" r="1119" b="1204"/>
          <a:stretch>
            <a:fillRect/>
          </a:stretch>
        </p:blipFill>
        <p:spPr bwMode="auto">
          <a:xfrm>
            <a:off x="4648200" y="1219200"/>
            <a:ext cx="4174760" cy="303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 l="967" t="1686" r="967" b="1686"/>
          <a:stretch>
            <a:fillRect/>
          </a:stretch>
        </p:blipFill>
        <p:spPr bwMode="auto">
          <a:xfrm>
            <a:off x="228600" y="1219200"/>
            <a:ext cx="4267200" cy="304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7620000" y="1371600"/>
            <a:ext cx="9144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Core1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200400" y="1371600"/>
            <a:ext cx="9144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Core0</a:t>
            </a:r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228600" y="1371600"/>
            <a:ext cx="8382000" cy="4800600"/>
            <a:chOff x="228600" y="1371600"/>
            <a:chExt cx="8382000" cy="4800600"/>
          </a:xfrm>
        </p:grpSpPr>
        <p:sp>
          <p:nvSpPr>
            <p:cNvPr id="26" name="Rectangle 25"/>
            <p:cNvSpPr/>
            <p:nvPr/>
          </p:nvSpPr>
          <p:spPr>
            <a:xfrm>
              <a:off x="838200" y="1371600"/>
              <a:ext cx="2286000" cy="3200400"/>
            </a:xfrm>
            <a:prstGeom prst="rect">
              <a:avLst/>
            </a:prstGeom>
            <a:solidFill>
              <a:srgbClr val="00B0F0">
                <a:alpha val="29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257800" y="1371600"/>
              <a:ext cx="1295400" cy="3200400"/>
            </a:xfrm>
            <a:prstGeom prst="rect">
              <a:avLst/>
            </a:prstGeom>
            <a:solidFill>
              <a:srgbClr val="FFC0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057400" y="4876800"/>
              <a:ext cx="457200" cy="1295400"/>
            </a:xfrm>
            <a:prstGeom prst="rect">
              <a:avLst/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514600" y="4876800"/>
              <a:ext cx="457200" cy="1295400"/>
            </a:xfrm>
            <a:prstGeom prst="rect">
              <a:avLst/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971800" y="4876800"/>
              <a:ext cx="457200" cy="1295400"/>
            </a:xfrm>
            <a:prstGeom prst="rect">
              <a:avLst/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429000" y="4876800"/>
              <a:ext cx="457200" cy="1295400"/>
            </a:xfrm>
            <a:prstGeom prst="rect">
              <a:avLst/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886200" y="4876800"/>
              <a:ext cx="457200" cy="1295400"/>
            </a:xfrm>
            <a:prstGeom prst="rect">
              <a:avLst/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343400" y="4876800"/>
              <a:ext cx="457200" cy="129540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800600" y="4876800"/>
              <a:ext cx="457200" cy="129540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257800" y="4876800"/>
              <a:ext cx="457200" cy="129540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Bent-Up Arrow 42"/>
            <p:cNvSpPr/>
            <p:nvPr/>
          </p:nvSpPr>
          <p:spPr>
            <a:xfrm rot="5400000">
              <a:off x="1181100" y="4762500"/>
              <a:ext cx="838200" cy="762000"/>
            </a:xfrm>
            <a:prstGeom prst="bentUp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28600" y="5562600"/>
              <a:ext cx="1981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Core 0 gets 5 ways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45" name="Bent-Up Arrow 44"/>
            <p:cNvSpPr/>
            <p:nvPr/>
          </p:nvSpPr>
          <p:spPr>
            <a:xfrm rot="5400000" flipV="1">
              <a:off x="5753100" y="4838700"/>
              <a:ext cx="838200" cy="762000"/>
            </a:xfrm>
            <a:prstGeom prst="bentUp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629400" y="5257800"/>
              <a:ext cx="1981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Core 1 gets 3 ways</a:t>
              </a:r>
              <a:endParaRPr lang="en-US" sz="1600" dirty="0">
                <a:latin typeface="+mn-lt"/>
              </a:endParaRPr>
            </a:p>
          </p:txBody>
        </p:sp>
      </p:grp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90C52A-A9BC-4611-ADA4-FBA094D6B92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TADIP Technique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838200" y="2819400"/>
            <a:ext cx="6400800" cy="381000"/>
            <a:chOff x="838200" y="2819400"/>
            <a:chExt cx="6400800" cy="381000"/>
          </a:xfrm>
          <a:solidFill>
            <a:srgbClr val="FFC000"/>
          </a:solidFill>
        </p:grpSpPr>
        <p:sp>
          <p:nvSpPr>
            <p:cNvPr id="32" name="Rounded Rectangle 31"/>
            <p:cNvSpPr/>
            <p:nvPr/>
          </p:nvSpPr>
          <p:spPr>
            <a:xfrm>
              <a:off x="838200" y="2819400"/>
              <a:ext cx="914400" cy="381000"/>
            </a:xfrm>
            <a:prstGeom prst="roundRect">
              <a:avLst/>
            </a:prstGeom>
            <a:grpFill/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752600" y="2819400"/>
              <a:ext cx="914400" cy="381000"/>
            </a:xfrm>
            <a:prstGeom prst="roundRect">
              <a:avLst/>
            </a:prstGeom>
            <a:grpFill/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667000" y="2819400"/>
              <a:ext cx="914400" cy="381000"/>
            </a:xfrm>
            <a:prstGeom prst="roundRect">
              <a:avLst/>
            </a:prstGeom>
            <a:grpFill/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581400" y="2819400"/>
              <a:ext cx="914400" cy="381000"/>
            </a:xfrm>
            <a:prstGeom prst="roundRect">
              <a:avLst/>
            </a:prstGeom>
            <a:grpFill/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495800" y="2819400"/>
              <a:ext cx="914400" cy="381000"/>
            </a:xfrm>
            <a:prstGeom prst="roundRect">
              <a:avLst/>
            </a:prstGeom>
            <a:grpFill/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410200" y="2819400"/>
              <a:ext cx="914400" cy="381000"/>
            </a:xfrm>
            <a:prstGeom prst="roundRect">
              <a:avLst/>
            </a:prstGeom>
            <a:grpFill/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324600" y="2819400"/>
              <a:ext cx="914400" cy="381000"/>
            </a:xfrm>
            <a:prstGeom prst="roundRect">
              <a:avLst/>
            </a:prstGeom>
            <a:grpFill/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7239000" y="2819400"/>
            <a:ext cx="914400" cy="381000"/>
          </a:xfrm>
          <a:prstGeom prst="roundRect">
            <a:avLst/>
          </a:prstGeom>
          <a:solidFill>
            <a:srgbClr val="FFC0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Oval Callout 40"/>
          <p:cNvSpPr/>
          <p:nvPr/>
        </p:nvSpPr>
        <p:spPr>
          <a:xfrm>
            <a:off x="914400" y="1524000"/>
            <a:ext cx="1371600" cy="1066800"/>
          </a:xfrm>
          <a:prstGeom prst="wedgeEllipseCallou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MRU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Oval Callout 43"/>
          <p:cNvSpPr/>
          <p:nvPr/>
        </p:nvSpPr>
        <p:spPr>
          <a:xfrm>
            <a:off x="7239000" y="1524000"/>
            <a:ext cx="1371600" cy="1066800"/>
          </a:xfrm>
          <a:prstGeom prst="wedgeEllipseCallou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LRU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15714" y="4259705"/>
            <a:ext cx="2514600" cy="1828800"/>
            <a:chOff x="838200" y="4267200"/>
            <a:chExt cx="2514600" cy="1828800"/>
          </a:xfrm>
          <a:solidFill>
            <a:schemeClr val="bg1"/>
          </a:solidFill>
        </p:grpSpPr>
        <p:sp>
          <p:nvSpPr>
            <p:cNvPr id="46" name="Rounded Rectangle 45"/>
            <p:cNvSpPr/>
            <p:nvPr/>
          </p:nvSpPr>
          <p:spPr>
            <a:xfrm>
              <a:off x="838200" y="4267200"/>
              <a:ext cx="914400" cy="3810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Oval Callout 47"/>
            <p:cNvSpPr/>
            <p:nvPr/>
          </p:nvSpPr>
          <p:spPr>
            <a:xfrm>
              <a:off x="1219200" y="5029200"/>
              <a:ext cx="2133600" cy="1066800"/>
            </a:xfrm>
            <a:prstGeom prst="wedgeEllipseCallout">
              <a:avLst>
                <a:gd name="adj1" fmla="val -42587"/>
                <a:gd name="adj2" fmla="val -83665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Incoming Block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490C52A-A9BC-4611-ADA4-FBA094D6B926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8.51064E-7 L 0.09965 -8.51064E-7 " pathEditMode="relative" ptsTypes="AA">
                                      <p:cBhvr>
                                        <p:cTn id="1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3.33333E-6 -0.2099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841918" y="2817229"/>
            <a:ext cx="914400" cy="3810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TADIP Technique</a:t>
            </a:r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1752600" y="2819400"/>
            <a:ext cx="914400" cy="3810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667000" y="2819400"/>
            <a:ext cx="914400" cy="3810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581400" y="2819400"/>
            <a:ext cx="914400" cy="3810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495800" y="2819400"/>
            <a:ext cx="914400" cy="3810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410200" y="2819400"/>
            <a:ext cx="914400" cy="3810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324600" y="2819400"/>
            <a:ext cx="914400" cy="3810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239000" y="2819400"/>
            <a:ext cx="914400" cy="3810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Oval Callout 40"/>
          <p:cNvSpPr/>
          <p:nvPr/>
        </p:nvSpPr>
        <p:spPr>
          <a:xfrm>
            <a:off x="914400" y="1524000"/>
            <a:ext cx="1371600" cy="1066800"/>
          </a:xfrm>
          <a:prstGeom prst="wedgeEllipseCallou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MRU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Oval Callout 43"/>
          <p:cNvSpPr/>
          <p:nvPr/>
        </p:nvSpPr>
        <p:spPr>
          <a:xfrm>
            <a:off x="7239000" y="1524000"/>
            <a:ext cx="1371600" cy="1066800"/>
          </a:xfrm>
          <a:prstGeom prst="wedgeEllipseCallou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LRU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490C52A-A9BC-4611-ADA4-FBA094D6B926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38200" y="2821824"/>
            <a:ext cx="914400" cy="381000"/>
            <a:chOff x="838200" y="2819400"/>
            <a:chExt cx="914400" cy="381000"/>
          </a:xfrm>
        </p:grpSpPr>
        <p:sp>
          <p:nvSpPr>
            <p:cNvPr id="32" name="Rounded Rectangle 31"/>
            <p:cNvSpPr/>
            <p:nvPr/>
          </p:nvSpPr>
          <p:spPr>
            <a:xfrm>
              <a:off x="838200" y="2819400"/>
              <a:ext cx="914400" cy="3810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031" name="Picture 7" descr="C:\Users\corvarx\AppData\Local\Microsoft\Windows\Temporary Internet Files\Content.IE5\E4EYMAMH\MCj03291600000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86500" y="2826157"/>
              <a:ext cx="696645" cy="328802"/>
            </a:xfrm>
            <a:prstGeom prst="rect">
              <a:avLst/>
            </a:prstGeom>
            <a:noFill/>
          </p:spPr>
        </p:pic>
      </p:grpSp>
      <p:sp>
        <p:nvSpPr>
          <p:cNvPr id="21" name="Rectangle 20"/>
          <p:cNvSpPr/>
          <p:nvPr/>
        </p:nvSpPr>
        <p:spPr>
          <a:xfrm>
            <a:off x="1676400" y="4038600"/>
            <a:ext cx="5902713" cy="136044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Occupies one cache block</a:t>
            </a:r>
            <a:br>
              <a:rPr lang="en-US" dirty="0" smtClean="0"/>
            </a:br>
            <a:r>
              <a:rPr lang="en-US" dirty="0" smtClean="0"/>
              <a:t>for a long time with no benefit!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13327E-6 L 0.1 0.00092 " pathEditMode="relative" ptsTypes="AA"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0.00092 L 0.20086 0.00092 " pathEditMode="relative" ptsTypes="AA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087 0.00092 L 0.30087 0.00092 " pathEditMode="relative" ptsTypes="AA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087 0.00092 L 0.40035 0.00092 " pathEditMode="relative" ptsTypes="AA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035 0.00092 L 0.50087 0.00092 " pathEditMode="relative" ptsTypes="AA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087 0.00092 L 0.60087 0.00092 " pathEditMode="relative" ptsTypes="AA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086 0.00092 L 0.70086 0.00092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TADIP Technique</a:t>
            </a:r>
            <a:endParaRPr lang="en-US" dirty="0"/>
          </a:p>
        </p:txBody>
      </p:sp>
      <p:grpSp>
        <p:nvGrpSpPr>
          <p:cNvPr id="3" name="Group 49"/>
          <p:cNvGrpSpPr/>
          <p:nvPr/>
        </p:nvGrpSpPr>
        <p:grpSpPr>
          <a:xfrm>
            <a:off x="838200" y="2819400"/>
            <a:ext cx="6400800" cy="381000"/>
            <a:chOff x="838200" y="2819400"/>
            <a:chExt cx="6400800" cy="381000"/>
          </a:xfrm>
          <a:solidFill>
            <a:srgbClr val="FFC000"/>
          </a:solidFill>
        </p:grpSpPr>
        <p:sp>
          <p:nvSpPr>
            <p:cNvPr id="32" name="Rounded Rectangle 31"/>
            <p:cNvSpPr/>
            <p:nvPr/>
          </p:nvSpPr>
          <p:spPr>
            <a:xfrm>
              <a:off x="838200" y="2819400"/>
              <a:ext cx="914400" cy="38100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752600" y="2819400"/>
              <a:ext cx="914400" cy="38100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667000" y="2819400"/>
              <a:ext cx="914400" cy="38100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581400" y="2819400"/>
              <a:ext cx="914400" cy="38100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495800" y="2819400"/>
              <a:ext cx="914400" cy="38100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410200" y="2819400"/>
              <a:ext cx="914400" cy="38100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324600" y="2819400"/>
              <a:ext cx="914400" cy="38100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7239000" y="2819400"/>
            <a:ext cx="914400" cy="3810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Callout 40"/>
          <p:cNvSpPr/>
          <p:nvPr/>
        </p:nvSpPr>
        <p:spPr>
          <a:xfrm>
            <a:off x="914400" y="1524000"/>
            <a:ext cx="1371600" cy="1066800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MRU</a:t>
            </a:r>
            <a:endParaRPr lang="en-US" dirty="0"/>
          </a:p>
        </p:txBody>
      </p:sp>
      <p:sp>
        <p:nvSpPr>
          <p:cNvPr id="44" name="Oval Callout 43"/>
          <p:cNvSpPr/>
          <p:nvPr/>
        </p:nvSpPr>
        <p:spPr>
          <a:xfrm>
            <a:off x="7239000" y="1524000"/>
            <a:ext cx="1371600" cy="1066800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LRU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5867400" y="4267200"/>
            <a:ext cx="2286000" cy="1981200"/>
            <a:chOff x="5867400" y="4267200"/>
            <a:chExt cx="2286000" cy="1981200"/>
          </a:xfrm>
        </p:grpSpPr>
        <p:sp>
          <p:nvSpPr>
            <p:cNvPr id="46" name="Rounded Rectangle 45"/>
            <p:cNvSpPr/>
            <p:nvPr/>
          </p:nvSpPr>
          <p:spPr>
            <a:xfrm>
              <a:off x="7239000" y="4267200"/>
              <a:ext cx="914400" cy="3810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Callout 47"/>
            <p:cNvSpPr/>
            <p:nvPr/>
          </p:nvSpPr>
          <p:spPr>
            <a:xfrm>
              <a:off x="5867400" y="5181600"/>
              <a:ext cx="2133600" cy="1066800"/>
            </a:xfrm>
            <a:prstGeom prst="wedgeEllipseCallout">
              <a:avLst>
                <a:gd name="adj1" fmla="val 37160"/>
                <a:gd name="adj2" fmla="val -9777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Incoming Block</a:t>
              </a:r>
              <a:endParaRPr lang="en-US" dirty="0"/>
            </a:p>
          </p:txBody>
        </p:sp>
      </p:grp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90C52A-A9BC-4611-ADA4-FBA094D6B926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-3.61111E-6 -0.21204 " pathEditMode="relative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7243297" y="2823408"/>
            <a:ext cx="914400" cy="3810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TADIP Technique</a:t>
            </a: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838200" y="2819400"/>
            <a:ext cx="914400" cy="3810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1752600" y="2819400"/>
            <a:ext cx="914400" cy="3810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2667000" y="2819400"/>
            <a:ext cx="914400" cy="3810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3581400" y="2819400"/>
            <a:ext cx="914400" cy="3810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4495800" y="2819400"/>
            <a:ext cx="914400" cy="3810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5410200" y="2819400"/>
            <a:ext cx="914400" cy="3810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6324600" y="2819400"/>
            <a:ext cx="914400" cy="3810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Callout 40"/>
          <p:cNvSpPr/>
          <p:nvPr/>
        </p:nvSpPr>
        <p:spPr>
          <a:xfrm>
            <a:off x="914400" y="1524000"/>
            <a:ext cx="1371600" cy="1066800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MRU</a:t>
            </a:r>
            <a:endParaRPr lang="en-US" dirty="0"/>
          </a:p>
        </p:txBody>
      </p:sp>
      <p:sp>
        <p:nvSpPr>
          <p:cNvPr id="44" name="Oval Callout 43"/>
          <p:cNvSpPr/>
          <p:nvPr/>
        </p:nvSpPr>
        <p:spPr>
          <a:xfrm>
            <a:off x="7239000" y="1524000"/>
            <a:ext cx="1371600" cy="1066800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LRU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90C52A-A9BC-4611-ADA4-FBA094D6B926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7246435" y="2826834"/>
            <a:ext cx="914400" cy="381000"/>
            <a:chOff x="7239000" y="2819400"/>
            <a:chExt cx="914400" cy="381000"/>
          </a:xfrm>
        </p:grpSpPr>
        <p:sp>
          <p:nvSpPr>
            <p:cNvPr id="31" name="Rounded Rectangle 30"/>
            <p:cNvSpPr/>
            <p:nvPr/>
          </p:nvSpPr>
          <p:spPr>
            <a:xfrm>
              <a:off x="7239000" y="2819400"/>
              <a:ext cx="914400" cy="3810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Picture 7" descr="C:\Users\corvarx\AppData\Local\Microsoft\Windows\Temporary Internet Files\Content.IE5\E4EYMAMH\MCj03291600000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91400" y="2841702"/>
              <a:ext cx="696645" cy="328802"/>
            </a:xfrm>
            <a:prstGeom prst="rect">
              <a:avLst/>
            </a:prstGeom>
            <a:noFill/>
          </p:spPr>
        </p:pic>
      </p:grp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1568603" y="4490223"/>
          <a:ext cx="6237250" cy="1211766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3118625"/>
                <a:gridCol w="3118625"/>
              </a:tblGrid>
              <a:tr h="60588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Useless</a:t>
                      </a:r>
                      <a:r>
                        <a:rPr lang="en-US" baseline="0" dirty="0" smtClean="0"/>
                        <a:t> Block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Evicted at next eviction</a:t>
                      </a:r>
                      <a:endParaRPr lang="en-US" dirty="0"/>
                    </a:p>
                  </a:txBody>
                  <a:tcPr anchor="ctr"/>
                </a:tc>
              </a:tr>
              <a:tr h="60588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Useful</a:t>
                      </a:r>
                      <a:r>
                        <a:rPr lang="en-US" baseline="0" dirty="0" smtClean="0"/>
                        <a:t> Block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Moved to MRU position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2" name="Picture 7" descr="C:\Users\corvarx\AppData\Local\Microsoft\Windows\Temporary Internet Files\Content.IE5\E4EYMAMH\MCj032916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3635" y="4637049"/>
            <a:ext cx="696645" cy="328802"/>
          </a:xfrm>
          <a:prstGeom prst="rect">
            <a:avLst/>
          </a:prstGeom>
          <a:noFill/>
        </p:spPr>
      </p:pic>
      <p:pic>
        <p:nvPicPr>
          <p:cNvPr id="23" name="Picture 2" descr="Z:\work\fish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1049" y="5233781"/>
            <a:ext cx="613780" cy="36758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7243297" y="2823408"/>
            <a:ext cx="914400" cy="3810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TADIP Technique</a:t>
            </a: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838200" y="2819400"/>
            <a:ext cx="914400" cy="3810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1752600" y="2819400"/>
            <a:ext cx="914400" cy="3810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2667000" y="2819400"/>
            <a:ext cx="914400" cy="3810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3581400" y="2819400"/>
            <a:ext cx="914400" cy="3810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4495800" y="2819400"/>
            <a:ext cx="914400" cy="3810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5410200" y="2819400"/>
            <a:ext cx="914400" cy="3810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6324600" y="2819400"/>
            <a:ext cx="914400" cy="3810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Callout 40"/>
          <p:cNvSpPr/>
          <p:nvPr/>
        </p:nvSpPr>
        <p:spPr>
          <a:xfrm>
            <a:off x="914400" y="1524000"/>
            <a:ext cx="1371600" cy="1066800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MRU</a:t>
            </a:r>
            <a:endParaRPr lang="en-US" dirty="0"/>
          </a:p>
        </p:txBody>
      </p:sp>
      <p:sp>
        <p:nvSpPr>
          <p:cNvPr id="44" name="Oval Callout 43"/>
          <p:cNvSpPr/>
          <p:nvPr/>
        </p:nvSpPr>
        <p:spPr>
          <a:xfrm>
            <a:off x="7239000" y="1524000"/>
            <a:ext cx="1371600" cy="1066800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LRU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90C52A-A9BC-4611-ADA4-FBA094D6B926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7246249" y="2826648"/>
            <a:ext cx="914400" cy="381000"/>
            <a:chOff x="6123879" y="4395439"/>
            <a:chExt cx="914400" cy="381000"/>
          </a:xfrm>
        </p:grpSpPr>
        <p:sp>
          <p:nvSpPr>
            <p:cNvPr id="31" name="Rounded Rectangle 30"/>
            <p:cNvSpPr/>
            <p:nvPr/>
          </p:nvSpPr>
          <p:spPr>
            <a:xfrm>
              <a:off x="6123879" y="4395439"/>
              <a:ext cx="914400" cy="3810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26" name="Picture 2" descr="Z:\work\fish.gif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232226" y="4408591"/>
              <a:ext cx="702064" cy="367586"/>
            </a:xfrm>
            <a:prstGeom prst="rect">
              <a:avLst/>
            </a:prstGeom>
            <a:noFill/>
          </p:spPr>
        </p:pic>
      </p:grp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568603" y="4490223"/>
          <a:ext cx="6237250" cy="1211766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3118625"/>
                <a:gridCol w="3118625"/>
              </a:tblGrid>
              <a:tr h="60588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Useless</a:t>
                      </a:r>
                      <a:r>
                        <a:rPr lang="en-US" baseline="0" dirty="0" smtClean="0"/>
                        <a:t> Block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Evicted at next eviction</a:t>
                      </a:r>
                      <a:endParaRPr lang="en-US" dirty="0"/>
                    </a:p>
                  </a:txBody>
                  <a:tcPr anchor="ctr"/>
                </a:tc>
              </a:tr>
              <a:tr h="60588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Useful</a:t>
                      </a:r>
                      <a:r>
                        <a:rPr lang="en-US" baseline="0" dirty="0" smtClean="0"/>
                        <a:t> Block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Moved to MRU position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4" name="Picture 7" descr="C:\Users\corvarx\AppData\Local\Microsoft\Windows\Temporary Internet Files\Content.IE5\E4EYMAMH\MCj0329160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93635" y="4637049"/>
            <a:ext cx="696645" cy="328802"/>
          </a:xfrm>
          <a:prstGeom prst="rect">
            <a:avLst/>
          </a:prstGeom>
          <a:noFill/>
        </p:spPr>
      </p:pic>
      <p:pic>
        <p:nvPicPr>
          <p:cNvPr id="25" name="Picture 2" descr="Z:\work\fish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1049" y="5233781"/>
            <a:ext cx="613780" cy="36758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07 C -0.11684 0.04699 -0.23385 0.09467 -0.35069 0.09467 C -0.46753 0.09467 -0.64392 0.01389 -0.70069 -0.0007 " pathEditMode="relative" ptsTypes="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GT-CoC">
  <a:themeElements>
    <a:clrScheme name="1_GT-Co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GT-Co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T-Co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T-Co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T-Co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T-Co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T-Co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T-Co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T-Co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T-Co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T-Co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T-Co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T-Co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5611</TotalTime>
  <Words>980</Words>
  <Application>Microsoft Office PowerPoint</Application>
  <PresentationFormat>Letter Paper (8.5x11 in)</PresentationFormat>
  <Paragraphs>381</Paragraphs>
  <Slides>38</Slides>
  <Notes>35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1_GT-CoC</vt:lpstr>
      <vt:lpstr>Equation</vt:lpstr>
      <vt:lpstr>PIPP: Promotion/Insertion Pseudo-Partitioning of Multi-Core Shared Caches</vt:lpstr>
      <vt:lpstr>Last Level Cache In Multi-Core</vt:lpstr>
      <vt:lpstr>Previous Work and Motivation</vt:lpstr>
      <vt:lpstr>UCP Technique</vt:lpstr>
      <vt:lpstr>TADIP Technique</vt:lpstr>
      <vt:lpstr>TADIP Technique</vt:lpstr>
      <vt:lpstr>TADIP Technique</vt:lpstr>
      <vt:lpstr>TADIP Technique</vt:lpstr>
      <vt:lpstr>TADIP Technique</vt:lpstr>
      <vt:lpstr>Break “Replacement” Into Three Pieces</vt:lpstr>
      <vt:lpstr>Our Scheme: PIPP</vt:lpstr>
      <vt:lpstr>PIPP Example</vt:lpstr>
      <vt:lpstr>PIPP Example</vt:lpstr>
      <vt:lpstr>PIPP Example</vt:lpstr>
      <vt:lpstr>PIPP Example</vt:lpstr>
      <vt:lpstr>PIPP Example</vt:lpstr>
      <vt:lpstr>PIPP Example</vt:lpstr>
      <vt:lpstr>How PIPP Does Both Managements</vt:lpstr>
      <vt:lpstr>Pseudo-Partition Benefit</vt:lpstr>
      <vt:lpstr>Pseudo-Partition Benefit</vt:lpstr>
      <vt:lpstr>Single Reuse Block</vt:lpstr>
      <vt:lpstr>Algorithm Comparison</vt:lpstr>
      <vt:lpstr>Evaluation Methodology</vt:lpstr>
      <vt:lpstr>Dual-Core Weighted Speedup</vt:lpstr>
      <vt:lpstr>Quad-Core Weighted Speedup</vt:lpstr>
      <vt:lpstr>PIPP Behavior Analysis</vt:lpstr>
      <vt:lpstr>Conclusion</vt:lpstr>
      <vt:lpstr>BACKUP SLIDES</vt:lpstr>
      <vt:lpstr>Hardware Cost</vt:lpstr>
      <vt:lpstr>Total IPC Throughput</vt:lpstr>
      <vt:lpstr>Fair Speedup</vt:lpstr>
      <vt:lpstr>Occupancy Control</vt:lpstr>
      <vt:lpstr>Stealing Benifit</vt:lpstr>
      <vt:lpstr>Streaming-Sensitive PIPP</vt:lpstr>
      <vt:lpstr>Importance of Components</vt:lpstr>
      <vt:lpstr>Sensitivity of Promotion Prob</vt:lpstr>
      <vt:lpstr>In-Cache UMON</vt:lpstr>
      <vt:lpstr>In-Cache UMON Performance</vt:lpstr>
    </vt:vector>
  </TitlesOfParts>
  <Company>Georgia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CS8803: Advanced Microarchitecture</dc:title>
  <dc:creator>Gabriel Loh</dc:creator>
  <cp:lastModifiedBy>corvarx</cp:lastModifiedBy>
  <cp:revision>892</cp:revision>
  <dcterms:created xsi:type="dcterms:W3CDTF">2005-07-21T14:27:33Z</dcterms:created>
  <dcterms:modified xsi:type="dcterms:W3CDTF">2009-06-19T18:33:31Z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TC011594391033</vt:lpwstr>
  </property>
</Properties>
</file>